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notesMasters/notesMaster1.xml" ContentType="application/vnd.openxmlformats-officedocument.presentationml.notesMaster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 defTabSz="457200"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72AF306-1EAE-4C82-8E37-D03871C4A3BF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8D35FB-7956-4495-8841-B010E4DCBF3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Соціальна інженерія — це коли зломщику не потрібно зламувати комп'ютер. Йому достатньо переконати людину самій віддати ключі. Дослідження показують: проти технічного злому захищає антивірус і firewall, але проти соціальної інженерії захищає тільки навчена людина. Зловмисники використовують прості, але потужні психологічні «гачки». Перший — авторитет: ми звикли виконувати розпорядження керівництва, тож лист «від ректора» чи «від МОЗ» рідко піддається перевірці. Другий — терміновість. Коли нас квапить штучний дедлайн, ми відключаємо критичне мислення. Третій — цікавість: «список премій», «нові правила атестації». Четвертий — вигода. П'ятий, найнебезпечніший, — довіра. Якщо лист приходить нібито від колеги, з яким ви щодня спілкуєтесь, ви не перевіряєте. А його пошта могла бути зламана сьогодні вранці саме завдяки тому, що він напередодні клікнув не туди.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2D4E83-D91C-4978-9703-8C627F15B69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Фішинг — це загальна назва для рибальства за обліковими даними. Звичайний фішинг — це масовий розсил «віялом»: розіслали мільйон листів, навіть якщо клікне один відсоток — це 10 тисяч жертв. Spear phishing — точкова атака: зловмисник вивчає конкретну людину, її посаду, листування, і пише персональний лист, який важко відрізнити від справжнього. Whaling — це коли цілять у топ-керівника, бо у нього найбільші привілеї. BEC — підробка ділового листування — найдорожчий вид шахрайства у світі, збитки оцінюються мільярдами доларів. Vishing — це коли вам телефонують і представляються «службою безпеки банку» чи «ІТ-відділом» і просять продиктувати пароль чи код з SMS. Smishing — те ж саме, але через SMS чи месенджер. І новинка — QRishing: ви скануєте QR-код на нібито офіційному оголошенні, а він веде на фейковий сайт.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C36EF38-F264-4C87-970C-8ACCA7EEDC4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Ransomware — це окрема катастрофа, з якою стикалися лікарні по всьому світу: від великих клінік у США та Великій Британії до українських обласних лікарень. Принцип простий: програма потрапляє в один комп'ютер, перебирає всі доступні файли і мережеві диски, кожен файл шифрує надійним ключем. Потім з'являється повідомлення: «заплатіть стільки-то біткойнів за ключ розшифрування, інакше ваші дані будуть знищені або опубліковані». У реальних випадках лікарні були змушені відмовляти пацієнтам, переходити на паперові картки, інколи переводити хворих в інші заклади. Точка входу — найчастіше один фішинговий лист, відкритий одним працівником. Тому кожен з нас, відкриваючи поштову скриньку, тримає в руках безпеку всієї установи.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37FFF31-9328-4DF7-A0F7-31A4E1977C6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Перейдемо до найпрактичнішої частини. Розглянемо ознаки, за якими за 10 секунд можна відрізнити підозрілий лист від справжнього.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D49AC96-86C9-4A89-8117-870D03830D32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Перед нами — реконструкція листа, дуже схожого на той, що використовувався під час квітневої симуляції НАМН. Розглянемо шість класичних ознак. Ознака один — підроблений домен відправника: тут написано не «moz.gov.ua», а «m0z.gov-ua.net». Літера «o» замінена цифрою «0», а домен взагалі знаходиться в зоні .net, а не .gov.ua. Ознака два — знеособлене звертання «Шановний користувачу». Справжній ІТ-відділ зазвичай знає ваше ім'я. Ознака три — терміновість і погроза на кшталт: «упродовж 24 годин», «доступ буде заблоковано». Це класичний тиск, який вимикає критичне мислення. Ознака чотири — запит облікових даних. Це КАТЕГОРИЧНО червоний прапорець. Жоден реальний ІТ-адміністратор ніколи не просить ввести пароль через лист. Ознака п'ять — посилання веде на сторонній домен з «.com», який не має жодного відношення до МОЗ. Ознака шість — орфографічні помилки. Серйозні установи перевіряють свої розсилки. Один такий «маркер» — вже привід насторожитися. Два і більше — листа можна сміливо видаляти.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6EFE5F-D6CB-42D7-8866-3D67F8558AD9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Багато хто оманюється тим, що бачить на початку URL знайомі слова — «moz.gov.ua» — і думає: «це наш сайт». Це найпоширеніша помилка. Справжній домен — це останні два сегменти ПЕРЕД першою косою рискою. У цьому прикладі насправді власник домену — attacker.com. А все, що написано лівіше — moz.gov.ua.verify-login — це просто піддомени, які може створити власник домену. Тобто я можу зареєструвати свій власний домен «привіт.ком» і створити піддомен «president.gov.ua.привіт.ком» — і він буде мій. Запам'ятайте: читайте URL справа наліво. Знайдіть першу косу риску після https:// — все, що безпосередньо ліворуч від неї до передостанньої крапки — це справжній домен. Якщо це не «moz.gov.ua», а щось інше — це не МОЗ.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D3ED863-6EFA-4507-BA84-68B03AD9E20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Ось простий чек-лист, який можна виконати за 10 секунд для будь-якого листа. Перше і найважливіше: чи я взагалі очікую цей лист? Якщо лист з'явився «зненацька» — це вже привід для обережності. Другий пункт — домен відправника. Третій — звертання. Четвертий — наявність психологічного тиску. П'ятий — найважливіший: ніколи, нікому, ні за яких обставин не вводьте пароль за посиланням з листа. Якщо потрібно увійти в систему — відкрийте її через закладку у браузері, а не через лист. Шостий — обов'язково наведіть курсор на посилання, НЕ натискаючи, і подивіться у нижньому лівому куті екрана, куди насправді веде це посилання. Сьомий — вкладення. Восьмий — мова. Якщо більше двох пунктів викликають сумнів — лист треба переслати в ІТ-відділ як вкладення і видалити.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939C640-CA63-4FF8-ADB0-ED87933074C0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Загальні правила гігієни — короткий блок-нагадування з Інструкції.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9AB849E-09C6-49C5-B987-46AA5FEB838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Це — перелік прямих заборон з офіційної інструкції НАМН. Він виглядає очевидним, але кожен пункт народився з реального інциденту. Окремо хочу наголосити на третьому пункті: НІКОЛИ не повідомляйте пароль чи PIN-код КЕП — навіть людині, яка телефонує і представляється ІТ-фахівцем. Справжні ІТ-працівники НІКОЛИ не запитують ваш пароль. Якщо їм треба зайти до вашого ПК, у них є власні службові доступи. Якщо хтось у вас цей пароль просить — він точно зловмисник, незалежно від того, як він представився. Четвертий пункт також критичний: особисті VPN та анонімайзери на робочому ПК — це не «обхід обмежень», це створення тунелю в обхід корпоративного захисту, який може бути використаний для атаки. Розширення .exe, .bat, .vbs, .iso у вкладеннях — практично гарантовано шкідливі.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3A5EBA1-51AA-4750-85C4-5509356F443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Пароль — це ключ до вашого цифрового кабінету. Розберемо, як зробити цей ключ надійним, і як додати другий замок.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94BEE20-AF72-49D5-B175-1CD8285A164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Лекція має вісім логічних блоків. Перший блок — мотивація: чому ми взагалі говоримо про це саме зараз. Другий блок дає словник базових понять. Третій — найбільший і найпрактичніший: ми навчимося впізнавати фішинговий лист «на око», розглянемо реальний приклад. У четвертому блоці — правила гігієни роботи з поштою та вебом. У п'ятому розберемо паролі та 2FA. Шостий блок — фізична безпека робочого місця, USB-носії та правила роботи з ChatGPT, Gemini, Copilot. Сьомий — інструкція, що робити, якщо інцидент уже стався. Завершимо коротким підсумком та контрольними питаннями для самоперевірки.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E996981-AF5C-4DEA-9A2F-932BAD71EAF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52CA6D-1E48-4861-B24B-FADE85D4D55B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Інструкція НАМН пропонує перевірений підхід: парольна фраза. Замість того, щоб вигадувати випадковий набір символів і записувати його на стікері (чого робити НЕ МОЖНА), беремо знайому особисту фразу — «Моєму сину Павлу три роки». Беремо перші літери, додаємо трохи спецсимволів і цифр — отримуємо «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М$пЗР0ky!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PingFang SC"/>
              </a:rPr>
              <a:t>». Цей пароль ви запам'ятаєте назавжди, бо за ним стоїть особиста історія, але ніхто інший його не підбере. КРИТИЧНО важливе правило: один пароль — один сервіс. Якщо ви використаєте робочий пароль на сайті інтернет-магазину, і той магазин зламають (а зламують їх постійно), зловмисники автоматично спробують той самий пароль на вашій робочій пошті — і матимуть доступ. Це називається credential stuffing, і це масово автоматизована атака.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5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4A219EC-38C4-4E5E-8878-E26752C94F4C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Навіть найкращий пароль може бути викрадений — через фішинг, через витік бази даних сервісу, через шкідливе ПЗ. Тому критичні сервіси треба захищати другим фактором. Принцип простий: для входу потрібно щонайменше дві з трьох незалежних речей: те, що ви ЗНАЄТЕ (пароль), те, що ви МАЄТЕ (телефон з кодом, апаратний ключ типу YubiKey), і те, чим ви Є (відбиток пальця, обличчя). Найдоступніший другий фактор — додаток-генератор кодів на телефоні: Google Authenticator, Microsoft Authenticator, FreeOTP. Кожні 30 секунд він генерує новий 6-цифровий код. Зловмисник, навіть знаючи пароль, без вашого телефону не увійде. ОБОВ'ЯЗКОВО увімкніть 2FA на: робочій пошті, особистій пошті, банкінгу, Дії, соцмережах, акаунтах хмарних сервісів. SMS як другий фактор — теж краще, ніж нічого, але вразливе до SIM-swap атак, тож надавайте перевагу додатку-генератору.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FC4157-8957-44B7-B7A0-15432183A0D2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Кібербезпека — це не лише про віруси. Це і про фізичну поведінку за робочим столом, і про нові виклики ери штучного інтелекту.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299D327-6A89-4B6F-9221-077CDBE233DC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Правило «чистого екрана» здається банальним, але це базова інформаційна гігієна. Відходячи від комп'ютера хоча б на хвилину — блокуйте екран комбінацією Win+L на Windows або Cmd+Ctrl+Q на Mac. Це займає півсекунди і захищає від випадкового підглядання, від колеги-жартівника і від цілеспрямованого insider-зловмисника. Друга поширена і недооцінена атака — підкинутий USB-носій. Класичний експеримент: розкидати флешки на парковці установи. У 50–70 відсотках випадків хтось підбере і підключить «подивитися, що там». На флешці може бути BadUSB — пристрій, що видає себе за клавіатуру і за дві секунди вводить команди для встановлення бекдору. Або файл із заманливим іменем типу «Зарплати_2026.xlsx», який є шкідливим. Правило: знайдена флешка — несете в ІТ-відділ, не в свій комп'ютер.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6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47E198A-0744-4D89-8133-C03628F25739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Нова реальність 2026 року: ChatGPT, Gemini, Copilot стали повсякденними інструментами. Спокуса велика: «дай я скопіюю історію хвороби і попрошу ШІ зробити мені виписку». Категорично НЕ робіть так. Все, що ви вводите у публічний чат-бот, теоретично потрапляє на сервери провайдера, може зберігатися, аналізуватися, використовуватися для навчання. Були реальні випадки витоків — коли інженери великих корпорацій вводили внутрішній код, і фрагменти потім спливали у відповідях іншим користувачам. Для медичної установи витік даних пацієнта через ШІ — це порушення Закону «Про захист персональних даних» і потенційний штраф. Якщо вам потрібен ШІ для роботи з чутливими даними — користуйтеся лише санкціонованими корпоративними рішеннями: локально розгорнутими моделями, Enterprise-версіями з контрактом, що забороняє використання ваших даних для навчання.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6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B7780DF-099B-4F10-A642-D665BA16927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Кілька важливих деталей з пункту 4.4 Інструкції. Особливо хочу виділити правила автоматичної пересилки в поштовому клієнті. Класичний прийом зловмисника, який отримав доступ до вашої пошти: він не починає одразу спамити, бо це швидко помітять. Замість цього він тихо створює правило: «всі вхідні листи з темою „договір“, „оплата“, „реквізити“ автоматично пересилати на адресу X і видаляти». Ви місяцями працюєте, не помічаючи нічого, а зловмисник у фоні читає все ваше листування. Періодично перевіряйте у налаштуваннях пошти розділ «Правила» або «Filters» — якщо там є невідомі вам правила, негайно повідомте ІТ-відділ.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6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3077DA6-CFDC-4706-B9C0-32FA1C9656AE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Найважливіший блок з практичної точки зору: що робити, якщо ви припустилися помилки або помітили підозрілу активність.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6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B2A61D1-9612-4E08-8D6D-F6625D5D2FD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Як зрозуміти, що інцидент уже трапився? Перша група ознак — технічна. Комп'ютер раптом сильно сповільнився — можливо, фоном працює шифрувальник або криптомайнер. Файли зникли або стали відкриватися «крякозябрами» — це фактично сигнал ransomware. Антивірус блимає попередженнями. Дивні вікна, які не вдається закрити. Друга група — поведінкова. Колеги пишуть: «що це за дивний лист ти мені прислав з посиланням?» — це найчастіша ознака того, що вашу пошту скомпрометували. У папці «Надіслані» з'являються повідомлення, яких ви не писали. Або в історії входів пошти — вхід з Нідерландів о третій ночі. Будь-який з цих сигналів — привід негайно діяти за алгоритмом, який зараз розглянемо.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35E0204-888D-41AE-A9ED-0EF3CF115DB5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Це — точне відтворення алгоритму з пункту 5.2 Інструкції НАМН. П'ять кроків. Крок один: негайно припинити будь-яку роботу на скомпрометованому пристрої. Не намагайтесь «допрацювати ще п'ять хвилин» — кожна секунда дає зловмиснику доступ. Крок два — контр-інтуїтивний, але дуже важливий: НЕ вимикайте і НЕ перезавантажуйте комп'ютер. Багато людей рефлекторно роблять reboot, але це знищує журнали подій у пам'яті, які можуть бути критичними для розслідування. Натомість — крок три — фізично від'єднайте кабель Ethernet з системного блоку та вимкніть Wi-Fi. Це ізолює пристрій від мережі і не дає шкідливому ПЗ поширитися. Крок чотири — невідкладно зателефонуйте у ІТ-підрозділ. Не пишіть лист (ваша пошта може бути скомпрометована) — телефонуйте. І крок п'ять — зайдіть з іншого, ДОВІРЕНОГО пристрою (наприклад, особистого телефону у мобільній мережі, не через робочий Wi-Fi) і змініть паролі на ту пошту, через яку міг статися інцидент, і на інші сервіси, де використовувався той самий пароль.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31FBD8C-276D-48EE-BCF3-B0BA4E883BB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Розпочнемо з реальних подій останніх місяців, щоб зрозуміти, чому тема кібербезпеки для медичних установ є критичною саме зараз.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5C9613-AA33-434F-8B29-8F5CDAFEA4FE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Якщо ви опинилися у ситуації, коли підозрюєте кіберінцидент, перший і найважливіший контакт — ваш ІТ-відділ. Подзвоніть, не пишіть листа. Якщо інцидент серйозний, ІТ-відділ зобов'язаний повідомити CERT-UA — це урядова команда, що централізовано координує реагування на кіберінциденти в Україні. CERT-UA також веде публічну базу індикаторів компрометації, з якою ваш ІТ-відділ може інтегруватися через мережу MISP, як рекомендує лист НАМН. Кіберполіція займається кримінальною стороною — якщо є фінансові збитки, шахрайство, треба писати заяву. Для самонавчання — офіційний навчальний матеріал МОЗ за наведеними посиланнями. Я наполегливо рекомендую переглянути відео, на яке посилається лист НАМН — там за 15 хвилин компактно подано основні правила.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6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1D1934-4583-40D1-B531-1602268E3139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Закріпимо ключові тези лекції у вигляді коротких правил.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6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D10ED-5B7A-4BC0-9CC3-499FE3F7030E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Десять правил, які варто знати напам'ять. Я попрошу вас зараз уважно прочитати їх і подумки оцінити: які з них ви вже виконуєте, а які — ні. Чесна самооцінка важлива. Якщо у вас немає 2FA на робочій пошті — увімкніть її сьогодні. Якщо ви досі користуєтесь одним паролем на кількох сервісах — почніть з найважливішого і поступово розведіть. Якщо ви ніколи не блокували екран — спробуйте виробити цей рефлекс сьогодні ж. Кібербезпека — це звичка, як миття рук перед операцією. Спочатку це дратує, потім стає автоматичним. І так само, як гігієна рук, вона захищає не тільки вас, але й тих, хто від вас залежить — ваших пацієнтів.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6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F5755C0-6F77-4E4E-94A4-78630C69055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У квітні 2026 року Міністерство охорони здоров'я разом з НАМН провели так звану «фішингову симуляцію» — це стандартна світова практика перевірки рівня кібергігієни в організаціях. Працівникам надіслали ретельно підготовлений лист, що виглядав як службове сповіщення про необхідність терміново верифікувати доступ до системи електронного документообігу. У листі було посилання на підроблений сайт. Очікувана правильна реакція — НЕ переходити, або, якщо вже перейшли, не вводити пароль. Однак працівники Інституту фармакології та токсикології НАМН ввели свої справжні робочі паролі. У реальному, а не імітаційному сценарії, це означало б повну компрометацію — зловмисники отримали б доступ до пошти, документів, баз даних. Далі — поширення шифрувальника Ransomware по всій мережі медичних установ.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DCDB766-ABAF-449A-B660-C71029704101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Чому атакують саме медицину? Перше — дані. Медична карта пацієнта на чорному ринку коштує значно дорожче за номер кредитної картки, бо містить багато чутливої особистої інформації. Маскування шкідливого ПЗ під обговорення гуманітарних ініціатив – розповсюджений випадок. Війна додає політичної мотивації потенційним атакувальникам. Висновок: медичний працівник у 2026 році — це частина критичної інфраструктури, навіть якщо він про це не думає.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1474"/>
              </a:spcBef>
              <a:spcAft>
                <a:spcPts val="1276"/>
              </a:spcAft>
              <a:buNone/>
              <a:tabLst>
                <a:tab pos="0" algn="l"/>
              </a:tabLst>
            </a:pPr>
            <a:r>
              <a:rPr lang="en-US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APT-групи (від англ. Advanced Persistent Threat — розвинена стійка загроза) — це висококваліфіковані угруповання кіберзлочинців, діяльність яких зазвичай спонсорується на рівні держав. Вони здійснюють довготривалі та приховані кібератаки для розвідки, шпигунства або завдання критичної шкоди.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B77667D-4D25-439F-AF42-EF94C87638C7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Це — пряма вибірка з Figure 5 звіту ENISA «Threat Landscape: Health Sector» (липень 2023). Період аналізу — січень 2021 — березень 2023, вибірка — 215 публічно задокументованих інцидентів у європейському секторі охорони здоров'я. Важливо: сума відсотків перевищує 100 %, бо один інцидент може належати до кількох категорій (наприклад, фішинговий лист → запуск ransomware → витік даних пацієнтів).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На першому місці — ransomware: шифрувальники задіяні у 54 % інцидентів, і в 43 % випадків вони супроводжуються крадіжкою даних. Майже паритетна частка — 46 % — загрози саме даним: витоки, продаж в даркнеті, розкриття медичних карток. 13 % — «intrusion», тобто підтверджений несанкціонований доступ, при якому публічно невідомо, як саме відбувся вхід у систему. 9 % — DDoS-атаки (суттєве зростання у початку 2023 року через проросійський хактивізм). 7 % — атаки на ланцюг постачань (supply-chain). 5 % — malware. Соціальна інженерія як окрема категорія — лише ~4 %, але це явне заниження: ENISA прямо вказує, що в 95 % інцидентів первинний вектор доступу публічно не розкривається, а відомо, що саме фішинг є основним способом проникнення у більшості ransomware-кампаній. Отже реальна частка атак, що починаються з листа людині, значно вища за ці 4 %. Висновок для працівника: ваш поштовий клік — це потенційний перший крок саме тієї 54 %-ої ransomware-атаки, що потім зафіксується у статистиці європейського агентства з кібербезпеки.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E6B014C-014A-4AAA-808E-ED4CFB0C2E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DF80C12-B241-4CF9-90EF-67D802A6267E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Дані взяті безпосередньо з Figure 12 того ж звіту ENISA (с. 26). На ту саму вибірку з 215 інцидентів європейського сектору охорони здоров'я: 43 % (99 інцидентів) — підтверджений витік або крадіжка даних пацієнтів і персоналу; 25 % (59) — порушення послуг, не пов'язаних безпосередньо з медициною (електронна пошта, сайт, білінг, документообіг); 22 % (51) — порушення власне медичних послуг (скасовані прийоми, перенесені операції, недоступні електронні медичні картки). Залишок ~10 % — інші наслідки, які організації публічно не розкривають: репутаційна шкода, фінансові втрати, штрафи регуляторів захисту даних (ENISA прямо зазначає, що ці категорії складно зібрати з відкритих джерел).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Ключовий висновок: майже у двох з кожних трьох інцидентів страждають або дані пацієнтів, або безпосередньо процес лікування. Для медичного працівника це означає, що кіберінцидент — це не «комп'ютерна проблема ІТ-відділу», а пряма загроза професійній відповідальності перед пацієнтом і перед законодавством про захист персональних даних.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F727FA1-520A-45AB-A10A-CF529CA4A70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Розберемо термінологію, з якою працює сучасна кібербезпека: соціальна інженерія, фішинг, його різновиди, ransomware.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E126FA4-8396-43C3-A3C7-E8FAD37A56AC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5960" cy="585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 vert="eaVert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480" cy="585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4D485D6-A7EC-4422-9D72-A34E7B8B532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831AA08-2AD9-403A-BAAE-5A00BE033E9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A66204A-A875-4692-A23E-F8CEC44643B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F0BD333-557E-43E1-B9DA-946D0E46F46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0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4572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 lang="en-US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5195DC5-C6B3-4E39-A98D-8D91224134A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437537F-4121-4E0D-921D-95DC75E8BF3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8840" cy="63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  <a:def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8840" cy="3949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280" cy="63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  <a:def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280" cy="3949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7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8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7389059-FB09-407D-A250-5C7ECC41827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A4E297C-6750-4789-B134-64408DFF9E2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9AA9966-46F3-4A30-B020-BD4A7C87125D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2000" b="1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200" cy="585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343080" indent="-343080" algn="l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6720" cy="4689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4572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  <a:def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1703193-D142-4A2E-B2F8-2E4EF0B1076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4960" cy="56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2000" b="1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4572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 algn="l" defTabSz="4572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lvl="1" indent="-324000" algn="l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lvl="2" indent="-288000" algn="l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lvl="3" indent="-2160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lvl="4" indent="-216000" algn="l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0" lvl="5" indent="-216000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743200" lvl="6" indent="-216000" algn="l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4960" cy="80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4572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  <a:def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42A42-3B64-4607-AE09-9D0CDAC1A9E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cert.gov.ua/article/39962" TargetMode="External"/><Relationship Id="rId2" Type="http://schemas.openxmlformats.org/officeDocument/2006/relationships/hyperlink" Target="https://moz.gov.ua/uk/kiberbezpeka" TargetMode="External"/><Relationship Id="rId3" Type="http://schemas.openxmlformats.org/officeDocument/2006/relationships/hyperlink" Target="https://www.youtube.com/watch?v=54y73kHuI6M" TargetMode="External"/><Relationship Id="rId4" Type="http://schemas.openxmlformats.org/officeDocument/2006/relationships/hyperlink" Target="https://www.hivesystems.com/password-table" TargetMode="External"/><Relationship Id="rId5" Type="http://schemas.openxmlformats.org/officeDocument/2006/relationships/hyperlink" Target="https://www.enisa.europa.eu/publications/cyber-hygiene-in-the-health-sector" TargetMode="External"/><Relationship Id="rId6" Type="http://schemas.openxmlformats.org/officeDocument/2006/relationships/hyperlink" Target="https://www.enisa.europa.eu/publications/health-threat-landscape" TargetMode="External"/><Relationship Id="rId7" Type="http://schemas.openxmlformats.org/officeDocument/2006/relationships/hyperlink" Target="https://www.nist.gov/cyberframework" TargetMode="Externa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057760" y="160020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4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Кібербезпека та протидія шахрайству</a:t>
            </a:r>
            <a:endParaRPr lang="en-US" sz="3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4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при роботі в Інтернет та з електронною поштою</a:t>
            </a:r>
            <a:endParaRPr lang="en-US" sz="3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228600" y="3886200"/>
            <a:ext cx="11428920" cy="175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Бєгун Сергій Васильович,</a:t>
            </a:r>
            <a:br>
              <a:rPr sz="3200"/>
            </a:br>
            <a:r>
              <a:rPr lang="en-US" sz="3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с.н.с. відділу освітньо-наукової діяльності,</a:t>
            </a:r>
            <a:br>
              <a:rPr sz="3200"/>
            </a:br>
            <a:r>
              <a:rPr lang="en-US" sz="3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кандидат фізико-математичних наук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1165788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Соціальна інженерія — головний інструмент зловмисника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165788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Соціальна інженерія — це маніпулювання людиною з метою змусити їїмвчинити дію, що дає зловмиснику доступ до інформації чи систем.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Універсальні «гачки», які експлуатуються: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Авторитет — лист «від керівника», «від ІТ-відділу», «від МОЗ»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Терміновість і страх — «протягом 24 годин буде заблоковано»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Цікавість — «Ваша зарплатна відомість у вкладенні»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Вигода — «Вам нараховано надбавку, підтвердіть реквізити»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Довіра — лист нібито від відомого колеги (зламана пошта)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200680" cy="63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Фішинг та його різновиди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11428920" cy="4981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Фішинг (phishing) — масове розсилання листів-приманок з метою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змусити одержувача перейти на підроблений сайт або відкрити шкідливий файл.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Цільові різновиди: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Spear phishing — точкова атака на конкретну людину (наприклад, головбух)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Whaling — «полювання на кита»: атака на топ-керівництво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BEC (Business Email Compromise) — підробка ділового листування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Vishing — фішинг по телефону (Voice phishing)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Smishing — фішинг через SMS / Viber / Telegram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QRishing — підроблені QR-коди (на афішах, у листах, на паркуваннях)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200680" cy="86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Ransomware — шифрувальники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11429280" cy="548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Ransomware — шкідливе ПЗ, що шифрує файли на комп'ютері і всій мережі,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а потім вимагає викуп за розшифрування (зазвичай у криптовалюті).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Як потрапляє в мережу медичного закладу: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Вкладення в електронному листі (.docm, .xlsm, .zip, .iso)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Перехід за посиланням і завантаження «оновлення» / «драйвера»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Заражений USB-носій, підключений до робочого ПК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Експлуатація неоновленого програмного забезпечення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Наслідки для лікарні: зупинка прийому, втрата історій хвороб, штрафи за порушення обробки персональних даних.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3. Як розпізнати фішинговий лист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1"/>
          <p:cNvSpPr/>
          <p:nvPr/>
        </p:nvSpPr>
        <p:spPr>
          <a:xfrm>
            <a:off x="457200" y="274320"/>
            <a:ext cx="112456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Анатомія фішингового листа: 6 ознак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2" descr="cyber01_phishing_anatomy.png"/>
          <p:cNvPicPr/>
          <p:nvPr/>
        </p:nvPicPr>
        <p:blipFill>
          <a:blip r:embed="rId1"/>
          <a:stretch/>
        </p:blipFill>
        <p:spPr>
          <a:xfrm>
            <a:off x="228600" y="727200"/>
            <a:ext cx="11657880" cy="590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1"/>
          <p:cNvSpPr/>
          <p:nvPr/>
        </p:nvSpPr>
        <p:spPr>
          <a:xfrm>
            <a:off x="457200" y="274320"/>
            <a:ext cx="112456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Як читати посилання: справжній домен — праворуч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Picture 2" descr="cyber01_url_anatomy.png"/>
          <p:cNvPicPr/>
          <p:nvPr/>
        </p:nvPicPr>
        <p:blipFill>
          <a:blip r:embed="rId1"/>
          <a:stretch/>
        </p:blipFill>
        <p:spPr>
          <a:xfrm>
            <a:off x="228600" y="1188720"/>
            <a:ext cx="11429280" cy="475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TextBox 3"/>
          <p:cNvSpPr/>
          <p:nvPr/>
        </p:nvSpPr>
        <p:spPr>
          <a:xfrm>
            <a:off x="1318680" y="5989320"/>
            <a:ext cx="955296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200" b="0" i="1" u="none" strike="noStrike">
                <a:solidFill>
                  <a:srgbClr val="666666"/>
                </a:solidFill>
                <a:effectLst/>
                <a:uFillTx/>
                <a:latin typeface="Calibri"/>
              </a:rPr>
              <a:t>Правило читання URL — основа гігієни перевірки посилань.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200680" cy="86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Чек-лист: 10 секунд перед кліком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200680" cy="548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Чи я очікую цей лист? (від цього відправника, на цю тему)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2. Чи правильно написаний домен відправника? (m0z ≠ moz)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3. Чи звертаються до мене на ім'я, чи знеособлено?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4. Чи створюється штучна терміновість, страх, погроза?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5. Чи просять ввести пароль / код / банківські реквізити?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6. Чи збігається текст посилання з реальним URL (наведіть курсор!)?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7. Чи є вкладення з підозрілим розширенням (.exe, .zip, .iso, .docm)?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8. Чи є очевидні орфографічні помилки?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≥ 2 «так» на пункти 2–8 → не клікати, переслати в ІТ-відділ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4. Безпечна робота з поштою та Інтернет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429280" cy="63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Чого НЕ можна робити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200680" cy="548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Відкривати вкладення від невідомих адресатів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Переходити за посиланнями з незапитуваних листів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Повідомляти паролі чи PIN-коди КЕП — навіть «ІТ-працівнику» по телефону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Встановлювати самовільно програми, розширення браузера, VPN, анонімайзери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Передавати службову інформацію через відкриті файлообмінники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Завантажувати / запускати файли з розширеннями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.exe, .bat, .cmd, .reg, .com, .vbs, .msi, генератори ключів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Поширювати матеріали, заборонені законодавством України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Поширювати матеріали, захищені авторськими правами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5. Паролі та двофакторна автентифікація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46800"/>
            <a:ext cx="10971720" cy="114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План лекції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189440"/>
            <a:ext cx="1120032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Чому це важливо: ситуація 2026 року (5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2. Основні загрози: фішинг, соціальна інженерія, ransomware (7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3. Розпізнавання фішингових листів — практикум (8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4. Безпечна робота з е-поштою, посиланнями та вкладеннями (5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5. Парольна політика та двофакторна автентифікація (7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6. Робоче місце, змінні носії та штучний інтелект (5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7. Дії у разі виявлення кіберзагрози (5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8. Підсумки та контрольні питання (3 хв)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"/>
          <p:cNvSpPr/>
          <p:nvPr/>
        </p:nvSpPr>
        <p:spPr>
          <a:xfrm>
            <a:off x="457200" y="274320"/>
            <a:ext cx="112456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Стійкість пароля до підбору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"/>
          <p:cNvPicPr/>
          <p:nvPr/>
        </p:nvPicPr>
        <p:blipFill>
          <a:blip r:embed="rId1"/>
          <a:stretch/>
        </p:blipFill>
        <p:spPr>
          <a:xfrm>
            <a:off x="685800" y="685800"/>
            <a:ext cx="10972080" cy="594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00680" cy="68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Як створити надійний пароль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457200"/>
            <a:ext cx="11429280" cy="594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Інструкції для створення: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Мінімум 8 символів (краще — 12+)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Великі та малі літери, цифри, спецсимволи (! @ # $ % ^ &amp; *)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НЕ базується на персональних даних (прізвище, дата народження)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Метод ідентифікаційної фрази: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Придумайте фразу: «Моєму сину Павлу три роки»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2. Перші літери: м с П т р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3. Ускладніть: М$пЗР0ky! 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	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→ такий пароль легко згадати, важко підібрати</a:t>
            </a:r>
            <a:br>
              <a:rPr sz="2200"/>
            </a:b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(час підбору такого паролю згідно таблиці – 11 тисяч років)</a:t>
            </a:r>
            <a:br>
              <a:rPr sz="2200"/>
            </a:b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КРИТИЧНО важливе правило: один пароль — один сервіс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Окремий пароль для робочих та особистих ресурсів — ОБОВ'ЯЗКОВО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"/>
          <p:cNvSpPr/>
          <p:nvPr/>
        </p:nvSpPr>
        <p:spPr>
          <a:xfrm>
            <a:off x="457200" y="274320"/>
            <a:ext cx="112456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Двофакторна автентифікація (2FA / MFA)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2" descr="cyber01_mfa_flow.png"/>
          <p:cNvPicPr/>
          <p:nvPr/>
        </p:nvPicPr>
        <p:blipFill>
          <a:blip r:embed="rId1"/>
          <a:stretch/>
        </p:blipFill>
        <p:spPr>
          <a:xfrm>
            <a:off x="457200" y="914400"/>
            <a:ext cx="11429280" cy="571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6. Робоче місце, змінні носії та ШІ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0972080" cy="63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Правило «чистого екрана» і знайдені носії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878400"/>
            <a:ext cx="11200680" cy="521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Чистий екран (Інструкції):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Залишаєте робоче місце — БЛОКУЙТЕ екран:  Win + L  (Windows)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Документи з обмеженим доступом — не залишати у видимості сторонніх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USB-атака («підкинута флешка»):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Знайдена флешка на парковці / у коридорі / на ресепшні —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це ймовірно ПРИМАНКА (BadUSB, шкідливе ПЗ, що запускається при підключенні)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Категорично НЕ підключати до робочого ПК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Передати ІТ-відділу для безпечного аналізу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Флешки від співробітників, студентів та аспірантів перед використанням обов’язково перевіряти на наявність шкідливого ПЗ, використовуючи антивірус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200680" cy="63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Безпечне використання ШІ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429280" cy="521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Категорично НЕ передавайте у ChatGPT, Gemini, Copilot та подібні системи: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Персональні дані пацієнтів (ПІБ, діагнози, ідентифікаційні дані)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Службову інформацію з обмеженим доступом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Внутрішні документи установи, протоколи, скани з печатками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Облікові дані, токени, ключі API, фрагменти конфіденційного коду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Що ВАЖЛИВО розуміти: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Дані, надіслані в публічну LLM, можуть зберігатися, використовуватися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для навчання моделей і потенційно «вспливати» у відповідях іншим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Для роботи з чутливими даними — лише санкціоновані установою рішення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(локальні моделі, корпоративні Enterprise-версії з контролем даних)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0972080" cy="63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Чого НЕ змінювати самостійно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429280" cy="57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Без узгодження з ІТ-відділом установи КАТЕГОРИЧНО не дозволено: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Зупиняти або вимикати антивірус та інші засоби захисту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Змінювати налаштування поштового та веб-клієнта (правила пересилки!)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Встановлювати програми з невідомих джерел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Додавати свій обліковий запис до груп з підвищеними привілеями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✗ Підключати робочий ПК до неперевірених Wi-Fi мереж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Окрема загроза: правила автоматичної пересилки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(зловмисник, отримавши доступ, налаштовує тиху пересилку всієї пошти собі)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7. Дії у разі виявлення кіберзагрози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429280" cy="68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Індикатори компрометації — на що звернути увагу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200680" cy="548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15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Технічні: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Раптове значне уповільнення роботи комп'ютера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Зникнення, перейменування або спотворення файлів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Незрозумілі повідомлення про помилки, спливаючі вікна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Нетипова активність мережевого індикатора у бездіяльному режимі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Вимога ввести пароль у місцях, де його раніше не запитували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Поведінкові: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Колеги отримують від вас листи, яких ви не надсилали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У «Надіслані» з'являються листи, яких ви не писали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Невідомі правила в налаштуваннях пошти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Несподівані входи у вашу пошту з інших країн (історія входів)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cyber01_incident_response.png"/>
          <p:cNvPicPr/>
          <p:nvPr/>
        </p:nvPicPr>
        <p:blipFill>
          <a:blip r:embed="rId1"/>
          <a:stretch/>
        </p:blipFill>
        <p:spPr>
          <a:xfrm>
            <a:off x="457200" y="457200"/>
            <a:ext cx="11200680" cy="594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1. Чому це важливо: ситуація 2026 року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200680" cy="86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Куди повідомляти про кіберінцидент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200680" cy="57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Перший контакт — ІТ-підрозділ вашої установи (телефонувати, не писати!)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Обмін інформацією про загрози — мережа MISP: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1"/>
              </a:rPr>
              <a:t>https://cert.gov.ua/article/39962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Корисні ресурси для самонавчання: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-324000" algn="l" defTabSz="4572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2"/>
              </a:rPr>
              <a:t>https://moz.gov.ua/uk/kiberbezpeka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-324000" algn="l" defTabSz="4572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3"/>
              </a:rPr>
              <a:t>https://www.youtube.com/watch?v=54y73kHuI6M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-324000" algn="l" defTabSz="4572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4"/>
              </a:rPr>
              <a:t>https://www.hivesystems.com/password-table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-324000" algn="l" defTabSz="4572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5"/>
              </a:rPr>
              <a:t>https://www.enisa.europa.eu/publications/cyber-hygiene-in-the-health-sector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-324000" algn="l" defTabSz="4572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6"/>
              </a:rPr>
              <a:t>https://www.enisa.europa.eu/publications/health-threat-landscape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-324000" algn="l" defTabSz="4572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  <a:hlinkClick r:id="rId7"/>
              </a:rPr>
              <a:t>https://www.nist.gov/cyberframework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8. Підсумки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200680" cy="86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10 золотих правил кібергігієни наукового та медичного працівника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914400"/>
            <a:ext cx="11429280" cy="57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Не очікую листа — отже, перевіряю відправника і не клікаю наосліп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2. Жоден реальний ІТ-фахівець ніколи не просить мій пароль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3. Терміновість і страх (залякування) у листі — ознака маніпуляції, а не вимоги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4. Перед кліком — навожу курсор, читаю URL справа наліво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5. Унікальний пароль 12+ символів для кожного важливого сервісу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6. 2FA увімкнено на пошті, банкінгу, Дії та робочих системах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7. Відходжу від ПК — Win+L. Знайшов флешку — несу в ІТ-відділ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8. У ChatGPT/Gemini/Copilot не вводжу дані пацієнтів та службову інформацію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9. У разі підозри: припинити роботу → не вимикати → від'єднати кабель Інтернету → дзвонити в ІТ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10. Сумніваєшся — спитай. Краще 1 хвилина перевірки, ніж тиждень відновлення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11428920" cy="63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Лист НАМН України (квітень 2026)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28600" y="914400"/>
            <a:ext cx="11886120" cy="521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МОЗ та НАМН провели контрольовану імітацію цілеспрямованої кібератаки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Метод: соціальна інженерія — фішингові листи на офіційні адреси установ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Тема-приманка: «необхідність оновлення та верифікації доступу до СЕД»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Мета: оцінити алгоритм дій персоналу при отриманні підозрілих листів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• Результат: працівники низки установ: </a:t>
            </a:r>
            <a:br>
              <a:rPr sz="2200"/>
            </a:b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	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1) зайшли на підготовлені «фішинг» сайти; </a:t>
            </a:r>
            <a:br>
              <a:rPr sz="2200"/>
            </a:b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	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2) ввели паролі на цих «фішинг» сайтах, включаючи РЕАЛЬНІ паролі доступу.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• Висновок: компрометація автентифікаційних даних → ризик доступу до внутрішніх систем, витоку документації, поширення шкідливого ПЗ (Ransomware) у мережі установи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6160" y="228600"/>
            <a:ext cx="10971360" cy="91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Чому медичні заклади та наукові установи можуть бути пріоритетною ціллю атак</a:t>
            </a:r>
            <a:endParaRPr lang="en-US" sz="3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189440"/>
            <a:ext cx="11428920" cy="543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5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Чутливі персональні дані пацієнтів — високооплачуваний товар у даркнеті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Критичність роботи — потенційний доступ зловмисників до критично важливих технологічних даних чи обладнання – іноді установа готова заплатити викуп, щоб відновити доступ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Велика поверхня атаки: лікарі, медсестри, науковці, допоміжний персонал, адміністрація, бухгалтерія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Часто застарілі інформаційні системи та брак ІТ-персоналу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• Цілеспрямовані APT-групи розповсюджують шкідливе ПЗ під виглядом у тому числі гуманітарних ініціатив</a:t>
            </a:r>
            <a:br>
              <a:rPr sz="2000"/>
            </a:b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(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PingFang SC"/>
              </a:rPr>
              <a:t>APT-групи (від англ. Advanced Persistent Threat — розвинена стійка загроза) — це висококваліфіковані угруповання кіберзлочинців, діяльність яких зазвичай спонсорується на рівні держав. Вони здійснюють довготривалі та приховані кібератаки для розвідки, шпигунства або завдання критичної шкоди.</a:t>
            </a: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)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l" defTabSz="457200">
              <a:lnSpc>
                <a:spcPct val="15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PingFang SC"/>
              </a:rPr>
              <a:t>• В умовах війни — додатковий політично мотивований інтерес противника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4"/>
          <p:cNvSpPr/>
          <p:nvPr/>
        </p:nvSpPr>
        <p:spPr>
          <a:xfrm>
            <a:off x="457200" y="274320"/>
            <a:ext cx="112456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Пріоритетні кіберзагрози в охороні здоров'я ЄС (ENISA, 2023)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Picture 4" descr="cyber01_threat_landscape.png"/>
          <p:cNvPicPr/>
          <p:nvPr/>
        </p:nvPicPr>
        <p:blipFill>
          <a:blip r:embed="rId1"/>
          <a:stretch/>
        </p:blipFill>
        <p:spPr>
          <a:xfrm>
            <a:off x="457200" y="914400"/>
            <a:ext cx="11200320" cy="50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TextBox 7"/>
          <p:cNvSpPr/>
          <p:nvPr/>
        </p:nvSpPr>
        <p:spPr>
          <a:xfrm>
            <a:off x="457200" y="5989320"/>
            <a:ext cx="11428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1600" b="0" i="1" u="none" strike="noStrike">
                <a:solidFill>
                  <a:srgbClr val="666666"/>
                </a:solidFill>
                <a:effectLst/>
                <a:uFillTx/>
                <a:latin typeface="Calibri"/>
              </a:rPr>
              <a:t>Джерело: ENISA, «Threat Landscape: Health Sector», July 2023, Figure 5 (с. 11), n = 215 інцидентів, січень 2021 — березень 2023. PDF: https://www.enisa.europa.eu/sites/default/files/publications/Health%20Threat%20Landscape.pdf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5257800" y="2971800"/>
            <a:ext cx="5485320" cy="23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Це — пряма вибірка з Figure 5 звіту ENISA «Threat Landscape: Health Sector» (липень 2023). Період аналізу — січень 2021 — березень 2023, вибірка — 215 публічно задокументованих інцидентів у європейському секторі охорони здоров'я. Важливо: сума відсотків перевищує 100 %, бо один інцидент може належати до кількох категорій (наприклад, фішинговий лист → запуск ransomware → витік даних пацієнтів).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"/>
          <p:cNvSpPr/>
          <p:nvPr/>
        </p:nvSpPr>
        <p:spPr>
          <a:xfrm>
            <a:off x="457200" y="274320"/>
            <a:ext cx="112456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Структура кіберінцидентів в охороні здоров'я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66960" y="760680"/>
            <a:ext cx="1181916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На першому місці — ransomware: шифрувальники задіяні у 54 % інцидентів, і в 43 % випадків вони супроводжуються крадіжкою даних.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Майже паритетна частка — 46 % — загрози саме даним: витоки, продаж в даркнеті, розкриття медичних карток.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13 % — «intrusion», тобто підтверджений несанкціонований доступ, при якому публічно невідомо, як саме відбувся вхід у систему.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9 % — DDoS-атаки (суттєве зростання у початку 2023 року через проросійський хактивізм).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7 % — атаки на ланцюг постачань (supply-chain).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5 % — malware.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Соціальна інженерія як окрема категорія — лише ~4 %, але це явне заниження: ENISA прямо вказує, що в 95 % інцидентів первинний вектор доступу публічно не розкривається, а відомо, що саме фішинг є основним способом проникнення у більшості ransomware-кампаній. Отже реальна частка атак, що починаються з листа людині, значно вища за ці 4 %.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Висновок для працівника: ваш поштовий клік — це потенційний перший крок саме тієї 54 %-ої ransomware-атаки, що потім зафіксується у статистиці європейського агентства з кібербезпеки.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5"/>
          <p:cNvSpPr/>
          <p:nvPr/>
        </p:nvSpPr>
        <p:spPr>
          <a:xfrm>
            <a:off x="457200" y="274320"/>
            <a:ext cx="112456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2600" b="1" u="none" strike="noStrike">
                <a:solidFill>
                  <a:srgbClr val="003366"/>
                </a:solidFill>
                <a:effectLst/>
                <a:uFillTx/>
                <a:latin typeface="Calibri"/>
              </a:rPr>
              <a:t>Наслідки кіберінцидентів в охороні здоров'я ЄС (ENISA, 2023)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Picture 3" descr="cyber01_impact_breakdown.png"/>
          <p:cNvPicPr/>
          <p:nvPr/>
        </p:nvPicPr>
        <p:blipFill>
          <a:blip r:embed="rId1"/>
          <a:stretch/>
        </p:blipFill>
        <p:spPr>
          <a:xfrm>
            <a:off x="3067920" y="1188720"/>
            <a:ext cx="6054840" cy="475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6"/>
          <p:cNvSpPr/>
          <p:nvPr/>
        </p:nvSpPr>
        <p:spPr>
          <a:xfrm>
            <a:off x="228600" y="5989320"/>
            <a:ext cx="116578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1600" b="0" i="1" u="none" strike="noStrike">
                <a:solidFill>
                  <a:srgbClr val="666666"/>
                </a:solidFill>
                <a:effectLst/>
                <a:uFillTx/>
                <a:latin typeface="Calibri"/>
              </a:rPr>
              <a:t>Джерело: ENISA, «Threat Landscape: Health Sector», July 2023, Figure 12 (с. 26), n = 215 інцидентів, січень 2021 — березень 2023. PDF: https://www.enisa.europa.eu/sites/default/files/publications/Health%20Threat%20Landscape.pdf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Розділ 2. Основні загрози та поняття</a:t>
            </a:r>
            <a:endParaRPr lang="en-US" sz="3600" b="1" u="none" strike="noStrike" cap="all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 defTabSz="457200">
              <a:spcBef>
                <a:spcPts val="400"/>
              </a:spcBef>
              <a:buNone/>
              <a:tabLst>
                <a:tab pos="0" algn="l"/>
              </a:tabLst>
            </a:pPr>
            <a:endParaRPr lang="en-US" sz="20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Application>LibreOffice/26.2.2.2$MacOSX_AARCH64 LibreOffice_project/1f77d10d6938fd34972958f64b2bcfa54f8b1ba5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en-US</dc:language>
  <cp:lastModifiedBy/>
  <dcterms:modified xsi:type="dcterms:W3CDTF">2026-05-19T09:12:16Z</dcterms:modified>
  <cp:revision>24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