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293" r:id="rId5"/>
    <p:sldId id="258" r:id="rId6"/>
    <p:sldId id="278" r:id="rId7"/>
    <p:sldId id="277" r:id="rId8"/>
    <p:sldId id="276" r:id="rId9"/>
    <p:sldId id="302" r:id="rId10"/>
    <p:sldId id="268" r:id="rId11"/>
    <p:sldId id="298" r:id="rId12"/>
    <p:sldId id="306" r:id="rId13"/>
    <p:sldId id="304" r:id="rId14"/>
    <p:sldId id="294" r:id="rId15"/>
    <p:sldId id="300" r:id="rId16"/>
    <p:sldId id="301" r:id="rId17"/>
    <p:sldId id="305" r:id="rId18"/>
    <p:sldId id="303" r:id="rId19"/>
    <p:sldId id="297" r:id="rId20"/>
    <p:sldId id="275" r:id="rId21"/>
    <p:sldId id="29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33FF0-FE05-4B14-8E07-D6E9516E5637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10D7D-6B02-46B4-B785-147B601A2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6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5924-277A-4173-80A7-9CAB9278E491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C94-F7D8-4674-964B-B6FBC7605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5924-277A-4173-80A7-9CAB9278E491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C94-F7D8-4674-964B-B6FBC7605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5924-277A-4173-80A7-9CAB9278E491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C94-F7D8-4674-964B-B6FBC7605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5EA3-5283-4B32-A7FC-D9B7EFE8F9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37D5-881A-46C8-AECA-E1754DF4BE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5EA3-5283-4B32-A7FC-D9B7EFE8F9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37D5-881A-46C8-AECA-E1754DF4BE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1" y="45895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5EA3-5283-4B32-A7FC-D9B7EFE8F9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37D5-881A-46C8-AECA-E1754DF4BE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5EA3-5283-4B32-A7FC-D9B7EFE8F9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37D5-881A-46C8-AECA-E1754DF4BE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5EA3-5283-4B32-A7FC-D9B7EFE8F9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37D5-881A-46C8-AECA-E1754DF4BE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5EA3-5283-4B32-A7FC-D9B7EFE8F9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37D5-881A-46C8-AECA-E1754DF4BE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5EA3-5283-4B32-A7FC-D9B7EFE8F9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37D5-881A-46C8-AECA-E1754DF4BE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5EA3-5283-4B32-A7FC-D9B7EFE8F9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37D5-881A-46C8-AECA-E1754DF4BE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5924-277A-4173-80A7-9CAB9278E491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C94-F7D8-4674-964B-B6FBC7605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5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5EA3-5283-4B32-A7FC-D9B7EFE8F9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37D5-881A-46C8-AECA-E1754DF4BE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5EA3-5283-4B32-A7FC-D9B7EFE8F9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37D5-881A-46C8-AECA-E1754DF4BE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5EA3-5283-4B32-A7FC-D9B7EFE8F9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37D5-881A-46C8-AECA-E1754DF4BE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1D-A0C4-4CBA-B2A4-CD02EB7F7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36C0-B9DE-4F53-BD3B-E8197AF769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1D-A0C4-4CBA-B2A4-CD02EB7F7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36C0-B9DE-4F53-BD3B-E8197AF769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1D-A0C4-4CBA-B2A4-CD02EB7F7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36C0-B9DE-4F53-BD3B-E8197AF769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1D-A0C4-4CBA-B2A4-CD02EB7F7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36C0-B9DE-4F53-BD3B-E8197AF769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1D-A0C4-4CBA-B2A4-CD02EB7F7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36C0-B9DE-4F53-BD3B-E8197AF769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1D-A0C4-4CBA-B2A4-CD02EB7F7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36C0-B9DE-4F53-BD3B-E8197AF769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1D-A0C4-4CBA-B2A4-CD02EB7F7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36C0-B9DE-4F53-BD3B-E8197AF769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5924-277A-4173-80A7-9CAB9278E491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C94-F7D8-4674-964B-B6FBC7605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1D-A0C4-4CBA-B2A4-CD02EB7F7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36C0-B9DE-4F53-BD3B-E8197AF769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1D-A0C4-4CBA-B2A4-CD02EB7F7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36C0-B9DE-4F53-BD3B-E8197AF769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1D-A0C4-4CBA-B2A4-CD02EB7F7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36C0-B9DE-4F53-BD3B-E8197AF769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1D-A0C4-4CBA-B2A4-CD02EB7F7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36C0-B9DE-4F53-BD3B-E8197AF769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5924-277A-4173-80A7-9CAB9278E491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C94-F7D8-4674-964B-B6FBC7605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5924-277A-4173-80A7-9CAB9278E491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C94-F7D8-4674-964B-B6FBC7605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5924-277A-4173-80A7-9CAB9278E491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C94-F7D8-4674-964B-B6FBC7605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5924-277A-4173-80A7-9CAB9278E491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C94-F7D8-4674-964B-B6FBC7605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5924-277A-4173-80A7-9CAB9278E491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C94-F7D8-4674-964B-B6FBC7605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5924-277A-4173-80A7-9CAB9278E491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C94-F7D8-4674-964B-B6FBC7605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B5924-277A-4173-80A7-9CAB9278E491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29C94-F7D8-4674-964B-B6FBC7605C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55EA3-5283-4B32-A7FC-D9B7EFE8F9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4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E37D5-881A-46C8-AECA-E1754DF4BEE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4F1D-A0C4-4CBA-B2A4-CD02EB7F7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36C0-B9DE-4F53-BD3B-E8197AF769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s.mil/Portals/36/Documents/Doctrine/pubs/jp3_11.pdf" TargetMode="External"/><Relationship Id="rId2" Type="http://schemas.openxmlformats.org/officeDocument/2006/relationships/hyperlink" Target="http://www.nap.edu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oidilo.ua/2022/05/09/novyna/bezpeka/rosiya-vpershe-zastosuvala-radyanski-krylati-rakety-x-22-udariv-po-ukrayini-zm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007" y="299161"/>
            <a:ext cx="11637818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Заходи підвищення стійкості функціонування держави, Збройних Сил України, закладів, установ, підприємств під час ядерних чи радіаційних аварійних ситуацій в умовах воєнного стану </a:t>
            </a:r>
            <a:endParaRPr lang="uk-UA" sz="4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001" y="5354898"/>
            <a:ext cx="11488189" cy="88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i="1" dirty="0">
                <a:latin typeface="Times New Roman" panose="02020603050405020304"/>
                <a:ea typeface="Times New Roman" panose="02020603050405020304"/>
              </a:rPr>
              <a:t>Юрій </a:t>
            </a:r>
            <a:r>
              <a:rPr lang="uk-UA" sz="2400" b="1" i="1" dirty="0" err="1">
                <a:latin typeface="Times New Roman" panose="02020603050405020304"/>
                <a:ea typeface="Times New Roman" panose="02020603050405020304"/>
              </a:rPr>
              <a:t>Скалецький</a:t>
            </a:r>
            <a:r>
              <a:rPr lang="uk-UA" sz="2400" b="1" i="1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uk-UA" sz="2400" i="1" dirty="0">
                <a:latin typeface="Times New Roman" panose="02020603050405020304"/>
                <a:ea typeface="Times New Roman" panose="02020603050405020304"/>
              </a:rPr>
              <a:t> -</a:t>
            </a:r>
            <a:r>
              <a:rPr lang="uk-UA" sz="2400" b="1" i="1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uk-UA" sz="2400" i="1" dirty="0">
                <a:latin typeface="Times New Roman" panose="02020603050405020304"/>
                <a:ea typeface="Times New Roman" panose="02020603050405020304"/>
              </a:rPr>
              <a:t>Державна установа «Інститут громадського </a:t>
            </a:r>
            <a:r>
              <a:rPr lang="uk-UA" sz="2400" i="1" dirty="0" err="1">
                <a:latin typeface="Times New Roman" panose="02020603050405020304"/>
                <a:ea typeface="Times New Roman" panose="02020603050405020304"/>
              </a:rPr>
              <a:t>здоров</a:t>
            </a:r>
            <a:r>
              <a:rPr lang="en-US" sz="2400" i="1" dirty="0">
                <a:latin typeface="Times New Roman" panose="02020603050405020304"/>
                <a:ea typeface="Times New Roman" panose="02020603050405020304"/>
              </a:rPr>
              <a:t>’</a:t>
            </a:r>
            <a:r>
              <a:rPr lang="uk-UA" sz="2400" i="1" dirty="0">
                <a:latin typeface="Times New Roman" panose="02020603050405020304"/>
                <a:ea typeface="Times New Roman" panose="02020603050405020304"/>
              </a:rPr>
              <a:t>я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i="1" dirty="0">
                <a:latin typeface="Times New Roman" panose="02020603050405020304"/>
                <a:ea typeface="Times New Roman" panose="02020603050405020304"/>
              </a:rPr>
              <a:t>ім. </a:t>
            </a:r>
            <a:r>
              <a:rPr lang="uk-UA" sz="2400" i="1" dirty="0" err="1">
                <a:latin typeface="Times New Roman" panose="02020603050405020304"/>
                <a:ea typeface="Times New Roman" panose="02020603050405020304"/>
              </a:rPr>
              <a:t>О.М.Марєєва</a:t>
            </a:r>
            <a:r>
              <a:rPr lang="uk-UA" sz="2400" i="1" dirty="0">
                <a:latin typeface="Times New Roman" panose="02020603050405020304"/>
                <a:ea typeface="Times New Roman" panose="02020603050405020304"/>
              </a:rPr>
              <a:t> НАМН України» </a:t>
            </a:r>
            <a:endParaRPr lang="ru-RU" sz="2400" i="1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220041"/>
              </p:ext>
            </p:extLst>
          </p:nvPr>
        </p:nvGraphicFramePr>
        <p:xfrm>
          <a:off x="2240810" y="1321749"/>
          <a:ext cx="8246379" cy="3006731"/>
        </p:xfrm>
        <a:graphic>
          <a:graphicData uri="http://schemas.openxmlformats.org/drawingml/2006/table">
            <a:tbl>
              <a:tblPr firstRow="1" firstCol="1" bandRow="1"/>
              <a:tblGrid>
                <a:gridCol w="2748793"/>
                <a:gridCol w="2748793"/>
                <a:gridCol w="2748793"/>
              </a:tblGrid>
              <a:tr h="517585">
                <a:tc row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</a:pPr>
                      <a:endParaRPr lang="uk-UA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endParaRPr lang="uk-UA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Умови опромінення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</a:pPr>
                      <a:endParaRPr lang="ru-RU" sz="1800" b="1" dirty="0" smtClean="0">
                        <a:solidFill>
                          <a:srgbClr val="21252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lang="ru-RU" sz="1800" b="1" dirty="0" err="1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Категорія</a:t>
                      </a:r>
                      <a:r>
                        <a:rPr lang="ru-RU" sz="1800" b="1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r>
                        <a:rPr lang="ru-RU" sz="1800" b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1800" b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зазнають</a:t>
                      </a:r>
                      <a:r>
                        <a:rPr lang="ru-RU" sz="1800" b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опромінення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0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</a:pPr>
                      <a:endParaRPr lang="uk-UA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(професіонали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ts val="1610"/>
                        </a:lnSpc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</a:pPr>
                      <a:endParaRPr lang="uk-UA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5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</a:pPr>
                      <a:endParaRPr lang="uk-UA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Повсякденні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умови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</a:pPr>
                      <a:endParaRPr lang="uk-UA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мЗв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</a:pPr>
                      <a:endParaRPr lang="uk-UA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 </a:t>
                      </a:r>
                      <a:r>
                        <a:rPr kumimoji="0" lang="uk-U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мЗв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33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</a:pPr>
                      <a:endParaRPr lang="uk-UA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Аварійні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умови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6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200,0 </a:t>
                      </a:r>
                      <a:r>
                        <a:rPr kumimoji="0" lang="uk-U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мЗв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в окремих випадках до </a:t>
                      </a:r>
                      <a:r>
                        <a:rPr kumimoji="0" lang="uk-U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500,0 мЗв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 </a:t>
                      </a:r>
                      <a:r>
                        <a:rPr kumimoji="0" lang="uk-U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мЗв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протягом перших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2-х років після аварії</a:t>
                      </a:r>
                    </a:p>
                    <a:p>
                      <a:pPr algn="ctr">
                        <a:lnSpc>
                          <a:spcPts val="1610"/>
                        </a:lnSpc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1150" y="19050"/>
            <a:ext cx="11603355" cy="8299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Річні ліміти дози опромінення  бер/рік  у повсякденних умовах і на випадок радіаційної аварії у мирний час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11785" y="4598035"/>
            <a:ext cx="116027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altLang="uk-UA" b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Для адекватного </a:t>
            </a:r>
            <a:r>
              <a:rPr lang="uk-UA" altLang="uk-UA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реагування </a:t>
            </a:r>
            <a:r>
              <a:rPr lang="uk-UA" altLang="uk-UA" b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на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ядерні чи радіаційні аварійні ситуації в період воєнного стану</a:t>
            </a:r>
            <a:r>
              <a:rPr lang="uk-UA" altLang="uk-UA" b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цих дозових критеріїв  вкрай недостатньо</a:t>
            </a:r>
            <a:r>
              <a:rPr lang="uk-UA" altLang="uk-UA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 t="320"/>
          <a:stretch>
            <a:fillRect/>
          </a:stretch>
        </p:blipFill>
        <p:spPr>
          <a:xfrm>
            <a:off x="687387" y="1199384"/>
            <a:ext cx="3263900" cy="4459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2024" y="5275406"/>
            <a:ext cx="27146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Київ 2011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8652" y="1058868"/>
            <a:ext cx="7467600" cy="535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     </a:t>
            </a:r>
            <a:r>
              <a:rPr lang="uk-UA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ДП НАЕК «Енергоатом», АЕС, відомчі аварійно-рятувальні служби.</a:t>
            </a:r>
          </a:p>
          <a:p>
            <a:pPr algn="just"/>
            <a:endParaRPr lang="uk-UA" b="0" i="0" dirty="0">
              <a:solidFill>
                <a:srgbClr val="4D515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ДІЯР, інститути, заклади і установи  НАН і НАМН і НААН, МОЗ та </a:t>
            </a:r>
            <a:r>
              <a:rPr lang="uk-UA" dirty="0" err="1" smtClean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Міндовкілля</a:t>
            </a:r>
            <a:r>
              <a:rPr lang="uk-UA" dirty="0" smtClean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України, </a:t>
            </a:r>
            <a:r>
              <a:rPr lang="uk-UA" b="0" i="0" dirty="0">
                <a:solidFill>
                  <a:srgbClr val="4B4B4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підприємство «УДВП Ізотоп», </a:t>
            </a:r>
            <a:r>
              <a:rPr lang="uk-UA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Державне спеціалізоване підприємство «Об’єднання «Радон», навчальні заклади. </a:t>
            </a:r>
          </a:p>
          <a:p>
            <a:pPr algn="just"/>
            <a:endParaRPr lang="uk-UA" dirty="0">
              <a:solidFill>
                <a:srgbClr val="4D51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Аварійно-рятувальні, наукові підрозділи   і </a:t>
            </a:r>
            <a:r>
              <a:rPr lang="uk-UA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Держгідромет</a:t>
            </a:r>
            <a:r>
              <a:rPr lang="uk-UA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складі ДСНС.</a:t>
            </a:r>
          </a:p>
          <a:p>
            <a:pPr algn="just"/>
            <a:endParaRPr lang="uk-UA" dirty="0">
              <a:solidFill>
                <a:srgbClr val="4D51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Санітарно-епідеміологічні служби та служби РХБЗ силових міністерств і відомств.</a:t>
            </a:r>
          </a:p>
          <a:p>
            <a:pPr algn="just"/>
            <a:endParaRPr lang="uk-UA" dirty="0">
              <a:solidFill>
                <a:srgbClr val="4D51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GB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RODOS — </a:t>
            </a:r>
            <a:r>
              <a:rPr lang="uk-UA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система підтримки прийняття рішень у випадку радіаційних аварій.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uk-UA" dirty="0">
              <a:solidFill>
                <a:srgbClr val="4D51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Системи радіоекологічного моніторингу на громадських засадах.</a:t>
            </a:r>
          </a:p>
          <a:p>
            <a:pPr algn="just"/>
            <a:r>
              <a:rPr lang="uk-UA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just"/>
            <a:r>
              <a:rPr lang="uk-UA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Населення, яке вміє користуватися приладами радіаційного контролю.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50" y="129659"/>
            <a:ext cx="1183957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 сили і засоби системи реагування на </a:t>
            </a:r>
            <a:r>
              <a:rPr lang="uk-UA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ядерні або радіаційні аварійні ситуації у воєнний час</a:t>
            </a:r>
            <a:endParaRPr lang="uk-UA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985" y="6398040"/>
            <a:ext cx="116205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нормативно-правової бази з протирадіаційного захисту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191770" y="935355"/>
            <a:ext cx="11854180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0215" algn="just"/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Перш</a:t>
            </a:r>
            <a:r>
              <a:rPr lang="uk-UA" alt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а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застосовується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до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тих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осіб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чиї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обов'язки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співпадають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з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обов'язками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цивільних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радіаційних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працівників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Це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військовий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персонал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наприклад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рентгенівці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радіологи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які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проводять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радіологічні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обстеження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дослідники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які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використовують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радіоізотопи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, і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технічні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працівники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які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обслуговують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радіоактивні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предмети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такі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як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прилади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для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виявлення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радіації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та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джерела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калібрування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uk-UA" alt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Дози опромінення 50, 250 і в окремих випадках до 500 </a:t>
            </a:r>
            <a:r>
              <a:rPr lang="en-US" sz="2000" dirty="0" err="1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мілізівертів</a:t>
            </a:r>
            <a:r>
              <a:rPr lang="uk-UA" altLang="en-US" sz="2000" dirty="0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 (</a:t>
            </a:r>
            <a:r>
              <a:rPr lang="uk-UA" alt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мЗв).</a:t>
            </a:r>
          </a:p>
          <a:p>
            <a:pPr indent="450215" algn="just"/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Друг</a:t>
            </a:r>
            <a:r>
              <a:rPr lang="uk-UA" alt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а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стосується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Calibri" panose="020F0502020204030204" pitchFamily="34" charset="0"/>
                <a:hlinkClick r:id="" action="ppaction://noaction"/>
              </a:rPr>
              <a:t>військовослужбовц</a:t>
            </a:r>
            <a:r>
              <a:rPr lang="uk-UA" sz="2000" b="0" dirty="0" err="1" smtClean="0">
                <a:latin typeface="Times New Roman" panose="02020603050405020304" pitchFamily="18" charset="0"/>
                <a:cs typeface="Calibri" panose="020F0502020204030204" pitchFamily="34" charset="0"/>
                <a:hlinkClick r:id="" action="ppaction://noaction"/>
              </a:rPr>
              <a:t>ів</a:t>
            </a:r>
            <a:r>
              <a:rPr lang="en-US" sz="2000" b="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чия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основна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професія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зазвичай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не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пов’язана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з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джерелами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радіації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Це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військовослужбовці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які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можуть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реагувати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військову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ситуацію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де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радіація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присутня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uk-UA" alt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наприклад,  радіаційна аварія.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alt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Дози опромінення в такій ситуації не повинні </a:t>
            </a:r>
            <a:r>
              <a:rPr lang="uk-UA" altLang="en-US" sz="2000" b="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перевищувати</a:t>
            </a:r>
            <a:r>
              <a:rPr lang="en-US" sz="2000" b="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700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мЗв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uk-UA" alt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     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Третя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армійська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програма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захисту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від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радіації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призначена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для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застосування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лише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в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ситуаціях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надзвичайно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високого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радіаційного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опромінення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таких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як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ядерна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війна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[Potential Radiation Exposure in Military Operations. Protecting the Soldier Before, During, and After. Institute of Medicine (US) Committee on Battlefield Radiation Exposure Criteria; Editors: Susan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Thaul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and Heather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O'Maonaigh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. Washington: </a:t>
            </a:r>
            <a:r>
              <a:rPr lang="en-US" sz="2000" b="0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  <a:hlinkClick r:id="rId2"/>
              </a:rPr>
              <a:t>National Academies Press (US)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; 1999. https://www.ncbi.nlm.nih.gov/books/NBK224058/ ].</a:t>
            </a:r>
          </a:p>
          <a:p>
            <a:pPr algn="just"/>
            <a:r>
              <a:rPr lang="uk-UA" alt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     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Філософію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використання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ризик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орієнтованого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підходу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в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обмеженні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опромінення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військових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контингентів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у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цих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різних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сценаріях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бойових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дій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детально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викладено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у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спільній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публікації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основних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видів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збройних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сил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США з </a:t>
            </a:r>
            <a:r>
              <a:rPr lang="en-US" sz="2000" b="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проблем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ХБ</a:t>
            </a:r>
            <a:r>
              <a:rPr lang="en-US" sz="2000" dirty="0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Р</a:t>
            </a:r>
            <a:r>
              <a:rPr lang="uk-UA" altLang="en-US" sz="2000" dirty="0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Я захисту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 [Joint Publication 3- 11: Operations in Chemical, Biological, Radiological, and Nuclear Environments. Departments of the Army, Navy, Air Force, and Coast Guard, Department of Defense. 2018. </a:t>
            </a:r>
            <a:r>
              <a:rPr lang="en-US" sz="2000" b="0" u="sng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https://www.jcs.mil/Portals/36/Documents/Doctrine/pubs/jp3_11.pdf</a:t>
            </a:r>
            <a:r>
              <a:rPr lang="en-US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].</a:t>
            </a:r>
            <a:endParaRPr lang="ru-RU" altLang="en-US" sz="2000" dirty="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69950" y="36195"/>
            <a:ext cx="104794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uk-UA" altLang="en-US" sz="2400">
                <a:solidFill>
                  <a:schemeClr val="accent1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П</a:t>
            </a: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рограми контролю радіаційного опромінення</a:t>
            </a:r>
            <a:r>
              <a:rPr lang="ru-RU" altLang="en-US" sz="2400">
                <a:solidFill>
                  <a:schemeClr val="accent1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 в</a:t>
            </a:r>
            <a:r>
              <a:rPr lang="uk-UA" altLang="ru-RU" sz="2400">
                <a:solidFill>
                  <a:schemeClr val="accent1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і</a:t>
            </a:r>
            <a:r>
              <a:rPr lang="ru-RU" altLang="en-US" sz="2400">
                <a:solidFill>
                  <a:schemeClr val="accent1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ськовослужбовц</a:t>
            </a: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ів</a:t>
            </a:r>
            <a:r>
              <a:rPr lang="uk-UA" altLang="en-US" sz="2400">
                <a:solidFill>
                  <a:schemeClr val="accent1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 а</a:t>
            </a: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рмі</a:t>
            </a:r>
            <a:r>
              <a:rPr lang="uk-UA" altLang="en-US" sz="2400">
                <a:solidFill>
                  <a:schemeClr val="accent1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ї</a:t>
            </a:r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 США . </a:t>
            </a:r>
            <a:endParaRPr lang="en-US" altLang="en-US" sz="2400">
              <a:solidFill>
                <a:schemeClr val="accent1"/>
              </a:solidFill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81100" y="2389640"/>
          <a:ext cx="10191750" cy="2346960"/>
        </p:xfrm>
        <a:graphic>
          <a:graphicData uri="http://schemas.openxmlformats.org/drawingml/2006/table">
            <a:tbl>
              <a:tblPr/>
              <a:tblGrid>
                <a:gridCol w="2257425"/>
                <a:gridCol w="2766115"/>
                <a:gridCol w="5168210"/>
              </a:tblGrid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>
                          <a:latin typeface="Times New Roman" panose="02020603050405020304"/>
                        </a:rPr>
                        <a:t>Стан </a:t>
                      </a:r>
                      <a:r>
                        <a:rPr lang="ru-RU" sz="1400" dirty="0" err="1">
                          <a:latin typeface="Times New Roman" panose="02020603050405020304"/>
                        </a:rPr>
                        <a:t>експозиції</a:t>
                      </a:r>
                      <a:r>
                        <a:rPr lang="ru-RU" sz="1400" dirty="0">
                          <a:latin typeface="Times New Roman" panose="02020603050405020304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/>
                        </a:rPr>
                        <a:t>радіації</a:t>
                      </a:r>
                      <a:r>
                        <a:rPr lang="en-US" sz="1400" dirty="0">
                          <a:latin typeface="Times New Roman" panose="02020603050405020304"/>
                        </a:rPr>
                        <a:t> (RES)</a:t>
                      </a:r>
                      <a:endParaRPr lang="ru-RU" sz="1400" dirty="0">
                        <a:latin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/>
                        </a:rPr>
                        <a:t>Загальна</a:t>
                      </a:r>
                      <a:r>
                        <a:rPr lang="ru-RU" sz="1400" dirty="0">
                          <a:latin typeface="Times New Roman" panose="02020603050405020304"/>
                        </a:rPr>
                        <a:t> минула </a:t>
                      </a:r>
                      <a:r>
                        <a:rPr lang="ru-RU" sz="1400" dirty="0" err="1">
                          <a:latin typeface="Times New Roman" panose="02020603050405020304"/>
                        </a:rPr>
                        <a:t>накопичена</a:t>
                      </a:r>
                      <a:r>
                        <a:rPr lang="ru-RU" sz="1400" dirty="0">
                          <a:latin typeface="Times New Roman" panose="02020603050405020304"/>
                        </a:rPr>
                        <a:t> доза (</a:t>
                      </a:r>
                      <a:r>
                        <a:rPr lang="en-US" sz="1400" dirty="0">
                          <a:latin typeface="Times New Roman" panose="02020603050405020304"/>
                        </a:rPr>
                        <a:t>c</a:t>
                      </a:r>
                      <a:r>
                        <a:rPr lang="ru-RU" sz="1400" dirty="0">
                          <a:latin typeface="Times New Roman" panose="02020603050405020304"/>
                        </a:rPr>
                        <a:t>Гр)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</a:rPr>
                        <a:t>Критерії опромінення для однієї операції, яка не призведе до перевищення критеріїв дози для заявленого ступеня ризику СТАН (Див. примітки 4 і 5) (</a:t>
                      </a:r>
                      <a:r>
                        <a:rPr lang="en-US" sz="1400">
                          <a:latin typeface="Times New Roman" panose="02020603050405020304"/>
                        </a:rPr>
                        <a:t>c</a:t>
                      </a:r>
                      <a:r>
                        <a:rPr lang="ru-RU" sz="1400">
                          <a:latin typeface="Times New Roman" panose="02020603050405020304"/>
                        </a:rPr>
                        <a:t>Гр)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anose="02020603050405020304"/>
                        </a:rPr>
                        <a:t>RES</a:t>
                      </a:r>
                      <a:r>
                        <a:rPr lang="ru-RU" sz="1400" dirty="0">
                          <a:latin typeface="Times New Roman" panose="02020603050405020304"/>
                        </a:rPr>
                        <a:t> -0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</a:rPr>
                        <a:t>Без експозиції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</a:rPr>
                        <a:t>Незначний ризик &lt; 75 Помірний ризик &lt; 100 Надзвичайна ситуація &lt; 125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</a:rPr>
                        <a:t>Блоки </a:t>
                      </a:r>
                      <a:r>
                        <a:rPr lang="en-US" sz="1400" dirty="0">
                          <a:latin typeface="Times New Roman" panose="02020603050405020304"/>
                        </a:rPr>
                        <a:t>RES</a:t>
                      </a:r>
                      <a:r>
                        <a:rPr lang="ru-RU" sz="1400" dirty="0">
                          <a:latin typeface="Times New Roman" panose="02020603050405020304"/>
                        </a:rPr>
                        <a:t> -1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</a:rPr>
                        <a:t>Більше 0, Менше або дорівнює 75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</a:rPr>
                        <a:t>Незначний ризик &lt; 35 Помірний ризик &lt; 60 Надзвичайна ситуація &lt; 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</a:rPr>
                        <a:t>Блоки </a:t>
                      </a:r>
                      <a:r>
                        <a:rPr lang="en-US" sz="1400" dirty="0">
                          <a:latin typeface="Times New Roman" panose="02020603050405020304"/>
                        </a:rPr>
                        <a:t>RES</a:t>
                      </a:r>
                      <a:r>
                        <a:rPr lang="ru-RU" sz="1400" dirty="0">
                          <a:latin typeface="Times New Roman" panose="02020603050405020304"/>
                        </a:rPr>
                        <a:t> -2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</a:rPr>
                        <a:t>Більше 75,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</a:rPr>
                        <a:t>Менше або дорівнює 125 Будь-яке подальше опромінення вважається таким, що перевищує незначний або помірний ризик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 fontAlgn="auto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</a:rPr>
                        <a:t>Блоки </a:t>
                      </a:r>
                      <a:r>
                        <a:rPr lang="en-US" sz="1400" dirty="0">
                          <a:latin typeface="Times New Roman" panose="02020603050405020304"/>
                        </a:rPr>
                        <a:t>RES</a:t>
                      </a:r>
                      <a:r>
                        <a:rPr lang="ru-RU" sz="1400" dirty="0">
                          <a:latin typeface="Times New Roman" panose="02020603050405020304"/>
                        </a:rPr>
                        <a:t> -3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/>
                        </a:rPr>
                        <a:t>Більше</a:t>
                      </a:r>
                      <a:r>
                        <a:rPr lang="ru-RU" sz="1400" dirty="0">
                          <a:latin typeface="Times New Roman" panose="02020603050405020304"/>
                        </a:rPr>
                        <a:t> 125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/>
                        </a:rPr>
                        <a:t>Будь-яке</a:t>
                      </a:r>
                      <a:r>
                        <a:rPr lang="ru-RU" sz="1400" dirty="0">
                          <a:latin typeface="Times New Roman" panose="02020603050405020304"/>
                        </a:rPr>
                        <a:t> подальше </a:t>
                      </a:r>
                      <a:r>
                        <a:rPr lang="ru-RU" sz="1400" dirty="0" err="1">
                          <a:latin typeface="Times New Roman" panose="02020603050405020304"/>
                        </a:rPr>
                        <a:t>опромінення</a:t>
                      </a:r>
                      <a:r>
                        <a:rPr lang="ru-RU" sz="1400" dirty="0">
                          <a:latin typeface="Times New Roman" panose="02020603050405020304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/>
                        </a:rPr>
                        <a:t>перевищить</a:t>
                      </a:r>
                      <a:r>
                        <a:rPr lang="ru-RU" sz="1400" dirty="0">
                          <a:latin typeface="Times New Roman" panose="02020603050405020304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/>
                        </a:rPr>
                        <a:t>ризик</a:t>
                      </a:r>
                      <a:r>
                        <a:rPr lang="ru-RU" sz="1400" dirty="0">
                          <a:latin typeface="Times New Roman" panose="02020603050405020304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/>
                        </a:rPr>
                        <a:t>надзвичайної</a:t>
                      </a:r>
                      <a:r>
                        <a:rPr lang="ru-RU" sz="1400" dirty="0">
                          <a:latin typeface="Times New Roman" panose="02020603050405020304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/>
                        </a:rPr>
                        <a:t>ситуації</a:t>
                      </a:r>
                      <a:endParaRPr lang="ru-RU" sz="1400" dirty="0">
                        <a:latin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75138" y="876950"/>
            <a:ext cx="11441724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опромінення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125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сГр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буде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знижена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опромінення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 (як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статися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агресор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ядерну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зброю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тактичним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командирам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спроможність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бій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5956" y="4792753"/>
            <a:ext cx="113476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Постраждалим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вважається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особа,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ефективність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якої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знизилася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25%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нормальної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5956" y="1908002"/>
            <a:ext cx="8510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радіаційне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опромінення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262" y="5082631"/>
            <a:ext cx="118014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</a:tabLst>
              <a:defRPr/>
            </a:pPr>
            <a:r>
              <a:rPr kumimoji="0" lang="uk-UA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Командир </a:t>
            </a:r>
            <a:r>
              <a:rPr kumimoji="0" lang="uk-UA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зобов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uk-UA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язаний</a:t>
            </a:r>
            <a:r>
              <a:rPr kumimoji="0" lang="uk-UA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керувати ризиками від імені всього особового складу, підлеглого командиру. Політикою Міністерства оборони є зниження впливу іонізуючого випромінювання, пов’язаного з операціями Міністерства оборони, до розумно досяжного рівня (ALARA) відповідно до управління операційним ризиком. Дотримання принципу ALARA має відбуватися в контексті управління ризиками від усіх джерел. Командири повинні збалансувати управління ризиками з вимогою виконання військового завдання.</a:t>
            </a:r>
            <a:endParaRPr kumimoji="0" lang="ru-RU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" y="14044"/>
            <a:ext cx="11321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Сумарні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гамма-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випромінювання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призводять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зниження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є-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працездатності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людей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обтяжують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перебіг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супутніх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уражень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138" y="6315327"/>
            <a:ext cx="11621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uk-UA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uk-UA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 </a:t>
            </a:r>
            <a:r>
              <a:rPr kumimoji="0" lang="uk-UA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дозові</a:t>
            </a:r>
            <a:r>
              <a:rPr kumimoji="0" lang="uk-UA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критерії повинні бути встановлені чи для всього населення, чи окремо, наприклад, для населення і військовослужбовців.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620" y="1840678"/>
            <a:ext cx="11315700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uk-UA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 для населення такі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дозові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критерії повинні бути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нижчими,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 для військовослужбовців.</a:t>
            </a:r>
          </a:p>
          <a:p>
            <a:pPr algn="just"/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Реалізація невідкладних і термінових заходів з метою зниження ризиків виникнення не стільки стохастичних медико-біологічних ефектів, скільки різних ступенів радіаційних уражень, значною мірою в умовах воєнного часу напевно покладатиметься на населення при умові його всебічної поінформованості щодо величини цих ризиків.</a:t>
            </a:r>
          </a:p>
          <a:p>
            <a:pPr algn="just"/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67620" y="456565"/>
            <a:ext cx="112593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altLang="zh-CN" sz="320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Дозові</a:t>
            </a:r>
            <a:r>
              <a:rPr lang="uk-UA" altLang="zh-CN" sz="32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критерії </a:t>
            </a:r>
            <a:endParaRPr lang="uk-UA" altLang="zh-CN" sz="320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uk-UA" altLang="zh-CN" sz="32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протирадіаційного </a:t>
            </a:r>
            <a:r>
              <a:rPr lang="uk-UA" altLang="zh-CN" sz="32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захисту населення на період воєнного стану</a:t>
            </a:r>
            <a:endParaRPr kumimoji="0" lang="uk-UA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5907" y="485943"/>
            <a:ext cx="98190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Концепція </a:t>
            </a:r>
            <a:endParaRPr kumimoji="0" lang="uk-UA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системи </a:t>
            </a: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протирадіаційного захисту </a:t>
            </a:r>
            <a:endParaRPr kumimoji="0" lang="uk-UA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воєнний час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627" y="3292870"/>
            <a:ext cx="1102677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Виходячи із наявних сил і засобів реагування на радіаційні або  ядерні аварійні ситуації з врахуванням стислих термінів і обмежених ресурсів її удосконалення, спираючись на досвід подолання наслідків аварії на ЧАЕС та закордонний досвід доцільно сформувати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Концепцію системи протирадіаційного захисту на воєнний час.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3862" y="1225074"/>
            <a:ext cx="11344275" cy="673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uk-UA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Концепція системи протирадіаційного захисту на воєнний час.</a:t>
            </a:r>
          </a:p>
          <a:p>
            <a:pPr marL="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uk-UA" dirty="0">
              <a:solidFill>
                <a:prstClr val="black"/>
              </a:solidFill>
              <a:latin typeface="Times New Roman" panose="02020603050405020304" pitchFamily="18" charset="0"/>
              <a:sym typeface="+mn-ea"/>
            </a:endParaRPr>
          </a:p>
          <a:p>
            <a:pPr marL="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Дозові критерії протирадіаційного захисту різних категорій  населення на період воєнного стану.</a:t>
            </a:r>
            <a:endParaRPr kumimoji="0" lang="uk-UA" b="0" i="0" u="none" strike="noStrike" kern="1200" cap="none" spc="0" normalizeH="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uk-UA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</a:rPr>
              <a:t>Інформаційний лист щодо безпечної поведінки на радіоактивно забрудненій території (</a:t>
            </a:r>
            <a:r>
              <a:rPr lang="uk-UA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пам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’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</a:rPr>
              <a:t>ятка).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uk-UA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</a:rPr>
              <a:t>Інструкція з оцінки наслідків впливу чинників радіаційної аварії та ядерного вибуху на військовослужбовців та населення.</a:t>
            </a:r>
          </a:p>
          <a:p>
            <a:pPr algn="just">
              <a:defRPr/>
            </a:pPr>
            <a:endParaRPr lang="uk-UA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</a:rPr>
              <a:t>Інструктивно-методичні вказівки із забезпечення стійкості   роботи закладів охорони здоров’я в умовах впливу чинників ядерного вибуху чи радіаційної аварії у період воєнного стану.</a:t>
            </a:r>
          </a:p>
          <a:p>
            <a:pPr algn="just">
              <a:defRPr/>
            </a:pPr>
            <a:endParaRPr lang="uk-UA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marR="0" lvl="0" indent="-69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Методичні рекомендації з попередження радіаційних уражень у період воєнного стану (радіопротектори, поведінкові заходи, дезактивація, експертиза води і продовольства на вміст радіоактивних речовин).</a:t>
            </a:r>
          </a:p>
          <a:p>
            <a:pPr marL="0" marR="0" lvl="0" indent="-69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-69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Інструкція з діагностики, сортування та лікування радіаційних уражень (клінічні показники).</a:t>
            </a:r>
          </a:p>
          <a:p>
            <a:pPr marL="0" marR="0" lvl="0" indent="-69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Методичні рекомендації з підтримки психічного здоров'я</a:t>
            </a: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Sans-Bold"/>
                <a:ea typeface="NotoSans-Bold"/>
                <a:cs typeface="NotoSans-Bold"/>
              </a:rPr>
              <a:t>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 випадок застосування ядерної зброї чи радіаційної аварії у період воєнного стану.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uk-UA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Вимоги до документів: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простота, оптимізм, незначний обсяг. </a:t>
            </a: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-69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defRPr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7590" y="-87977"/>
            <a:ext cx="70073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Нормативна база, </a:t>
            </a:r>
            <a:endParaRPr kumimoji="0" lang="uk-U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algn="ctr"/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що </a:t>
            </a: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потребує опрацювання</a:t>
            </a:r>
            <a:endParaRPr lang="uk-UA" sz="4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6350" y="305435"/>
            <a:ext cx="93173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Організаційні заходи </a:t>
            </a:r>
            <a:endParaRPr kumimoji="0" lang="uk-UA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algn="ctr"/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з </a:t>
            </a: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реалізації запропонованого плану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9496" y="2334711"/>
            <a:ext cx="1118234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Calibri" panose="020F0502020204030204" pitchFamily="34" charset="0"/>
              </a:rPr>
              <a:t>Координація діяльності – робоча група при РНБО України.</a:t>
            </a:r>
          </a:p>
          <a:p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Роботу виконати у форматі наукового дослідження (запит на НДР додається).</a:t>
            </a:r>
          </a:p>
          <a:p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Підготовка фахівців (короткотермінова).</a:t>
            </a:r>
          </a:p>
          <a:p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Навчання.</a:t>
            </a:r>
            <a:endParaRPr lang="uk-UA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9673" y="241333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увагу!</a:t>
            </a:r>
            <a:endParaRPr lang="uk-UA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SKL21wsx12\Desktop\IMG_20220713_155345_resized_20220726_114518282.jpg"/>
          <p:cNvPicPr/>
          <p:nvPr/>
        </p:nvPicPr>
        <p:blipFill>
          <a:blip r:embed="rId2" cstate="print"/>
          <a:srcRect l="2689" t="8343" r="4145" b="9627"/>
          <a:stretch>
            <a:fillRect/>
          </a:stretch>
        </p:blipFill>
        <p:spPr bwMode="auto">
          <a:xfrm>
            <a:off x="405239" y="647699"/>
            <a:ext cx="5074506" cy="596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print"/>
          <a:srcRect l="1347" r="2019"/>
          <a:stretch>
            <a:fillRect/>
          </a:stretch>
        </p:blipFill>
        <p:spPr>
          <a:xfrm>
            <a:off x="1683385" y="995680"/>
            <a:ext cx="8956675" cy="584708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sp>
        <p:nvSpPr>
          <p:cNvPr id="100" name="Текстовое поле 99"/>
          <p:cNvSpPr txBox="1"/>
          <p:nvPr/>
        </p:nvSpPr>
        <p:spPr>
          <a:xfrm>
            <a:off x="327660" y="44450"/>
            <a:ext cx="115976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2400" b="0" dirty="0" err="1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Зони</a:t>
            </a:r>
            <a:r>
              <a:rPr lang="en-US" sz="2400" b="0" dirty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0" dirty="0" err="1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потенційного</a:t>
            </a:r>
            <a:r>
              <a:rPr lang="en-US" sz="2400" b="0" dirty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0" dirty="0" err="1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післяаварійного</a:t>
            </a:r>
            <a:r>
              <a:rPr lang="en-US" sz="2400" b="0" dirty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0" dirty="0" err="1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радіоактивного</a:t>
            </a:r>
            <a:r>
              <a:rPr lang="en-US" sz="2400" b="0" dirty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0" dirty="0" err="1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забруднення</a:t>
            </a:r>
            <a:r>
              <a:rPr lang="en-US" sz="2400" b="0" dirty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0" dirty="0" err="1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навколо</a:t>
            </a:r>
            <a:r>
              <a:rPr lang="en-US" sz="2400" b="0" dirty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0" dirty="0" err="1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вітчизняних</a:t>
            </a:r>
            <a:r>
              <a:rPr lang="en-US" sz="2400" b="0" dirty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і </a:t>
            </a:r>
            <a:r>
              <a:rPr lang="en-US" sz="2400" b="0" dirty="0" err="1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за</a:t>
            </a:r>
            <a:r>
              <a:rPr lang="uk-UA" sz="2400" b="0" dirty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кордон</a:t>
            </a:r>
            <a:r>
              <a:rPr lang="en-US" sz="2400" b="0" dirty="0" err="1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них</a:t>
            </a:r>
            <a:r>
              <a:rPr lang="en-US" sz="2400" b="0" dirty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АЕС </a:t>
            </a:r>
            <a:endParaRPr lang="en-US" altLang="en-US" sz="2400" b="0" dirty="0">
              <a:solidFill>
                <a:schemeClr val="accent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есто круш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707"/>
            <a:ext cx="5197821" cy="292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7978" y="617004"/>
            <a:ext cx="68940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 всю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рашистів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посіпак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малазійських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авіаліній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Боїнг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-777,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рейс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 17  Амстердам – Куала-Лумпур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17липня 2014 року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зенітно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-ракетного комплексу «Бук» 53-ї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Курську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Катастрофа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позбавили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298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залишивши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глибокі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шрами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душах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родичів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сталася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катастрофа.</a:t>
            </a:r>
          </a:p>
          <a:p>
            <a:pPr algn="just"/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Це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була, напевно,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помилка розрахунку цього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зенітно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-ракетного комплексу.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1500" y="52247"/>
            <a:ext cx="4119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Катастрофа рейсу  МН 17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2385" y="4094879"/>
            <a:ext cx="114383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     Але де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гарантія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що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російська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«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високоточна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»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крилата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ракета Х-22 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ще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радянського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виробництва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замість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наміченої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військової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або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іншої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цілі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не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влучить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у  одну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із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ядерних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енергетичних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установок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Запорізької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чи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інших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вітчизняних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АЕС?! </a:t>
            </a:r>
            <a:endParaRPr lang="ru-RU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0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     </a:t>
            </a:r>
            <a:r>
              <a:rPr lang="uk-UA" sz="2400" b="1" i="0" u="sng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Більше того, як на наш погляд, у цій війні є хоч і невисока, але певна ймовірність влучення  агресором ядерним зарядом у  вітчизняну ядерну установку.</a:t>
            </a:r>
            <a:endParaRPr lang="uk-UA" sz="2400" b="1" i="0" u="sng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      Ми повинні бути готові до реагування і на такі загрози.</a:t>
            </a:r>
            <a:endParaRPr lang="ru-RU" sz="2400" b="1" i="0" u="sng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иказ № 285\Приказ № 28500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80" y="1008862"/>
            <a:ext cx="2915433" cy="402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риказ № 285\Приказ № 285000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31" y="1021117"/>
            <a:ext cx="2852860" cy="402033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3796650" y="2979937"/>
            <a:ext cx="1047404" cy="1730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7741" y="145"/>
            <a:ext cx="11957050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Протирадіаційний захист окремих контингентів населення до аварії на ЧАЕС</a:t>
            </a:r>
          </a:p>
          <a:p>
            <a:pPr algn="ctr"/>
            <a:r>
              <a:rPr lang="uk-UA" sz="2800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(НРБ-76 і ОСП-72/80)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50418" r="1222" b="6209"/>
          <a:stretch>
            <a:fillRect/>
          </a:stretch>
        </p:blipFill>
        <p:spPr>
          <a:xfrm>
            <a:off x="8404685" y="1008862"/>
            <a:ext cx="2915432" cy="40163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04812" y="6254799"/>
            <a:ext cx="11382375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зволікання з підписанням наказу з забезпечення радіаційної безпеки у Чорнобильському угрупованні військ близько 50 військовослужбовців опромінилась у дозах від 40 до 122 рентген. 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638" y="5025170"/>
            <a:ext cx="118967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      П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ерший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наказ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про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організацію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радіаційної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безпеки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у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Чорнобильському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угрупуванні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військ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набув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чинності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лише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8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травня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1986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року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оскільки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тривали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дискусії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через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масштабність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аварії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та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складність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радіаційної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обстановки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на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ЧАЕС і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її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10-ти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кілометровій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зоні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які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нормативи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опромінення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військових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ліквідаторів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застосовувати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Чи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наказу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№ 310 «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Про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введення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в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дію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Рекомендацій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щодо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оцінки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наслідків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впливу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уражаючих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факторів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ядерного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вибуху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на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особовий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склад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військ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сил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флоту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формувань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цивільної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оборони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та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населення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»,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чи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наказу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 № 285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від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1983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року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«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Основные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санитарные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правила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работы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с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радиоактивными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веществами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и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другими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источниками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ионизирующих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излучений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и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льготам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военнослужащим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работающим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с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источниками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ионизирующих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излучений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»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.</a:t>
            </a:r>
            <a:endParaRPr lang="uk-UA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7650" y="177447"/>
            <a:ext cx="11645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великомасштабна</a:t>
            </a:r>
            <a:r>
              <a:rPr lang="ru-RU" alt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радіаційна</a:t>
            </a:r>
            <a:r>
              <a:rPr lang="ru-RU" alt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аварія</a:t>
            </a:r>
            <a:r>
              <a:rPr lang="ru-RU" alt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alt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біда</a:t>
            </a:r>
            <a:r>
              <a:rPr lang="ru-RU" alt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котра</a:t>
            </a:r>
            <a:r>
              <a:rPr lang="ru-RU" alt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прийшла</a:t>
            </a:r>
            <a:r>
              <a:rPr lang="ru-RU" alt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alt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30" y="1368421"/>
            <a:ext cx="3978563" cy="25940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11.03.11 Цунамі в Японі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6" y="1411137"/>
            <a:ext cx="3765935" cy="258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3436" y="4027640"/>
            <a:ext cx="1130011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Катастрофічні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землетрус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 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цунамі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в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Японії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2011 року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 як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наслідок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великомастабна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аварія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АЕС Фукусіма-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Даїчі</a:t>
            </a:r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uk-UA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 до ліквідації крім іншого військовослужбовці Сил самооборони Японії, сили поліції,  військовослужбовці США, експерти і міжнародна допомога. Евакуйовано з району аварії близько 200 тис. людей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50000"/>
          <a:stretch>
            <a:fillRect/>
          </a:stretch>
        </p:blipFill>
        <p:spPr>
          <a:xfrm>
            <a:off x="475271" y="1395928"/>
            <a:ext cx="2652217" cy="38416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16977" y="0"/>
            <a:ext cx="118750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Унормування  радіаційного чинника на період</a:t>
            </a:r>
          </a:p>
          <a:p>
            <a:pPr algn="ctr"/>
            <a:r>
              <a:rPr lang="uk-UA" sz="3200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воєнного стану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488" y="5556250"/>
            <a:ext cx="11875023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uk-U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Опрацьваний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основі даних звітів Національного комітету США з радіаційного захисту та вимірювань № 29 (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NCRP Report 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Exposure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Radiation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Emergency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1961) і № 42 (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Radiological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Affecting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Decision-Macing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Attac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NCRP Report № 42. Washington, D.C.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1974).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/>
        </p:nvGraphicFramePr>
        <p:xfrm>
          <a:off x="3838821" y="1580455"/>
          <a:ext cx="7877908" cy="3505200"/>
        </p:xfrm>
        <a:graphic>
          <a:graphicData uri="http://schemas.openxmlformats.org/drawingml/2006/table">
            <a:tbl>
              <a:tblPr/>
              <a:tblGrid>
                <a:gridCol w="4694375"/>
                <a:gridCol w="3183533"/>
              </a:tblGrid>
              <a:tr h="649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Тривалість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опромінення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Доза </a:t>
                      </a: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гамма-випромінювання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(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рад</a:t>
                      </a:r>
                      <a:r>
                        <a:rPr lang="uk-UA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/</a:t>
                      </a:r>
                      <a:r>
                        <a:rPr lang="uk-UA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Гр</a:t>
                      </a:r>
                      <a:r>
                        <a:rPr lang="uk-UA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)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467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Одноразове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опромінення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(</a:t>
                      </a: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імпульсне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або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протягом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перших 4 </a:t>
                      </a: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діб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)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Багаторазове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опромінення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(</a:t>
                      </a: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безперервне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або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періодичне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):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/>
                        <a:buChar char="-"/>
                      </a:pP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протягом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перших 30 </a:t>
                      </a: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діб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/>
                        <a:buChar char="-"/>
                      </a:pP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протягом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3 </a:t>
                      </a: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місяців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/>
                        <a:buChar char="-"/>
                      </a:pP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протягом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1 року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50/0,5*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100/1,0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200/2,0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300/3,0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3"/>
          <p:cNvSpPr/>
          <p:nvPr/>
        </p:nvSpPr>
        <p:spPr>
          <a:xfrm>
            <a:off x="3127488" y="872569"/>
            <a:ext cx="9140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Сумарні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гамма-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випромінювання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призводять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зниження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є-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працездатності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людей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обтяжують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перебіг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супутніх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уражень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83089" y="5006340"/>
            <a:ext cx="83533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Примітка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здійсненні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аварійно-рятувальних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робіт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виняткового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межа 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одноразового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гама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випромінювання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прийматися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доза 100 рад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/1,0 </a:t>
            </a:r>
            <a:r>
              <a:rPr kumimoji="0" lang="uk-U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дивидуальный измеритель дозы дозиметр ИД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1569242"/>
            <a:ext cx="3771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Д-1 фотографія приладу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569242"/>
            <a:ext cx="3771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10050" y="4398166"/>
            <a:ext cx="3771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rgbClr val="4E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4E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4E4C4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 вимірювання -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4E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Рад – 500 Рад.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551" y="4416914"/>
            <a:ext cx="3771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rgbClr val="4E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 вимірювання - 10 рад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4E4C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</a:t>
            </a:r>
            <a:r>
              <a:rPr lang="uk-UA" sz="1400" dirty="0">
                <a:solidFill>
                  <a:srgbClr val="4E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1500 рад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86749" y="4398166"/>
            <a:ext cx="33909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rgbClr val="4E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 вимірювання -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E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4E4C4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solidFill>
                  <a:srgbClr val="4E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Р</a:t>
            </a:r>
            <a:endParaRPr lang="uk-UA" sz="1400" dirty="0">
              <a:solidFill>
                <a:srgbClr val="4E4C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Индивидуальный контроль радиоактивного облучения - Военный вест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9" y="1581149"/>
            <a:ext cx="3772384" cy="282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24025" y="1103262"/>
            <a:ext cx="1381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4E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ІД-11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5238750" y="1103262"/>
            <a:ext cx="723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4E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ІД-1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77399" y="1103112"/>
            <a:ext cx="11620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4E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ДКП-50-А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3200" y="27473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Апаратура дозиметричного контролю на воєнний час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9551" y="5200056"/>
            <a:ext cx="118495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4E4C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Згодом служба дозиметричного контролю готова була надавати військовим ліквідаторам  термолюмінесцентні дозиметри (накопичувачі). Але індивідуальний дозиметричний контроль з використанням індивідуальних дозиметрів у чорнобильському угрупованні військ так і не було організовано. Переважав розрахунковий метод. </a:t>
            </a:r>
            <a:r>
              <a:rPr lang="uk-UA" sz="1400" dirty="0">
                <a:solidFill>
                  <a:srgbClr val="4E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 у нас культура безпеки.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rzun\Downloads\инструкция1,200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88" y="2016933"/>
            <a:ext cx="3265022" cy="44805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zun\Downloads\инструкция1,200010001(2)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4"/>
          <a:stretch>
            <a:fillRect/>
          </a:stretch>
        </p:blipFill>
        <p:spPr bwMode="auto">
          <a:xfrm>
            <a:off x="4767914" y="2016933"/>
            <a:ext cx="3136597" cy="44805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9950" y="259834"/>
            <a:ext cx="10452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документ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забезпечення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протирадіаційного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захисту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військових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ліквідаторів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під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час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дезактиваційних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робіт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зоні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-Н  ЧАЕС </a:t>
            </a:r>
            <a:endParaRPr lang="uk-UA" sz="2400" dirty="0">
              <a:solidFill>
                <a:schemeClr val="accent1"/>
              </a:solidFill>
            </a:endParaRPr>
          </a:p>
        </p:txBody>
      </p:sp>
      <p:pic>
        <p:nvPicPr>
          <p:cNvPr id="6" name="Picture 7" descr="D:\мои документы\Диссер\Вороненко\oblojka\pict\03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337425"/>
            <a:ext cx="3312553" cy="296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0213" y="5425559"/>
            <a:ext cx="4207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Заборона розповсюдження інформації </a:t>
            </a:r>
          </a:p>
          <a:p>
            <a:pPr algn="just"/>
            <a:r>
              <a:rPr lang="uk-UA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участь у таких роботах.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SKL21wsx12\Desktop\IMG_20220726_103639_resized_20220726_105136819.jpg"/>
          <p:cNvPicPr/>
          <p:nvPr/>
        </p:nvPicPr>
        <p:blipFill>
          <a:blip r:embed="rId2" cstate="print"/>
          <a:srcRect l="5238" t="6354" r="2965" b="4400"/>
          <a:stretch>
            <a:fillRect/>
          </a:stretch>
        </p:blipFill>
        <p:spPr bwMode="auto">
          <a:xfrm rot="16200000">
            <a:off x="1126015" y="366201"/>
            <a:ext cx="4832091" cy="632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948122" y="1004488"/>
            <a:ext cx="4994032" cy="50475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</a:t>
            </a:r>
            <a:r>
              <a:rPr lang="uk-UA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переоблучении</a:t>
            </a: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личного</a:t>
            </a: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состава в </a:t>
            </a:r>
            <a:r>
              <a:rPr lang="uk-UA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частях</a:t>
            </a: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uk-UA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наказании</a:t>
            </a: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виновных</a:t>
            </a: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Приказ командира </a:t>
            </a:r>
            <a:r>
              <a:rPr lang="uk-UA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войсковой</a:t>
            </a: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части 83279 от 03.06.1986 № 7. – Ф. 2131. – </a:t>
            </a:r>
            <a:r>
              <a:rPr lang="uk-UA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</a:t>
            </a: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1107с. – Д. 1. – 1986.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недостатках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радиоактивно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зараженной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местности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мерах по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устранению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предотвращению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загрязнения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окружающей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Приказ командира в/ч 06407 от 23.06.1987 № 37 / г.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Чернобыль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ЦА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РФ. – Ф. 101053. –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3. – Д. 7. – С. 194-196.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endParaRPr kumimoji="0" lang="uk-UA" sz="14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uk-UA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недостатках</a:t>
            </a: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мерах по </a:t>
            </a:r>
            <a:r>
              <a:rPr lang="uk-UA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улучшению</a:t>
            </a: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радиационной</a:t>
            </a: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дозиметрического</a:t>
            </a: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Приказ командира </a:t>
            </a:r>
            <a:r>
              <a:rPr lang="uk-UA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войсковой</a:t>
            </a: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части 06407 от 15 </a:t>
            </a:r>
            <a:r>
              <a:rPr lang="uk-UA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декабря</a:t>
            </a: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1987 г. № 100.  </a:t>
            </a:r>
            <a:r>
              <a:rPr lang="uk-UA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Чернобыль</a:t>
            </a:r>
            <a:r>
              <a:rPr lang="uk-UA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1987. – 2 с. </a:t>
            </a:r>
            <a:endParaRPr lang="uk-UA" sz="14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недостатках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состоянии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радиационной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соединениях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частях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группировки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войск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Приказ командира в/ч 06407 от 20.12.1989 № 91 / г.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Чернобыль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ЦА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РФ. – Ф. 101053. –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3. – Д. 26. – С. 204-206.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endParaRPr lang="uk-UA" sz="14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717" y="0"/>
            <a:ext cx="10733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uk-UA" sz="2000" b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Адаптація системи протирадіаційного захисту військовослужбовців на воєнний час до потреб військових ліквідаторів  наслідків аварії на ЧАЕС</a:t>
            </a:r>
            <a:endParaRPr lang="uk-UA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155" y="6089992"/>
            <a:ext cx="118183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  <a:defRPr/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Невирішеність проблем організації діяльності військ з ліквідації наслідків радіаційних аварії до 1986 року і зволікання їх вирішення в процесі ліквідації аварії на ЧАЕС були однією з основних </a:t>
            </a:r>
            <a:r>
              <a:rPr lang="uk-UA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причин масової непокори військових ліквідаторів та випадків їх  групового дезертирства (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Доповідні КГБ УРСР</a:t>
            </a:r>
            <a:r>
              <a:rPr lang="uk-UA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uk-UA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1972</Words>
  <Application>Microsoft Office PowerPoint</Application>
  <PresentationFormat>Широкоэкранный</PresentationFormat>
  <Paragraphs>168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SimSun</vt:lpstr>
      <vt:lpstr>Arial</vt:lpstr>
      <vt:lpstr>Calibri</vt:lpstr>
      <vt:lpstr>Calibri Light</vt:lpstr>
      <vt:lpstr>等线</vt:lpstr>
      <vt:lpstr>NotoSans-Bold</vt:lpstr>
      <vt:lpstr>Times New Roman</vt:lpstr>
      <vt:lpstr>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protection limits at martial law Показники радіаційного захисту в умовах воєнного стану</dc:title>
  <dc:creator>Пользователь Windows</dc:creator>
  <cp:lastModifiedBy>AVlodek</cp:lastModifiedBy>
  <cp:revision>73</cp:revision>
  <dcterms:created xsi:type="dcterms:W3CDTF">2022-06-16T07:49:00Z</dcterms:created>
  <dcterms:modified xsi:type="dcterms:W3CDTF">2022-08-03T13:28:47Z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0019EA72820C401AA15C6F267FA3DEB9</vt:lpwstr>
  </property>
  <property fmtid="{D5CDD505-2E9C-101B-9397-08002B2CF9AE}" pid="3" name="KSOProductBuildVer">
    <vt:lpwstr>1049-11.2.0.11191</vt:lpwstr>
  </property>
</Properties>
</file>