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2"/>
  </p:notesMasterIdLst>
  <p:sldIdLst>
    <p:sldId id="256" r:id="rId2"/>
    <p:sldId id="271" r:id="rId3"/>
    <p:sldId id="276" r:id="rId4"/>
    <p:sldId id="273" r:id="rId5"/>
    <p:sldId id="274" r:id="rId6"/>
    <p:sldId id="275" r:id="rId7"/>
    <p:sldId id="258" r:id="rId8"/>
    <p:sldId id="267" r:id="rId9"/>
    <p:sldId id="268" r:id="rId10"/>
    <p:sldId id="269" r:id="rId11"/>
    <p:sldId id="301" r:id="rId12"/>
    <p:sldId id="296" r:id="rId13"/>
    <p:sldId id="289" r:id="rId14"/>
    <p:sldId id="285" r:id="rId15"/>
    <p:sldId id="290" r:id="rId16"/>
    <p:sldId id="286" r:id="rId17"/>
    <p:sldId id="295" r:id="rId18"/>
    <p:sldId id="300" r:id="rId19"/>
    <p:sldId id="288" r:id="rId20"/>
    <p:sldId id="282" r:id="rId21"/>
    <p:sldId id="283" r:id="rId22"/>
    <p:sldId id="292" r:id="rId23"/>
    <p:sldId id="284" r:id="rId24"/>
    <p:sldId id="281" r:id="rId25"/>
    <p:sldId id="294" r:id="rId26"/>
    <p:sldId id="291" r:id="rId27"/>
    <p:sldId id="298" r:id="rId28"/>
    <p:sldId id="265" r:id="rId29"/>
    <p:sldId id="299" r:id="rId30"/>
    <p:sldId id="26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A6EDA11-FA3F-4EAA-AD1E-B4809D8F84A6}">
          <p14:sldIdLst>
            <p14:sldId id="256"/>
            <p14:sldId id="271"/>
            <p14:sldId id="276"/>
            <p14:sldId id="273"/>
            <p14:sldId id="274"/>
            <p14:sldId id="275"/>
            <p14:sldId id="258"/>
            <p14:sldId id="267"/>
            <p14:sldId id="268"/>
            <p14:sldId id="269"/>
            <p14:sldId id="301"/>
            <p14:sldId id="296"/>
            <p14:sldId id="289"/>
            <p14:sldId id="285"/>
            <p14:sldId id="290"/>
            <p14:sldId id="286"/>
            <p14:sldId id="295"/>
            <p14:sldId id="300"/>
            <p14:sldId id="288"/>
            <p14:sldId id="282"/>
            <p14:sldId id="283"/>
            <p14:sldId id="292"/>
            <p14:sldId id="284"/>
            <p14:sldId id="281"/>
            <p14:sldId id="294"/>
            <p14:sldId id="291"/>
            <p14:sldId id="298"/>
            <p14:sldId id="265"/>
            <p14:sldId id="299"/>
            <p14:sldId id="266"/>
          </p14:sldIdLst>
        </p14:section>
        <p14:section name="Раздел без заголовка" id="{7653A8A8-05FB-43BA-9B9B-B160BFA08DB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87477" autoAdjust="0"/>
  </p:normalViewPr>
  <p:slideViewPr>
    <p:cSldViewPr>
      <p:cViewPr varScale="1">
        <p:scale>
          <a:sx n="63" d="100"/>
          <a:sy n="63" d="100"/>
        </p:scale>
        <p:origin x="18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Lbls>
            <c:dLbl>
              <c:idx val="3"/>
              <c:layout>
                <c:manualLayout>
                  <c:x val="0.10342652820571344"/>
                  <c:y val="8.729263766227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0A-42EA-8BEE-D65CDD5526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0-52,5%  зовсім ні</c:v>
                </c:pt>
                <c:pt idx="1">
                  <c:v>1-15% трохи</c:v>
                </c:pt>
                <c:pt idx="2">
                  <c:v>2-12,5% помірно</c:v>
                </c:pt>
                <c:pt idx="3">
                  <c:v>3-7,5% досить часто</c:v>
                </c:pt>
                <c:pt idx="4">
                  <c:v>4-12,5% надзвичайно части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0.52500000000000002</c:v>
                </c:pt>
                <c:pt idx="1">
                  <c:v>0.15</c:v>
                </c:pt>
                <c:pt idx="2">
                  <c:v>0.125</c:v>
                </c:pt>
                <c:pt idx="3">
                  <c:v>7.4999999999999997E-2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A-42EA-8BEE-D65CDD552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Спортивне життя респондентів</c:v>
                </c:pt>
              </c:strCache>
            </c:strRef>
          </c:tx>
          <c:explosion val="6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0-32,5% майже кожен день</c:v>
                </c:pt>
                <c:pt idx="1">
                  <c:v>1-12,5% часто</c:v>
                </c:pt>
                <c:pt idx="2">
                  <c:v>2-2,5% помірно</c:v>
                </c:pt>
                <c:pt idx="3">
                  <c:v>3-17,5% трохи</c:v>
                </c:pt>
                <c:pt idx="4">
                  <c:v>4-35% ніколи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0.32500000000000001</c:v>
                </c:pt>
                <c:pt idx="1">
                  <c:v>0.125</c:v>
                </c:pt>
                <c:pt idx="2">
                  <c:v>2.5000000000000001E-2</c:v>
                </c:pt>
                <c:pt idx="3">
                  <c:v>0.17499999999999999</c:v>
                </c:pt>
                <c:pt idx="4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F-418E-8780-B4CA8DE99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720D-2C64-47FF-A6BD-EA4F29D94460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CA2EE-03F0-4413-897A-6D4ADF867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8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CA2EE-03F0-4413-897A-6D4ADF867A4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1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CA2EE-03F0-4413-897A-6D4ADF867A4A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9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CA2EE-03F0-4413-897A-6D4ADF867A4A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6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3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73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3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67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0934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668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089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8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3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6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4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7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2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20A2D5E-2772-4205-9B5F-18DFA11D8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6631"/>
            <a:ext cx="6478488" cy="403244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здоров`я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анкетуванню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поглибленому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медичному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обстеженню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 час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</a:t>
            </a: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B0672BF4-CEA9-46B2-BA77-F122C1CE7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5936" y="4725144"/>
            <a:ext cx="4104456" cy="913656"/>
          </a:xfrm>
        </p:spPr>
        <p:txBody>
          <a:bodyPr>
            <a:normAutofit/>
          </a:bodyPr>
          <a:lstStyle/>
          <a:p>
            <a:pPr algn="l"/>
            <a:r>
              <a:rPr lang="uk-UA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мед. наук                               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Михайленко</a:t>
            </a:r>
          </a:p>
          <a:p>
            <a:pPr algn="l"/>
            <a:r>
              <a:rPr lang="uk-UA" sz="1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 </a:t>
            </a:r>
            <a:r>
              <a:rPr lang="uk-UA" sz="11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біол</a:t>
            </a:r>
            <a:r>
              <a:rPr lang="uk-UA" sz="1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професор            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Антомонов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4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FF6727-7891-4E4B-BE4B-1B03ACE7A90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0440521"/>
              </p:ext>
            </p:extLst>
          </p:nvPr>
        </p:nvGraphicFramePr>
        <p:xfrm>
          <a:off x="251520" y="0"/>
          <a:ext cx="8568952" cy="6605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621779745"/>
                    </a:ext>
                  </a:extLst>
                </a:gridCol>
              </a:tblGrid>
              <a:tr h="58306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b="0" spc="-15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b="1" spc="-15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15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блок. </a:t>
                      </a:r>
                      <a:r>
                        <a:rPr lang="ru-RU" sz="3200" b="1" spc="-15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Спосіб</a:t>
                      </a:r>
                      <a:r>
                        <a:rPr lang="ru-RU" sz="3200" b="1" spc="-15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життя.  </a:t>
                      </a:r>
                      <a:r>
                        <a:rPr lang="ru-RU" sz="3200" b="1" spc="-15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Питання</a:t>
                      </a:r>
                      <a:endParaRPr lang="ru-RU" sz="3200" b="1" spc="-15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396359"/>
                  </a:ext>
                </a:extLst>
              </a:tr>
              <a:tr h="806459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1. Чи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займалися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Ви спортом до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повномаштабної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агресії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61421"/>
                  </a:ext>
                </a:extLst>
              </a:tr>
              <a:tr h="423267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2. Чи почали  Ви 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займатися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спортом під час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агресії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7882"/>
                  </a:ext>
                </a:extLst>
              </a:tr>
              <a:tr h="651928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3. Чи палили Ви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тютюнові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електронні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сигарети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підкреслити) 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агресії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176958"/>
                  </a:ext>
                </a:extLst>
              </a:tr>
              <a:tr h="367240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4. Чи 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палити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зараз?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165917"/>
                  </a:ext>
                </a:extLst>
              </a:tr>
              <a:tr h="381018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5.Чи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вживали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алкогольні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агресії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739267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6. Чи 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вживаєте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алкогольні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зараз?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57510"/>
                  </a:ext>
                </a:extLst>
              </a:tr>
              <a:tr h="651928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7. Чи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дотримувалися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 правил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раціонального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харчування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російської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агресії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20691"/>
                  </a:ext>
                </a:extLst>
              </a:tr>
              <a:tr h="651928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8.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дотримуєтеся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 правил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раціональноо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харчування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зараз?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573761"/>
                  </a:ext>
                </a:extLst>
              </a:tr>
              <a:tr h="428313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9.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відчуваєте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порушення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апетиту</a:t>
                      </a:r>
                      <a:r>
                        <a:rPr lang="en-IE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648876"/>
                  </a:ext>
                </a:extLst>
              </a:tr>
              <a:tr h="651928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10.Чи спостерігалася зміна смакових пріоритетів під час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російської агресії?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255213"/>
                  </a:ext>
                </a:extLst>
              </a:tr>
              <a:tr h="651928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11.Чи спостерігалася у Вас зміна ваги за період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повномаштабної</a:t>
                      </a: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російської агресії 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46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68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E7149-4275-43E6-8A11-2B8DDEAE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16632"/>
            <a:ext cx="6347713" cy="720080"/>
          </a:xfrm>
        </p:spPr>
        <p:txBody>
          <a:bodyPr>
            <a:normAutofit fontScale="90000"/>
          </a:bodyPr>
          <a:lstStyle/>
          <a:p>
            <a:pPr marL="228600" indent="-228600">
              <a:lnSpc>
                <a:spcPts val="1200"/>
              </a:lnSpc>
              <a:spcAft>
                <a:spcPts val="0"/>
              </a:spcAft>
            </a:pPr>
            <a:b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блок. Стан здоров</a:t>
            </a:r>
            <a:r>
              <a:rPr lang="en-US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r>
              <a:rPr lang="ru-RU" b="1" spc="-15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br>
              <a:rPr lang="ru-RU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B1112E-6FFE-4BDF-990E-29345C5F3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980728"/>
            <a:ext cx="6842721" cy="5616624"/>
          </a:xfrm>
        </p:spPr>
        <p:txBody>
          <a:bodyPr>
            <a:normAutofit fontScale="55000" lnSpcReduction="20000"/>
          </a:bodyPr>
          <a:lstStyle/>
          <a:p>
            <a:pPr marL="0" indent="0" fontAlgn="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Ви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свій стан здоров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``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до початку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Чи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ршився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здоров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 під час російської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агресії?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Чи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хворіли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цукровий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діабет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щитоподібної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аутоімунні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тонзіліти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шлунково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кишкового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тракту)?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Чи були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 час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Чи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страждаєте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запальні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сечо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fontAlgn="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Чи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страждаєте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83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"/>
            <a:ext cx="9721080" cy="1340768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 між кількісними та ранговими показниками завдяки дисперсійному аналізу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369600"/>
              </p:ext>
            </p:extLst>
          </p:nvPr>
        </p:nvGraphicFramePr>
        <p:xfrm>
          <a:off x="35496" y="1340768"/>
          <a:ext cx="9108501" cy="566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9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75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33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61523">
                <a:tc>
                  <a:txBody>
                    <a:bodyPr/>
                    <a:lstStyle/>
                    <a:p>
                      <a:r>
                        <a:rPr lang="uk-UA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Перемінна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Por_snu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Em.napr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Pan_atak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Sport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Palinnya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harh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Zmina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vagi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Zbil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</a:p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zahvor</a:t>
                      </a:r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14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Mass_ind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0,314,</a:t>
                      </a:r>
                    </a:p>
                    <a:p>
                      <a:pPr algn="l" fontAlgn="b"/>
                      <a:r>
                        <a:rPr lang="uk-UA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0,866</a:t>
                      </a:r>
                    </a:p>
                    <a:p>
                      <a:pPr algn="l" fontAlgn="b"/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uk-UA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0,387</a:t>
                      </a:r>
                    </a:p>
                    <a:p>
                      <a:pPr algn="l" fontAlgn="b"/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1,124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0,361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0,673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1,492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0,226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1,606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0,195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0,772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0.551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336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Glucuse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F=0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       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F=</a:t>
                      </a: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0,363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0,638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0,486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0,746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2,757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0,043</a:t>
                      </a:r>
                      <a:endParaRPr lang="uk-UA" sz="1400" b="1" i="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0,492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0,794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0,644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0,635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33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</a:t>
                      </a:r>
                    </a:p>
                    <a:p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Homa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1,452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0,238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0,376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0,824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2,726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0,045</a:t>
                      </a:r>
                      <a:endParaRPr lang="uk-UA" sz="1400" b="1" i="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1,809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,149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0,631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0,644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0,877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0,487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0,722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1.275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0.298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52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 D3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 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0,742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1,222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0,319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0,527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0,716</a:t>
                      </a:r>
                      <a:endParaRPr lang="uk-UA" sz="16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0,472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0.756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1,023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0,409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0,586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0,675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0.386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0,498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0,738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336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Holesterol</a:t>
                      </a:r>
                      <a:endParaRPr lang="uk-UA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1,305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0,287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0,494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1,448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0,239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1,299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0,289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0,887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0.482</a:t>
                      </a:r>
                      <a:endParaRPr lang="uk-UA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1,137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0,355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F=0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0,555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F=1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,353</a:t>
                      </a:r>
                    </a:p>
                    <a:p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uk-UA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624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427E1-5605-43F8-9ADB-A5B9D4FC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"/>
            <a:ext cx="8568951" cy="1268760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 показників глюкози в крові  натще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05BB5A9-1D9B-41B8-940B-4596BB8720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782022"/>
              </p:ext>
            </p:extLst>
          </p:nvPr>
        </p:nvGraphicFramePr>
        <p:xfrm>
          <a:off x="0" y="1124744"/>
          <a:ext cx="9144000" cy="5777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992">
                  <a:extLst>
                    <a:ext uri="{9D8B030D-6E8A-4147-A177-3AD203B41FA5}">
                      <a16:colId xmlns:a16="http://schemas.microsoft.com/office/drawing/2014/main" val="1726418123"/>
                    </a:ext>
                  </a:extLst>
                </a:gridCol>
                <a:gridCol w="2765504">
                  <a:extLst>
                    <a:ext uri="{9D8B030D-6E8A-4147-A177-3AD203B41FA5}">
                      <a16:colId xmlns:a16="http://schemas.microsoft.com/office/drawing/2014/main" val="4211643399"/>
                    </a:ext>
                  </a:extLst>
                </a:gridCol>
                <a:gridCol w="2765504">
                  <a:extLst>
                    <a:ext uri="{9D8B030D-6E8A-4147-A177-3AD203B41FA5}">
                      <a16:colId xmlns:a16="http://schemas.microsoft.com/office/drawing/2014/main" val="1794598653"/>
                    </a:ext>
                  </a:extLst>
                </a:gridCol>
              </a:tblGrid>
              <a:tr h="1876246">
                <a:tc>
                  <a:txBody>
                    <a:bodyPr/>
                    <a:lstStyle/>
                    <a:p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Референтні   показники</a:t>
                      </a: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ммоль/л) 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01314"/>
                  </a:ext>
                </a:extLst>
              </a:tr>
              <a:tr h="1115779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3,3 – 5,99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450445"/>
                  </a:ext>
                </a:extLst>
              </a:tr>
              <a:tr h="1370615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6,0 - 7, 0 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uk-UA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Преддіабет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33615"/>
                  </a:ext>
                </a:extLst>
              </a:tr>
              <a:tr h="1370615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             &gt;</a:t>
                      </a:r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Цукровий діабет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45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775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BA18519-9484-4FB1-A2FA-2C4B92391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7989"/>
            <a:ext cx="9144000" cy="5364175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93482C7-A993-4970-9776-EFD7C756F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" y="125835"/>
            <a:ext cx="8945437" cy="56686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рівня глюкози від паління</a:t>
            </a:r>
            <a:b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31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7D388-821D-4621-8528-BF04FCF49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"/>
            <a:ext cx="9108504" cy="1196752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показників індексу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HOMA 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венозної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 інсулін / 22,5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3249D6D-9A73-46FD-9FB7-DEEB834B2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852537"/>
              </p:ext>
            </p:extLst>
          </p:nvPr>
        </p:nvGraphicFramePr>
        <p:xfrm>
          <a:off x="35496" y="1484784"/>
          <a:ext cx="9108504" cy="53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450">
                  <a:extLst>
                    <a:ext uri="{9D8B030D-6E8A-4147-A177-3AD203B41FA5}">
                      <a16:colId xmlns:a16="http://schemas.microsoft.com/office/drawing/2014/main" val="996534045"/>
                    </a:ext>
                  </a:extLst>
                </a:gridCol>
                <a:gridCol w="3124575">
                  <a:extLst>
                    <a:ext uri="{9D8B030D-6E8A-4147-A177-3AD203B41FA5}">
                      <a16:colId xmlns:a16="http://schemas.microsoft.com/office/drawing/2014/main" val="4165424787"/>
                    </a:ext>
                  </a:extLst>
                </a:gridCol>
                <a:gridCol w="2621479">
                  <a:extLst>
                    <a:ext uri="{9D8B030D-6E8A-4147-A177-3AD203B41FA5}">
                      <a16:colId xmlns:a16="http://schemas.microsoft.com/office/drawing/2014/main" val="143307302"/>
                    </a:ext>
                  </a:extLst>
                </a:gridCol>
              </a:tblGrid>
              <a:tr h="1953031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Ранги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Референтні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589829"/>
                  </a:ext>
                </a:extLst>
              </a:tr>
              <a:tr h="1743545">
                <a:tc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</a:t>
                      </a: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                 ≤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2, 5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</a:p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норма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629456"/>
                  </a:ext>
                </a:extLst>
              </a:tr>
              <a:tr h="1676640">
                <a:tc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</a:p>
                    <a:p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</a:p>
                    <a:p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2   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</a:p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2, 5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інсулінорезистентність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4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675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98E0F16-E08A-48EC-A088-CB330619B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768"/>
            <a:ext cx="9144000" cy="5517232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7B76951-33F6-45A2-B88C-F8585D31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рівня індексу Н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паління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4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1" cy="648072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Паління в житті респондентів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945801"/>
              </p:ext>
            </p:extLst>
          </p:nvPr>
        </p:nvGraphicFramePr>
        <p:xfrm>
          <a:off x="1115616" y="2016124"/>
          <a:ext cx="6899672" cy="40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4006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0E8FA-99A5-4853-B85E-BB35B4FB5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8564"/>
            <a:ext cx="9176589" cy="15322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Паління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важливий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розвитку та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серцево-судинних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197DE1D-D0DB-4D06-A80E-702DF05EF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825567"/>
              </p:ext>
            </p:extLst>
          </p:nvPr>
        </p:nvGraphicFramePr>
        <p:xfrm>
          <a:off x="395536" y="1484784"/>
          <a:ext cx="7632848" cy="505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1623091221"/>
                    </a:ext>
                  </a:extLst>
                </a:gridCol>
                <a:gridCol w="4397692">
                  <a:extLst>
                    <a:ext uri="{9D8B030D-6E8A-4147-A177-3AD203B41FA5}">
                      <a16:colId xmlns:a16="http://schemas.microsoft.com/office/drawing/2014/main" val="2841364009"/>
                    </a:ext>
                  </a:extLst>
                </a:gridCol>
                <a:gridCol w="2803108">
                  <a:extLst>
                    <a:ext uri="{9D8B030D-6E8A-4147-A177-3AD203B41FA5}">
                      <a16:colId xmlns:a16="http://schemas.microsoft.com/office/drawing/2014/main" val="895785759"/>
                    </a:ext>
                  </a:extLst>
                </a:gridCol>
              </a:tblGrid>
              <a:tr h="5440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Механізм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впливу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паління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палінні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9293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Частота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серцевих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скорочень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12000-15000/ доба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80543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Артеріальний тиск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412857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3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Швидкість скорочення   міокарда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51944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4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Споживання кисню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845737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5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Спазм судин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↑( 20 сигарет – 1 доба 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97380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6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Порушення трофіки тканин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47996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7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 атеросклерозу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211322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r>
                        <a:rPr lang="uk-UA" sz="2000" dirty="0"/>
                        <a:t>8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Ішемічна хвороба серця,</a:t>
                      </a:r>
                    </a:p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ризик раптової смерті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↑   у 4,5 рази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43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74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9DE7B-698B-427F-B7EC-D3657B12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7812360" cy="914983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показників ІМТ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F7EBAA7-9010-49D9-980C-00E875875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59687"/>
              </p:ext>
            </p:extLst>
          </p:nvPr>
        </p:nvGraphicFramePr>
        <p:xfrm>
          <a:off x="0" y="1103623"/>
          <a:ext cx="9144000" cy="569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420">
                  <a:extLst>
                    <a:ext uri="{9D8B030D-6E8A-4147-A177-3AD203B41FA5}">
                      <a16:colId xmlns:a16="http://schemas.microsoft.com/office/drawing/2014/main" val="4117185851"/>
                    </a:ext>
                  </a:extLst>
                </a:gridCol>
                <a:gridCol w="3177459">
                  <a:extLst>
                    <a:ext uri="{9D8B030D-6E8A-4147-A177-3AD203B41FA5}">
                      <a16:colId xmlns:a16="http://schemas.microsoft.com/office/drawing/2014/main" val="725795780"/>
                    </a:ext>
                  </a:extLst>
                </a:gridCol>
                <a:gridCol w="4062121">
                  <a:extLst>
                    <a:ext uri="{9D8B030D-6E8A-4147-A177-3AD203B41FA5}">
                      <a16:colId xmlns:a16="http://schemas.microsoft.com/office/drawing/2014/main" val="1808310329"/>
                    </a:ext>
                  </a:extLst>
                </a:gridCol>
              </a:tblGrid>
              <a:tr h="899894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Референтні   показники</a:t>
                      </a: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кг/м2) 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Інтерпретація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63367"/>
                  </a:ext>
                </a:extLst>
              </a:tr>
              <a:tr h="732844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18,0 - 24,9 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Нормальна вага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64118"/>
                  </a:ext>
                </a:extLst>
              </a:tr>
              <a:tr h="899894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25,0 - 29,9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Збільшена вага </a:t>
                      </a:r>
                    </a:p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725904"/>
                  </a:ext>
                </a:extLst>
              </a:tr>
              <a:tr h="732844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30,0 - 34,9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Ожиріння 1 ступеню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48391"/>
                  </a:ext>
                </a:extLst>
              </a:tr>
              <a:tr h="732844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35,0  - 39,9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Ожиріння 2 ступеню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516178"/>
                  </a:ext>
                </a:extLst>
              </a:tr>
              <a:tr h="845325"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algn="ctr"/>
                      <a:r>
                        <a:rPr lang="uk-UA" sz="24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Морбідне</a:t>
                      </a:r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ожиріння 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348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42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B2B01-A77C-436D-9C04-12297D6A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562074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дослідження 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A864-C4C0-4CE4-955E-03A793A01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8840"/>
            <a:ext cx="7596336" cy="4137323"/>
          </a:xfrm>
        </p:spPr>
        <p:txBody>
          <a:bodyPr>
            <a:normAutofit/>
          </a:bodyPr>
          <a:lstStyle/>
          <a:p>
            <a:pPr lvl="1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здоров`я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 час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стратифікації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949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76836C8-24CB-4B53-8207-9B22852F0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" y="1196752"/>
            <a:ext cx="9135565" cy="5624002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402D62E-0F5C-4EE0-B0C1-0C1389C7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" y="0"/>
            <a:ext cx="8884046" cy="1196752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рівня індексу маси тіла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емоціональної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28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9FF7AF4-3C67-4481-8DFF-F21421F75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7252"/>
            <a:ext cx="9144000" cy="5470748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64AD772-6D1E-4943-98CA-85BCA462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496944" cy="1387252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рівня глюкози від емоційної напруги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91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7C9F2-685C-4115-9706-F8475C13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96752"/>
          </a:xfrm>
        </p:spPr>
        <p:txBody>
          <a:bodyPr>
            <a:noAutofit/>
          </a:bodyPr>
          <a:lstStyle/>
          <a:p>
            <a:pPr algn="ctr"/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холестерину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6C1BF7D-8BB9-40B1-A5A2-A52F59E80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50842"/>
              </p:ext>
            </p:extLst>
          </p:nvPr>
        </p:nvGraphicFramePr>
        <p:xfrm>
          <a:off x="1" y="1268760"/>
          <a:ext cx="9147612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57">
                  <a:extLst>
                    <a:ext uri="{9D8B030D-6E8A-4147-A177-3AD203B41FA5}">
                      <a16:colId xmlns:a16="http://schemas.microsoft.com/office/drawing/2014/main" val="3334296059"/>
                    </a:ext>
                  </a:extLst>
                </a:gridCol>
                <a:gridCol w="2881458">
                  <a:extLst>
                    <a:ext uri="{9D8B030D-6E8A-4147-A177-3AD203B41FA5}">
                      <a16:colId xmlns:a16="http://schemas.microsoft.com/office/drawing/2014/main" val="1507312517"/>
                    </a:ext>
                  </a:extLst>
                </a:gridCol>
                <a:gridCol w="5150097">
                  <a:extLst>
                    <a:ext uri="{9D8B030D-6E8A-4147-A177-3AD203B41FA5}">
                      <a16:colId xmlns:a16="http://schemas.microsoft.com/office/drawing/2014/main" val="2601421738"/>
                    </a:ext>
                  </a:extLst>
                </a:gridCol>
              </a:tblGrid>
              <a:tr h="1807527">
                <a:tc>
                  <a:txBody>
                    <a:bodyPr/>
                    <a:lstStyle/>
                    <a:p>
                      <a:pPr algn="ctr"/>
                      <a:endParaRPr lang="uk-UA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Ранги</a:t>
                      </a:r>
                    </a:p>
                    <a:p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398798"/>
                  </a:ext>
                </a:extLst>
              </a:tr>
              <a:tr h="131304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ммоль/л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орма</a:t>
                      </a: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загальної</a:t>
                      </a: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популяції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741158"/>
                  </a:ext>
                </a:extLst>
              </a:tr>
              <a:tr h="106725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en-US" sz="2400" b="1" dirty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5 - 7 ммоль/л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Середній ризик серцево-судинних захворювань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297557"/>
                  </a:ext>
                </a:extLst>
              </a:tr>
              <a:tr h="128479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 &gt; 7 ммоль/л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Високий ризик   серцево-судинних захворювань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6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118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251BF4-440D-466D-B17C-3DA6F57EC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1654"/>
            <a:ext cx="9144000" cy="5466346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CF7D826-9F0A-4C9D-A8D1-48362EEB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0"/>
            <a:ext cx="8282881" cy="1391654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рівня загального холестерину від зміни ваги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04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B854E75-300E-4F69-9118-F37F805A1D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6493"/>
            <a:ext cx="9144000" cy="5631506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14CAD8C-6E69-4C4D-8924-11A6A192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496943" cy="1226493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рівня загального холестерину від порушення сну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72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7092280" cy="864096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Спортивне життя респондентів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529475"/>
              </p:ext>
            </p:extLst>
          </p:nvPr>
        </p:nvGraphicFramePr>
        <p:xfrm>
          <a:off x="467544" y="2016124"/>
          <a:ext cx="6696744" cy="40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452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4BF19-C53C-40F5-B981-3989914A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0" y="0"/>
            <a:ext cx="9000855" cy="11247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25ОНв</a:t>
            </a: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D3</a:t>
            </a: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CEA6C556-7A51-400A-9AE7-7A68BD7EFC0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0754145"/>
                  </p:ext>
                </p:extLst>
              </p:nvPr>
            </p:nvGraphicFramePr>
            <p:xfrm>
              <a:off x="0" y="948839"/>
              <a:ext cx="9144000" cy="65767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3698">
                      <a:extLst>
                        <a:ext uri="{9D8B030D-6E8A-4147-A177-3AD203B41FA5}">
                          <a16:colId xmlns:a16="http://schemas.microsoft.com/office/drawing/2014/main" val="3811140126"/>
                        </a:ext>
                      </a:extLst>
                    </a:gridCol>
                    <a:gridCol w="3971843">
                      <a:extLst>
                        <a:ext uri="{9D8B030D-6E8A-4147-A177-3AD203B41FA5}">
                          <a16:colId xmlns:a16="http://schemas.microsoft.com/office/drawing/2014/main" val="1868694831"/>
                        </a:ext>
                      </a:extLst>
                    </a:gridCol>
                    <a:gridCol w="3138459">
                      <a:extLst>
                        <a:ext uri="{9D8B030D-6E8A-4147-A177-3AD203B41FA5}">
                          <a16:colId xmlns:a16="http://schemas.microsoft.com/office/drawing/2014/main" val="2007782627"/>
                        </a:ext>
                      </a:extLst>
                    </a:gridCol>
                  </a:tblGrid>
                  <a:tr h="13646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Ранги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</a:t>
                          </a:r>
                          <a:r>
                            <a:rPr lang="ru-RU" sz="2400" b="1" i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рівень</a:t>
                          </a:r>
                          <a:r>
                            <a:rPr lang="ru-RU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ru-RU" sz="2400" b="1" i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вітаміну</a:t>
                          </a:r>
                          <a:endParaRPr lang="ru-RU" sz="2400" b="1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uk-UA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</a:t>
                          </a:r>
                          <a:r>
                            <a:rPr lang="en-US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uk-UA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uk-UA" sz="24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 </a:t>
                          </a:r>
                          <a:r>
                            <a:rPr lang="uk-UA" sz="2400" b="1" dirty="0" err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/л) </a:t>
                          </a:r>
                          <a:endParaRPr lang="ru-RU" sz="2400" b="1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Інтерпр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тація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3843101"/>
                      </a:ext>
                    </a:extLst>
                  </a:tr>
                  <a:tr h="795185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1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</a:p>
                        <a:p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&lt; 50  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Дефіцит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3671002"/>
                      </a:ext>
                    </a:extLst>
                  </a:tr>
                  <a:tr h="795185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2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</a:t>
                          </a: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50 - 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&lt;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75нмоль/л 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Недостатність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4342079"/>
                      </a:ext>
                    </a:extLst>
                  </a:tr>
                  <a:tr h="1148601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3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           </a:t>
                          </a: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        75 -100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Мінімальне забезпечення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8895923"/>
                      </a:ext>
                    </a:extLst>
                  </a:tr>
                  <a:tr h="1148601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4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101-150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Оптимальне забезпечення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894894"/>
                      </a:ext>
                    </a:extLst>
                  </a:tr>
                  <a:tr h="1148601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</a:t>
                          </a:r>
                          <a14:m>
                            <m:oMath xmlns:m="http://schemas.openxmlformats.org/officeDocument/2006/math">
                              <m:r>
                                <a:rPr lang="uk-UA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≥ 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150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Передозування вітаміну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66635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CEA6C556-7A51-400A-9AE7-7A68BD7EFC0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0754145"/>
                  </p:ext>
                </p:extLst>
              </p:nvPr>
            </p:nvGraphicFramePr>
            <p:xfrm>
              <a:off x="0" y="948839"/>
              <a:ext cx="9144000" cy="65767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3698">
                      <a:extLst>
                        <a:ext uri="{9D8B030D-6E8A-4147-A177-3AD203B41FA5}">
                          <a16:colId xmlns:a16="http://schemas.microsoft.com/office/drawing/2014/main" val="3811140126"/>
                        </a:ext>
                      </a:extLst>
                    </a:gridCol>
                    <a:gridCol w="3971843">
                      <a:extLst>
                        <a:ext uri="{9D8B030D-6E8A-4147-A177-3AD203B41FA5}">
                          <a16:colId xmlns:a16="http://schemas.microsoft.com/office/drawing/2014/main" val="1868694831"/>
                        </a:ext>
                      </a:extLst>
                    </a:gridCol>
                    <a:gridCol w="3138459">
                      <a:extLst>
                        <a:ext uri="{9D8B030D-6E8A-4147-A177-3AD203B41FA5}">
                          <a16:colId xmlns:a16="http://schemas.microsoft.com/office/drawing/2014/main" val="2007782627"/>
                        </a:ext>
                      </a:extLst>
                    </a:gridCol>
                  </a:tblGrid>
                  <a:tr h="13646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Ранги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</a:t>
                          </a:r>
                          <a:r>
                            <a:rPr lang="ru-RU" sz="2400" b="1" i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рівень</a:t>
                          </a:r>
                          <a:r>
                            <a:rPr lang="ru-RU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ru-RU" sz="2400" b="1" i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вітаміну</a:t>
                          </a:r>
                          <a:endParaRPr lang="ru-RU" sz="2400" b="1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uk-UA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</a:t>
                          </a:r>
                          <a:r>
                            <a:rPr lang="en-US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uk-UA" sz="2400" b="1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uk-UA" sz="24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 </a:t>
                          </a:r>
                          <a:r>
                            <a:rPr lang="uk-UA" sz="2400" b="1" dirty="0" err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/л) </a:t>
                          </a:r>
                          <a:endParaRPr lang="ru-RU" sz="2400" b="1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Інтерпр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тація</a:t>
                          </a:r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3843101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1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</a:p>
                        <a:p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&lt; 50  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Дефіцит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367100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2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</a:t>
                          </a: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50 - 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&lt;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75нмоль/л 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Недостатність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434207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3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           </a:t>
                          </a: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             75 -100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Мінімальне забезпечення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8895923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4</a:t>
                          </a: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101-150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Оптимальне забезпечення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894894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99" t="-454359" r="-350599" b="-11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≥ </a:t>
                          </a:r>
                          <a:r>
                            <a:rPr lang="ru-RU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150 </a:t>
                          </a:r>
                          <a:r>
                            <a:rPr lang="uk-UA" sz="2400" b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нмоль</a:t>
                          </a:r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/л 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sz="24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Передозування вітаміну</a:t>
                          </a:r>
                          <a:endParaRPr lang="ru-RU" sz="24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66635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8269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D15E7-0A0B-4DE7-929F-600E68454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1" y="0"/>
            <a:ext cx="8964487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Особи, для яких  рекомендується  скринінг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25ОНвіт</a:t>
            </a:r>
            <a:r>
              <a:rPr lang="en-US" sz="2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EA43CBA-A29B-4D72-A789-D67E19139E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027510"/>
              </p:ext>
            </p:extLst>
          </p:nvPr>
        </p:nvGraphicFramePr>
        <p:xfrm>
          <a:off x="0" y="927720"/>
          <a:ext cx="9144000" cy="700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3077179697"/>
                    </a:ext>
                  </a:extLst>
                </a:gridCol>
                <a:gridCol w="4233029">
                  <a:extLst>
                    <a:ext uri="{9D8B030D-6E8A-4147-A177-3AD203B41FA5}">
                      <a16:colId xmlns:a16="http://schemas.microsoft.com/office/drawing/2014/main" val="1262459328"/>
                    </a:ext>
                  </a:extLst>
                </a:gridCol>
                <a:gridCol w="4515435">
                  <a:extLst>
                    <a:ext uri="{9D8B030D-6E8A-4147-A177-3AD203B41FA5}">
                      <a16:colId xmlns:a16="http://schemas.microsoft.com/office/drawing/2014/main" val="778087243"/>
                    </a:ext>
                  </a:extLst>
                </a:gridCol>
              </a:tblGrid>
              <a:tr h="39853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Особи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  </a:t>
                      </a:r>
                      <a:r>
                        <a:rPr lang="uk-UA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285804"/>
                  </a:ext>
                </a:extLst>
              </a:tr>
              <a:tr h="332110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  зі збільшенням ваги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інсулінорезистентність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ІМТ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≥30кг/м2,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861492"/>
                  </a:ext>
                </a:extLst>
              </a:tr>
              <a:tr h="797066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жінки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 порушенням МЦ,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порушенням фертильності,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вагітність, пологи, лактація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581731"/>
                  </a:ext>
                </a:extLst>
              </a:tr>
              <a:tr h="448855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діти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усіх вікових категорій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01742"/>
                  </a:ext>
                </a:extLst>
              </a:tr>
              <a:tr h="797066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 літнього віку 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≥60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остеопенія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остеопороз,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вторинний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гіперпаратиреоз</a:t>
                      </a:r>
                      <a:endParaRPr lang="uk-U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90858"/>
                  </a:ext>
                </a:extLst>
              </a:tr>
              <a:tr h="594916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 з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мальабсорбцією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порушення всмоктуваності жиророзчинних вітамінів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227121"/>
                  </a:ext>
                </a:extLst>
              </a:tr>
              <a:tr h="1029543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особи, що працюють в закритих приміщеннях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офісні робітники,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інваліди,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робітники з тривалим робочим днем, добовими чергуваннями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239596"/>
                  </a:ext>
                </a:extLst>
              </a:tr>
              <a:tr h="592383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 з темним кольором шкіри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африканського, карибського,  іспанського походження (меланін активно поглинає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UVB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фотони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41034"/>
                  </a:ext>
                </a:extLst>
              </a:tr>
              <a:tr h="735125">
                <a:tc>
                  <a:txBody>
                    <a:bodyPr/>
                    <a:lstStyle/>
                    <a:p>
                      <a:r>
                        <a:rPr lang="uk-UA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 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серцево-судинними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захворюваннями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ГХ, гіпертрофія міокарду, аритмії,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↑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↑ХС, ↑глюкози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39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37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E4E32-8EFC-424F-AD60-35A8E38B1F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503238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C7356-C0D2-41AE-BDE8-99460F8CF41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92696"/>
            <a:ext cx="9036496" cy="63367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підтвердили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кількісними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lvl="1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кореляційного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Пірсона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1.між індексом Но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рівнем загального холестерину (</a:t>
            </a:r>
            <a:r>
              <a:rPr lang="en-US" sz="8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457200" lvl="1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,012);</a:t>
            </a:r>
          </a:p>
          <a:p>
            <a:pPr marL="457200" lvl="1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2.між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індексом Но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8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r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0,444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0,004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3. між віком та рівнем глюкози (</a:t>
            </a:r>
            <a:r>
              <a:rPr lang="en-US" sz="8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,024); 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4. віком та  рівнем вітаміну 25 ОН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D3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436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Ми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підтвердили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між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ранговими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покзниками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рангового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коефіцієнту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Спірмана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1. між станом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0,355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0,024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2. між станом здоров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палінням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0,428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0,005</a:t>
            </a:r>
            <a:r>
              <a:rPr lang="uk-UA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3. між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емоційною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напругою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сну (</a:t>
            </a:r>
            <a:r>
              <a:rPr lang="en-US" sz="8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0,704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,001) , 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4.між  емоційною напругою та панічними атаками(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0.662,  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0,001),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5.між емоційною напругою та  спортом (</a:t>
            </a:r>
            <a:r>
              <a:rPr lang="en-US" sz="8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0, 355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0,024), 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6..між емоційною напругою та раціональним харчуванням (</a:t>
            </a:r>
            <a:r>
              <a:rPr lang="en-US" sz="8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0,323  </a:t>
            </a:r>
          </a:p>
          <a:p>
            <a:pPr marL="0" indent="0">
              <a:buNone/>
            </a:pPr>
            <a:r>
              <a:rPr lang="ru-RU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0,042)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81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ECEEC-E71C-4910-A519-04487B6B2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16632"/>
            <a:ext cx="6347713" cy="72008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Результати дослідження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2D7E27-0641-4FDD-8F61-97C2A8493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6712"/>
            <a:ext cx="7560840" cy="59046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Вперше,  в нашому досліджені,  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язок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між               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кількісними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та 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ранговими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дисперсійного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між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індексом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Homa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панічними атаками (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2,726, 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0,045);   </a:t>
            </a:r>
            <a:endParaRPr lang="en-US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між рівнем глюкози та палінням ( 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2,757,</a:t>
            </a:r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0,043).</a:t>
            </a:r>
          </a:p>
          <a:p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нашому досліджені було встановлено, завдяки    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перетворенню  шкали вимірів: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залежність рівня загального холестерину  від порушення сну;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залежність рівня загального холестерину від зміни ваги;  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залежність індексу  маси тіла від емоційної напруги;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залежність рівня глюкози від емоційної напруги;</a:t>
            </a:r>
          </a:p>
          <a:p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Вперше була встановлена :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залежність рівня індексу Но</a:t>
            </a: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від паління </a:t>
            </a:r>
          </a:p>
          <a:p>
            <a:pPr marL="0" indent="0">
              <a:buNone/>
            </a:pP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uk-UA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7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07045-A7E5-4F09-B81B-6AEBE978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2536" y="404664"/>
            <a:ext cx="8014834" cy="108012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реалізації даної мети були поставлені  наступні завдання: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EF44D2-0178-4E2E-AA79-92FE4BF8E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39"/>
            <a:ext cx="8640959" cy="4320481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зв’язок між кількісними показниками;</a:t>
            </a: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зв’язок між ранговими  показниками;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язок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ранговими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637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311B5C-B2C8-4E41-BE41-52CADFAE8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32656"/>
            <a:ext cx="5688632" cy="522945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B4A5E65-2FA5-46C1-8D52-18406E216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052736"/>
            <a:ext cx="8856984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8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B9978-75A4-4699-AEDE-1339A5F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5" y="226782"/>
            <a:ext cx="6552727" cy="864097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4485ED-1E21-42EB-986B-F63B52B64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респондентів:  емоційний стан ( вплив стресу), метаболічний, гормональний та  вітамінний  статус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548BF29-68F8-412B-8F77-4A2E2DA0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332657"/>
            <a:ext cx="5360757" cy="72008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дослідження: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4296AD9-A30E-42C0-83AF-45A47242A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-емоційного 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респондентів  в залежності від віку та статі;</a:t>
            </a: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метаболічних, гормональних, вітамінних  показників у респондентів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0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1DFA6-3458-4C12-B2A7-19BD8117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260648"/>
            <a:ext cx="5576781" cy="64807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дослідження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3DCA39-0803-4B48-A640-DE5AB513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7" y="2015733"/>
            <a:ext cx="7259258" cy="3933547"/>
          </a:xfrm>
        </p:spPr>
        <p:txBody>
          <a:bodyPr>
            <a:normAutofit lnSpcReduction="1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за допомогою анкетування; </a:t>
            </a:r>
          </a:p>
          <a:p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загальноклінічні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методики: відбір і клінічне обстеження респондентів,  у тому числі визначення ІМТ кг\м</a:t>
            </a:r>
            <a:r>
              <a:rPr lang="uk-UA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лабораторні: індекс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Homa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ому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числі глюкоза і інсулін, загальний холестерин, 25 ОН віт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 ( кореляційний аналіз, критерії відмінностей, графічні методи)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58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6AF6D-B1CA-480A-B0AA-53623BB4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"/>
            <a:ext cx="5576781" cy="47667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0EE39-84A9-4E36-91FA-7BBB3CB7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dirty="0"/>
          </a:p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6E17860C-9735-4D63-98C4-24BDFA421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38392"/>
              </p:ext>
            </p:extLst>
          </p:nvPr>
        </p:nvGraphicFramePr>
        <p:xfrm>
          <a:off x="0" y="548680"/>
          <a:ext cx="9144000" cy="746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341">
                  <a:extLst>
                    <a:ext uri="{9D8B030D-6E8A-4147-A177-3AD203B41FA5}">
                      <a16:colId xmlns:a16="http://schemas.microsoft.com/office/drawing/2014/main" val="1925112101"/>
                    </a:ext>
                  </a:extLst>
                </a:gridCol>
                <a:gridCol w="2620815">
                  <a:extLst>
                    <a:ext uri="{9D8B030D-6E8A-4147-A177-3AD203B41FA5}">
                      <a16:colId xmlns:a16="http://schemas.microsoft.com/office/drawing/2014/main" val="1330416074"/>
                    </a:ext>
                  </a:extLst>
                </a:gridCol>
                <a:gridCol w="1595162">
                  <a:extLst>
                    <a:ext uri="{9D8B030D-6E8A-4147-A177-3AD203B41FA5}">
                      <a16:colId xmlns:a16="http://schemas.microsoft.com/office/drawing/2014/main" val="2476123129"/>
                    </a:ext>
                  </a:extLst>
                </a:gridCol>
                <a:gridCol w="3235682">
                  <a:extLst>
                    <a:ext uri="{9D8B030D-6E8A-4147-A177-3AD203B41FA5}">
                      <a16:colId xmlns:a16="http://schemas.microsoft.com/office/drawing/2014/main" val="1990550067"/>
                    </a:ext>
                  </a:extLst>
                </a:gridCol>
              </a:tblGrid>
              <a:tr h="969904"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илькість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питань по блоках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Градація відповідей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363420"/>
                  </a:ext>
                </a:extLst>
              </a:tr>
              <a:tr h="382083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Паспортна частина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058741"/>
                  </a:ext>
                </a:extLst>
              </a:tr>
              <a:tr h="1851634"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блок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Емоційний стан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зовсім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 ні» </a:t>
                      </a: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трохи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помірно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3-досить сильно</a:t>
                      </a: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4-надзвичайно сильно</a:t>
                      </a:r>
                    </a:p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32539"/>
                  </a:ext>
                </a:extLst>
              </a:tr>
              <a:tr h="1851634"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блок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Спосіб життя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0-зовсім « ні»</a:t>
                      </a: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1-трохи</a:t>
                      </a: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2-помірно</a:t>
                      </a: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3-досить часто</a:t>
                      </a: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4-надзвичайно часто</a:t>
                      </a:r>
                    </a:p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987499"/>
                  </a:ext>
                </a:extLst>
              </a:tr>
              <a:tr h="2145544"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блок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 </a:t>
                      </a:r>
                      <a:r>
                        <a:rPr lang="uk-UA" sz="2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0-зовсім « ні»</a:t>
                      </a:r>
                    </a:p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1-трохи</a:t>
                      </a:r>
                    </a:p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2-помірно</a:t>
                      </a:r>
                    </a:p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3-досить сильно</a:t>
                      </a:r>
                    </a:p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4-надзвичайно сильно</a:t>
                      </a:r>
                    </a:p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8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0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DE728-F987-45E5-AF7E-B84EB2B6B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7020272" cy="8640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Паспортна частина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F6E7C6-D267-41C5-9EC5-FD9AC6002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1.Стать: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чоловіча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підкреслити )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2.Вік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3.Місце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торкнулися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Вас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4.Чи є / були Ви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особою?          Так / Ні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5.Чи є/ були Ви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              Так/ Ні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6.Ваша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,( підкреслити)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7.Ваша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311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C95C11-0AFB-464E-BD6C-84859027E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2859"/>
            <a:ext cx="8064895" cy="693777"/>
          </a:xfrm>
        </p:spPr>
        <p:txBody>
          <a:bodyPr>
            <a:normAutofit fontScale="90000"/>
          </a:bodyPr>
          <a:lstStyle/>
          <a:p>
            <a:pPr marL="228600" indent="-228600" algn="ctr">
              <a:lnSpc>
                <a:spcPts val="1200"/>
              </a:lnSpc>
              <a:spcAft>
                <a:spcPts val="0"/>
              </a:spcAft>
            </a:pPr>
            <a:br>
              <a:rPr lang="ru-RU" spc="-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40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1блок. </a:t>
            </a:r>
            <a:r>
              <a:rPr lang="ru-RU" sz="4000" b="1" spc="-15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</a:t>
            </a:r>
            <a:r>
              <a:rPr lang="ru-RU" sz="40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стан. </a:t>
            </a:r>
            <a:r>
              <a:rPr lang="ru-RU" sz="4000" b="1" spc="-15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E8BBB1-C1B9-4EAF-9F0A-105B0A25A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18B1D0D-E8C3-40FA-97A1-EE01877AF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72054"/>
              </p:ext>
            </p:extLst>
          </p:nvPr>
        </p:nvGraphicFramePr>
        <p:xfrm>
          <a:off x="107504" y="908719"/>
          <a:ext cx="8784976" cy="5846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0239660"/>
                    </a:ext>
                  </a:extLst>
                </a:gridCol>
              </a:tblGrid>
              <a:tr h="37142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3200" b="0" spc="-15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505170"/>
                  </a:ext>
                </a:extLst>
              </a:tr>
              <a:tr h="486875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  Чи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страждаєте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 на </a:t>
                      </a:r>
                      <a:r>
                        <a:rPr lang="ru-RU" sz="2400" b="0" spc="-15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порушення</a:t>
                      </a:r>
                      <a:r>
                        <a:rPr lang="ru-RU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сну ?</a:t>
                      </a:r>
                    </a:p>
                    <a:p>
                      <a:pPr marL="228600" indent="-2286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93472"/>
                  </a:ext>
                </a:extLst>
              </a:tr>
              <a:tr h="789399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2. Чи страждаєте Ви на неприємні сни, в яких знову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відбувалась частина пережитого  ?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38142"/>
                  </a:ext>
                </a:extLst>
              </a:tr>
              <a:tr h="675366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3. Чи бентежать Вас образи чи спогади, що відкарбувалися  в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пам’яті?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742570"/>
                  </a:ext>
                </a:extLst>
              </a:tr>
              <a:tr h="336762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4..Чи відчуваєте Ви емоційне напруження?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915528"/>
                  </a:ext>
                </a:extLst>
              </a:tr>
              <a:tr h="336762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5. Чи відчуваєте Ви панічні атаки ( паніку)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72859"/>
                  </a:ext>
                </a:extLst>
              </a:tr>
              <a:tr h="336762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6. Чи стежити Ви за своєю зовнішністю?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60982"/>
                  </a:ext>
                </a:extLst>
              </a:tr>
              <a:tr h="640322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 .Чи вважаєте Ви, що Ваші справи можуть принести Вам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відчуття задоволення?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92959"/>
                  </a:ext>
                </a:extLst>
              </a:tr>
              <a:tr h="370098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8.Чи  впливає   Ваш стан на роботу чи здатність працювати?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821576"/>
                  </a:ext>
                </a:extLst>
              </a:tr>
              <a:tr h="690546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9.Чи впливає Ваш стан  на будь-яку  частину Вашого життя,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таку як виховання дітей, навчання чи інші важливі заняття?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295150"/>
                  </a:ext>
                </a:extLst>
              </a:tr>
              <a:tr h="792102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10. Чи впливає Ваш емоційний стан на бажання 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спілкуватися з родичами, друзями, знайомими?</a:t>
                      </a:r>
                    </a:p>
                    <a:p>
                      <a:pPr marL="228600" indent="-2286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spc="-1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207" marR="612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5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8496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4242</TotalTime>
  <Words>1933</Words>
  <Application>Microsoft Office PowerPoint</Application>
  <PresentationFormat>Экран (4:3)</PresentationFormat>
  <Paragraphs>554</Paragraphs>
  <Slides>30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Trebuchet MS</vt:lpstr>
      <vt:lpstr>Wingdings 3</vt:lpstr>
      <vt:lpstr>Аспект</vt:lpstr>
      <vt:lpstr>Визначення критеріїв здоров`я громадян  України завдяки анкетуванню та поглибленому медичному обстеженню під час військового стану   </vt:lpstr>
      <vt:lpstr>Мета дослідження :</vt:lpstr>
      <vt:lpstr>Для реалізації даної мети були поставлені  наступні завдання:</vt:lpstr>
      <vt:lpstr>Об`єкт дослідження:</vt:lpstr>
      <vt:lpstr>Предмет дослідження:</vt:lpstr>
      <vt:lpstr>Методи дослідження</vt:lpstr>
      <vt:lpstr>Анкета</vt:lpstr>
      <vt:lpstr>Паспортна частина</vt:lpstr>
      <vt:lpstr>   1блок. Емоційний стан. Питання </vt:lpstr>
      <vt:lpstr>Презентация PowerPoint</vt:lpstr>
      <vt:lpstr>  3 блок. Стан здоров`я.  Питання </vt:lpstr>
      <vt:lpstr>Зв’язок між кількісними та ранговими показниками завдяки дисперсійному аналізу </vt:lpstr>
      <vt:lpstr>Класифікація  показників глюкози в крові  натще</vt:lpstr>
      <vt:lpstr>Залежність рівня глюкози від паління  </vt:lpstr>
      <vt:lpstr>Класифікація показників індексу HOMA  ( глюкоза венозної крові х інсулін / 22,5) </vt:lpstr>
      <vt:lpstr>Залежність рівня індексу Нoma від паління</vt:lpstr>
      <vt:lpstr>Паління в житті респондентів</vt:lpstr>
      <vt:lpstr>Паління – важливий фактор розвитку та прогресування серцево-судинних захворювань </vt:lpstr>
      <vt:lpstr>Класифікація показників ІМТ</vt:lpstr>
      <vt:lpstr>Залежність рівня індексу маси тіла  від емоціональної напруги</vt:lpstr>
      <vt:lpstr>Залежність рівня глюкози від емоційної напруги</vt:lpstr>
      <vt:lpstr>Класифікація показників загального холестерину </vt:lpstr>
      <vt:lpstr>Залежність рівня загального холестерину від зміни ваги</vt:lpstr>
      <vt:lpstr>Залежність рівня загального холестерину від порушення сну</vt:lpstr>
      <vt:lpstr>Спортивне життя респондентів </vt:lpstr>
      <vt:lpstr>Класифікація рівнів  25ОНвітD3    </vt:lpstr>
      <vt:lpstr>   Особи, для яких  рекомендується  скринінг   25ОНвітD3  </vt:lpstr>
      <vt:lpstr>Результати дослідження</vt:lpstr>
      <vt:lpstr>  Результати дослідження</vt:lpstr>
      <vt:lpstr>Дякую за увагу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стану здоров`я громадян України  за результатами анкетування та поглибленого  медичного  обстеження  в системі Громадського здоров`я</dc:title>
  <dc:creator>админ</dc:creator>
  <cp:lastModifiedBy>админ</cp:lastModifiedBy>
  <cp:revision>677</cp:revision>
  <dcterms:created xsi:type="dcterms:W3CDTF">2023-07-28T12:50:23Z</dcterms:created>
  <dcterms:modified xsi:type="dcterms:W3CDTF">2023-10-16T12:28:06Z</dcterms:modified>
</cp:coreProperties>
</file>