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3" r:id="rId1"/>
  </p:sldMasterIdLst>
  <p:notesMasterIdLst>
    <p:notesMasterId r:id="rId13"/>
  </p:notesMasterIdLst>
  <p:sldIdLst>
    <p:sldId id="256" r:id="rId2"/>
    <p:sldId id="257" r:id="rId3"/>
    <p:sldId id="258" r:id="rId4"/>
    <p:sldId id="260" r:id="rId5"/>
    <p:sldId id="262" r:id="rId6"/>
    <p:sldId id="263" r:id="rId7"/>
    <p:sldId id="347" r:id="rId8"/>
    <p:sldId id="348" r:id="rId9"/>
    <p:sldId id="349" r:id="rId10"/>
    <p:sldId id="261" r:id="rId11"/>
    <p:sldId id="264" r:id="rId12"/>
  </p:sldIdLst>
  <p:sldSz cx="9144000" cy="5143500" type="screen16x9"/>
  <p:notesSz cx="6858000" cy="9144000"/>
  <p:embeddedFontLst>
    <p:embeddedFont>
      <p:font typeface="Crimson Text" panose="020B0604020202020204" charset="0"/>
      <p:regular r:id="rId14"/>
      <p:bold r:id="rId15"/>
      <p:italic r:id="rId16"/>
      <p:boldItalic r:id="rId17"/>
    </p:embeddedFont>
    <p:embeddedFont>
      <p:font typeface="Lato" panose="020F0502020204030203" pitchFamily="34" charset="0"/>
      <p:regular r:id="rId18"/>
      <p:bold r:id="rId19"/>
      <p:italic r:id="rId20"/>
      <p:boldItalic r:id="rId21"/>
    </p:embeddedFont>
    <p:embeddedFont>
      <p:font typeface="Montserrat" panose="00000500000000000000" pitchFamily="2" charset="-52"/>
      <p:regular r:id="rId22"/>
      <p:bold r:id="rId23"/>
      <p:italic r:id="rId24"/>
      <p:boldItalic r:id="rId25"/>
    </p:embeddedFont>
    <p:embeddedFont>
      <p:font typeface="Vidaloka" panose="020B0604020202020204" charset="0"/>
      <p:regular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50AD196-B7F2-4644-BE1A-5BC6DE05323E}">
  <a:tblStyle styleId="{D50AD196-B7F2-4644-BE1A-5BC6DE05323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841859631463231E-2"/>
          <c:y val="4.8743901015338015E-2"/>
          <c:w val="0.87932264656560877"/>
          <c:h val="0.607849879019812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Лист2!$A$3</c:f>
              <c:strCache>
                <c:ptCount val="1"/>
                <c:pt idx="0">
                  <c:v>Всього</c:v>
                </c:pt>
              </c:strCache>
            </c:strRef>
          </c:tx>
          <c:spPr>
            <a:pattFill prst="pct30">
              <a:fgClr>
                <a:schemeClr val="tx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c:spPr>
          <c:invertIfNegative val="0"/>
          <c:trendline>
            <c:spPr>
              <a:ln w="19050" cap="rnd" cmpd="thickThin">
                <a:solidFill>
                  <a:schemeClr val="tx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Лист2!$B$2:$W$2</c:f>
              <c:numCache>
                <c:formatCode>General</c:formatCode>
                <c:ptCount val="2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</c:numCache>
            </c:numRef>
          </c:cat>
          <c:val>
            <c:numRef>
              <c:f>Лист2!$B$3:$W$3</c:f>
              <c:numCache>
                <c:formatCode>General</c:formatCode>
                <c:ptCount val="22"/>
                <c:pt idx="0">
                  <c:v>333.3</c:v>
                </c:pt>
                <c:pt idx="1">
                  <c:v>335.3</c:v>
                </c:pt>
                <c:pt idx="2">
                  <c:v>334.3</c:v>
                </c:pt>
                <c:pt idx="3">
                  <c:v>347.8</c:v>
                </c:pt>
                <c:pt idx="4">
                  <c:v>352</c:v>
                </c:pt>
                <c:pt idx="5">
                  <c:v>383.4</c:v>
                </c:pt>
                <c:pt idx="6">
                  <c:v>378.8</c:v>
                </c:pt>
                <c:pt idx="7">
                  <c:v>347.6</c:v>
                </c:pt>
                <c:pt idx="8">
                  <c:v>331.8</c:v>
                </c:pt>
                <c:pt idx="9">
                  <c:v>280.5</c:v>
                </c:pt>
                <c:pt idx="10">
                  <c:v>326.10000000000002</c:v>
                </c:pt>
                <c:pt idx="11">
                  <c:v>341.2</c:v>
                </c:pt>
                <c:pt idx="12">
                  <c:v>316</c:v>
                </c:pt>
                <c:pt idx="13">
                  <c:v>353</c:v>
                </c:pt>
                <c:pt idx="14">
                  <c:v>296.60000000000002</c:v>
                </c:pt>
                <c:pt idx="15">
                  <c:v>270.39999999999998</c:v>
                </c:pt>
                <c:pt idx="16">
                  <c:v>243.1</c:v>
                </c:pt>
                <c:pt idx="17">
                  <c:v>261.10000000000002</c:v>
                </c:pt>
                <c:pt idx="18">
                  <c:v>252</c:v>
                </c:pt>
                <c:pt idx="19">
                  <c:v>254.2</c:v>
                </c:pt>
                <c:pt idx="20">
                  <c:v>226.9</c:v>
                </c:pt>
                <c:pt idx="21">
                  <c:v>217.5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0BF-4935-BBC6-31BC924CD445}"/>
            </c:ext>
          </c:extLst>
        </c:ser>
        <c:ser>
          <c:idx val="1"/>
          <c:order val="1"/>
          <c:tx>
            <c:strRef>
              <c:f>Лист2!$A$4</c:f>
              <c:strCache>
                <c:ptCount val="1"/>
                <c:pt idx="0">
                  <c:v>Стаціонарні джерела</c:v>
                </c:pt>
              </c:strCache>
            </c:strRef>
          </c:tx>
          <c:spPr>
            <a:pattFill prst="dkHorz">
              <a:fgClr>
                <a:schemeClr val="tx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c:spPr>
          <c:invertIfNegative val="0"/>
          <c:trendline>
            <c:spPr>
              <a:ln w="19050" cap="rnd">
                <a:solidFill>
                  <a:schemeClr val="tx1"/>
                </a:solidFill>
                <a:prstDash val="dash"/>
              </a:ln>
              <a:effectLst/>
            </c:spPr>
            <c:trendlineType val="linear"/>
            <c:dispRSqr val="0"/>
            <c:dispEq val="0"/>
          </c:trendline>
          <c:cat>
            <c:numRef>
              <c:f>Лист2!$B$2:$W$2</c:f>
              <c:numCache>
                <c:formatCode>General</c:formatCode>
                <c:ptCount val="2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</c:numCache>
            </c:numRef>
          </c:cat>
          <c:val>
            <c:numRef>
              <c:f>Лист2!$B$4:$W$4</c:f>
              <c:numCache>
                <c:formatCode>General</c:formatCode>
                <c:ptCount val="22"/>
                <c:pt idx="0">
                  <c:v>231.2</c:v>
                </c:pt>
                <c:pt idx="1">
                  <c:v>233.3</c:v>
                </c:pt>
                <c:pt idx="2">
                  <c:v>233.5</c:v>
                </c:pt>
                <c:pt idx="3">
                  <c:v>235.8</c:v>
                </c:pt>
                <c:pt idx="4">
                  <c:v>230.5</c:v>
                </c:pt>
                <c:pt idx="5">
                  <c:v>262</c:v>
                </c:pt>
                <c:pt idx="6">
                  <c:v>258.10000000000002</c:v>
                </c:pt>
                <c:pt idx="7">
                  <c:v>231.6</c:v>
                </c:pt>
                <c:pt idx="8">
                  <c:v>218.3</c:v>
                </c:pt>
                <c:pt idx="9">
                  <c:v>180.8</c:v>
                </c:pt>
                <c:pt idx="10">
                  <c:v>217.5</c:v>
                </c:pt>
                <c:pt idx="11">
                  <c:v>229.3</c:v>
                </c:pt>
                <c:pt idx="12">
                  <c:v>207.6</c:v>
                </c:pt>
                <c:pt idx="13">
                  <c:v>245.9</c:v>
                </c:pt>
                <c:pt idx="14">
                  <c:v>206.7</c:v>
                </c:pt>
                <c:pt idx="15">
                  <c:v>193.7</c:v>
                </c:pt>
                <c:pt idx="16">
                  <c:v>167</c:v>
                </c:pt>
                <c:pt idx="17">
                  <c:v>180.9</c:v>
                </c:pt>
                <c:pt idx="18">
                  <c:v>174.7</c:v>
                </c:pt>
                <c:pt idx="19">
                  <c:v>173.4</c:v>
                </c:pt>
                <c:pt idx="20">
                  <c:v>155.5</c:v>
                </c:pt>
                <c:pt idx="21">
                  <c:v>148.19999999999999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0BF-4935-BBC6-31BC924CD445}"/>
            </c:ext>
          </c:extLst>
        </c:ser>
        <c:ser>
          <c:idx val="2"/>
          <c:order val="2"/>
          <c:tx>
            <c:strRef>
              <c:f>Лист2!$A$5</c:f>
              <c:strCache>
                <c:ptCount val="1"/>
                <c:pt idx="0">
                  <c:v>Пересувні джерела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trendline>
            <c:spPr>
              <a:ln w="19050" cap="rnd">
                <a:solidFill>
                  <a:schemeClr val="tx1"/>
                </a:solidFill>
                <a:prstDash val="lgDashDotDot"/>
              </a:ln>
              <a:effectLst/>
            </c:spPr>
            <c:trendlineType val="linear"/>
            <c:dispRSqr val="0"/>
            <c:dispEq val="0"/>
          </c:trendline>
          <c:cat>
            <c:numRef>
              <c:f>Лист2!$B$2:$W$2</c:f>
              <c:numCache>
                <c:formatCode>General</c:formatCode>
                <c:ptCount val="2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</c:numCache>
            </c:numRef>
          </c:cat>
          <c:val>
            <c:numRef>
              <c:f>Лист2!$B$5:$W$5</c:f>
              <c:numCache>
                <c:formatCode>General</c:formatCode>
                <c:ptCount val="22"/>
                <c:pt idx="0">
                  <c:v>102.1</c:v>
                </c:pt>
                <c:pt idx="1">
                  <c:v>102</c:v>
                </c:pt>
                <c:pt idx="2">
                  <c:v>100.8</c:v>
                </c:pt>
                <c:pt idx="3">
                  <c:v>112</c:v>
                </c:pt>
                <c:pt idx="4">
                  <c:v>121.5</c:v>
                </c:pt>
                <c:pt idx="5">
                  <c:v>121.4</c:v>
                </c:pt>
                <c:pt idx="6">
                  <c:v>120.7</c:v>
                </c:pt>
                <c:pt idx="7">
                  <c:v>116</c:v>
                </c:pt>
                <c:pt idx="8">
                  <c:v>113.4</c:v>
                </c:pt>
                <c:pt idx="9">
                  <c:v>99.7</c:v>
                </c:pt>
                <c:pt idx="10">
                  <c:v>108.6</c:v>
                </c:pt>
                <c:pt idx="11">
                  <c:v>111.9</c:v>
                </c:pt>
                <c:pt idx="12">
                  <c:v>108.4</c:v>
                </c:pt>
                <c:pt idx="13">
                  <c:v>107.1</c:v>
                </c:pt>
                <c:pt idx="14">
                  <c:v>89.9</c:v>
                </c:pt>
                <c:pt idx="15">
                  <c:v>76.7</c:v>
                </c:pt>
                <c:pt idx="16">
                  <c:v>76.099999999999994</c:v>
                </c:pt>
                <c:pt idx="17">
                  <c:v>80.2</c:v>
                </c:pt>
                <c:pt idx="18">
                  <c:v>77.3</c:v>
                </c:pt>
                <c:pt idx="19">
                  <c:v>80.8</c:v>
                </c:pt>
                <c:pt idx="20">
                  <c:v>71.400000000000006</c:v>
                </c:pt>
                <c:pt idx="21">
                  <c:v>69.3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0BF-4935-BBC6-31BC924CD4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20957584"/>
        <c:axId val="1455080016"/>
      </c:barChart>
      <c:dateAx>
        <c:axId val="1720957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55080016"/>
        <c:crosses val="autoZero"/>
        <c:auto val="0"/>
        <c:lblOffset val="100"/>
        <c:baseTimeUnit val="days"/>
      </c:dateAx>
      <c:valAx>
        <c:axId val="1455080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Викиди,</a:t>
                </a:r>
                <a:r>
                  <a:rPr lang="ru-RU" baseline="0"/>
                  <a:t> тис.т</a:t>
                </a:r>
                <a:endParaRPr lang="ru-RU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20957584"/>
        <c:crossesAt val="1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0" name="Google Shape;48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cc7554a049_0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" name="Google Shape;486;gcc7554a049_0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cf7a3c503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cf7a3c503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cd8a80d6bc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2" name="Google Shape;532;gcd8a80d6bc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cd8a80d6b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4" name="Google Shape;544;gcd8a80d6b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105aad17dc0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1" name="Google Shape;551;g105aad17dc0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105aad17dc0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105aad17dc0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cc7554a049_0_3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gcc7554a049_0_3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039975" y="1324500"/>
            <a:ext cx="70641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040000" y="3377100"/>
            <a:ext cx="7064100" cy="44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Google Shape;12;p2"/>
          <p:cNvCxnSpPr/>
          <p:nvPr/>
        </p:nvCxnSpPr>
        <p:spPr>
          <a:xfrm flipH="1">
            <a:off x="-257975" y="-72550"/>
            <a:ext cx="3047400" cy="13464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" name="Google Shape;13;p2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" name="Google Shape;14;p2"/>
          <p:cNvCxnSpPr/>
          <p:nvPr/>
        </p:nvCxnSpPr>
        <p:spPr>
          <a:xfrm flipH="1">
            <a:off x="6467450" y="3935375"/>
            <a:ext cx="3047400" cy="13464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0"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0" name="Google Shape;450;p50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1" name="Google Shape;451;p50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0_1"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3" name="Google Shape;453;p51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4" name="Google Shape;454;p51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5" name="Google Shape;455;p51"/>
          <p:cNvCxnSpPr/>
          <p:nvPr/>
        </p:nvCxnSpPr>
        <p:spPr>
          <a:xfrm>
            <a:off x="7434175" y="-125600"/>
            <a:ext cx="1993200" cy="1330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6" name="Google Shape;456;p51"/>
          <p:cNvCxnSpPr/>
          <p:nvPr/>
        </p:nvCxnSpPr>
        <p:spPr>
          <a:xfrm>
            <a:off x="-147275" y="3943475"/>
            <a:ext cx="1993200" cy="1330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0_1_1"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8" name="Google Shape;458;p52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9" name="Google Shape;459;p52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0" name="Google Shape;460;p52"/>
          <p:cNvCxnSpPr/>
          <p:nvPr/>
        </p:nvCxnSpPr>
        <p:spPr>
          <a:xfrm flipH="1">
            <a:off x="6772150" y="3663450"/>
            <a:ext cx="2823300" cy="1633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30"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2" name="Google Shape;462;p53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3" name="Google Shape;463;p53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4" name="Google Shape;464;p53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5" name="Google Shape;465;p53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6" name="Google Shape;466;p53"/>
          <p:cNvCxnSpPr/>
          <p:nvPr/>
        </p:nvCxnSpPr>
        <p:spPr>
          <a:xfrm flipH="1">
            <a:off x="7454238" y="4053663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7" name="Google Shape;467;p53"/>
          <p:cNvCxnSpPr/>
          <p:nvPr/>
        </p:nvCxnSpPr>
        <p:spPr>
          <a:xfrm flipH="1">
            <a:off x="-237137" y="-71162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4711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713250" y="1272925"/>
            <a:ext cx="7717500" cy="329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/>
            </a:lvl9pPr>
          </a:lstStyle>
          <a:p>
            <a:endParaRPr/>
          </a:p>
        </p:txBody>
      </p:sp>
      <p:cxnSp>
        <p:nvCxnSpPr>
          <p:cNvPr id="26" name="Google Shape;26;p4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" name="Google Shape;27;p4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" name="Google Shape;28;p4"/>
          <p:cNvCxnSpPr/>
          <p:nvPr/>
        </p:nvCxnSpPr>
        <p:spPr>
          <a:xfrm>
            <a:off x="6884900" y="-113600"/>
            <a:ext cx="2565600" cy="1306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subTitle" idx="1"/>
          </p:nvPr>
        </p:nvSpPr>
        <p:spPr>
          <a:xfrm>
            <a:off x="895950" y="1682000"/>
            <a:ext cx="3847200" cy="23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5679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cxnSp>
        <p:nvCxnSpPr>
          <p:cNvPr id="57" name="Google Shape;57;p9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" name="Google Shape;58;p9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9" name="Google Shape;59;p9"/>
          <p:cNvCxnSpPr/>
          <p:nvPr/>
        </p:nvCxnSpPr>
        <p:spPr>
          <a:xfrm flipH="1">
            <a:off x="5925450" y="2797500"/>
            <a:ext cx="3378000" cy="24669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3583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subTitle" idx="1"/>
          </p:nvPr>
        </p:nvSpPr>
        <p:spPr>
          <a:xfrm>
            <a:off x="5001000" y="1942925"/>
            <a:ext cx="2486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subTitle" idx="2"/>
          </p:nvPr>
        </p:nvSpPr>
        <p:spPr>
          <a:xfrm>
            <a:off x="5001000" y="2255100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subTitle" idx="3"/>
          </p:nvPr>
        </p:nvSpPr>
        <p:spPr>
          <a:xfrm>
            <a:off x="1655200" y="1942925"/>
            <a:ext cx="2486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subTitle" idx="4"/>
          </p:nvPr>
        </p:nvSpPr>
        <p:spPr>
          <a:xfrm>
            <a:off x="1655200" y="2255100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ubTitle" idx="5"/>
          </p:nvPr>
        </p:nvSpPr>
        <p:spPr>
          <a:xfrm>
            <a:off x="5001000" y="3723950"/>
            <a:ext cx="2486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subTitle" idx="6"/>
          </p:nvPr>
        </p:nvSpPr>
        <p:spPr>
          <a:xfrm>
            <a:off x="5001000" y="4036125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subTitle" idx="7"/>
          </p:nvPr>
        </p:nvSpPr>
        <p:spPr>
          <a:xfrm>
            <a:off x="1655200" y="3723950"/>
            <a:ext cx="2486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subTitle" idx="8"/>
          </p:nvPr>
        </p:nvSpPr>
        <p:spPr>
          <a:xfrm>
            <a:off x="1655250" y="4036125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title" idx="9" hasCustomPrompt="1"/>
          </p:nvPr>
        </p:nvSpPr>
        <p:spPr>
          <a:xfrm>
            <a:off x="2378650" y="1303588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3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4" name="Google Shape;84;p13"/>
          <p:cNvSpPr txBox="1">
            <a:spLocks noGrp="1"/>
          </p:cNvSpPr>
          <p:nvPr>
            <p:ph type="title" idx="13" hasCustomPrompt="1"/>
          </p:nvPr>
        </p:nvSpPr>
        <p:spPr>
          <a:xfrm>
            <a:off x="5724450" y="1303588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3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5" name="Google Shape;85;p13"/>
          <p:cNvSpPr txBox="1">
            <a:spLocks noGrp="1"/>
          </p:cNvSpPr>
          <p:nvPr>
            <p:ph type="title" idx="14" hasCustomPrompt="1"/>
          </p:nvPr>
        </p:nvSpPr>
        <p:spPr>
          <a:xfrm>
            <a:off x="2378700" y="3082738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3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6" name="Google Shape;86;p13"/>
          <p:cNvSpPr txBox="1">
            <a:spLocks noGrp="1"/>
          </p:cNvSpPr>
          <p:nvPr>
            <p:ph type="title" idx="15" hasCustomPrompt="1"/>
          </p:nvPr>
        </p:nvSpPr>
        <p:spPr>
          <a:xfrm>
            <a:off x="5724450" y="3082738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3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cxnSp>
        <p:nvCxnSpPr>
          <p:cNvPr id="87" name="Google Shape;87;p13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8" name="Google Shape;88;p13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2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5"/>
          <p:cNvSpPr txBox="1">
            <a:spLocks noGrp="1"/>
          </p:cNvSpPr>
          <p:nvPr>
            <p:ph type="title"/>
          </p:nvPr>
        </p:nvSpPr>
        <p:spPr>
          <a:xfrm>
            <a:off x="2410500" y="2808253"/>
            <a:ext cx="4323000" cy="49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9pPr>
          </a:lstStyle>
          <a:p>
            <a:endParaRPr/>
          </a:p>
        </p:txBody>
      </p:sp>
      <p:sp>
        <p:nvSpPr>
          <p:cNvPr id="115" name="Google Shape;115;p15"/>
          <p:cNvSpPr txBox="1">
            <a:spLocks noGrp="1"/>
          </p:cNvSpPr>
          <p:nvPr>
            <p:ph type="subTitle" idx="1"/>
          </p:nvPr>
        </p:nvSpPr>
        <p:spPr>
          <a:xfrm>
            <a:off x="1842900" y="1661963"/>
            <a:ext cx="5458200" cy="9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16" name="Google Shape;116;p15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7" name="Google Shape;117;p15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1">
  <p:cSld name="CUSTOM_12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6"/>
          <p:cNvSpPr txBox="1">
            <a:spLocks noGrp="1"/>
          </p:cNvSpPr>
          <p:nvPr>
            <p:ph type="title"/>
          </p:nvPr>
        </p:nvSpPr>
        <p:spPr>
          <a:xfrm>
            <a:off x="699900" y="2821263"/>
            <a:ext cx="4323000" cy="49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9pPr>
          </a:lstStyle>
          <a:p>
            <a:endParaRPr/>
          </a:p>
        </p:txBody>
      </p:sp>
      <p:sp>
        <p:nvSpPr>
          <p:cNvPr id="120" name="Google Shape;120;p16"/>
          <p:cNvSpPr txBox="1">
            <a:spLocks noGrp="1"/>
          </p:cNvSpPr>
          <p:nvPr>
            <p:ph type="subTitle" idx="1"/>
          </p:nvPr>
        </p:nvSpPr>
        <p:spPr>
          <a:xfrm>
            <a:off x="699900" y="1675902"/>
            <a:ext cx="5458200" cy="9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21" name="Google Shape;121;p16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2" name="Google Shape;122;p16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3" name="Google Shape;123;p16"/>
          <p:cNvCxnSpPr/>
          <p:nvPr/>
        </p:nvCxnSpPr>
        <p:spPr>
          <a:xfrm flipH="1">
            <a:off x="7454238" y="4053663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4" name="Google Shape;124;p16"/>
          <p:cNvCxnSpPr/>
          <p:nvPr/>
        </p:nvCxnSpPr>
        <p:spPr>
          <a:xfrm flipH="1">
            <a:off x="-237137" y="-71162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3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7"/>
          <p:cNvSpPr txBox="1">
            <a:spLocks noGrp="1"/>
          </p:cNvSpPr>
          <p:nvPr>
            <p:ph type="subTitle" idx="1"/>
          </p:nvPr>
        </p:nvSpPr>
        <p:spPr>
          <a:xfrm>
            <a:off x="2648400" y="1682000"/>
            <a:ext cx="3847200" cy="23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7" name="Google Shape;127;p17"/>
          <p:cNvSpPr txBox="1">
            <a:spLocks noGrp="1"/>
          </p:cNvSpPr>
          <p:nvPr>
            <p:ph type="title"/>
          </p:nvPr>
        </p:nvSpPr>
        <p:spPr>
          <a:xfrm>
            <a:off x="1732050" y="445025"/>
            <a:ext cx="5679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cxnSp>
        <p:nvCxnSpPr>
          <p:cNvPr id="128" name="Google Shape;128;p17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9" name="Google Shape;129;p17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0" name="Google Shape;130;p17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1" name="Google Shape;131;p17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3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8"/>
          <p:cNvSpPr txBox="1">
            <a:spLocks noGrp="1"/>
          </p:cNvSpPr>
          <p:nvPr>
            <p:ph type="title"/>
          </p:nvPr>
        </p:nvSpPr>
        <p:spPr>
          <a:xfrm>
            <a:off x="1994850" y="1482825"/>
            <a:ext cx="5154300" cy="12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9pPr>
          </a:lstStyle>
          <a:p>
            <a:endParaRPr/>
          </a:p>
        </p:txBody>
      </p:sp>
      <p:sp>
        <p:nvSpPr>
          <p:cNvPr id="134" name="Google Shape;134;p18"/>
          <p:cNvSpPr txBox="1">
            <a:spLocks noGrp="1"/>
          </p:cNvSpPr>
          <p:nvPr>
            <p:ph type="subTitle" idx="1"/>
          </p:nvPr>
        </p:nvSpPr>
        <p:spPr>
          <a:xfrm>
            <a:off x="2299500" y="2972150"/>
            <a:ext cx="4545000" cy="5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cxnSp>
        <p:nvCxnSpPr>
          <p:cNvPr id="135" name="Google Shape;135;p18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6" name="Google Shape;136;p18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Vidaloka"/>
              <a:buNone/>
              <a:defRPr sz="30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50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5" r:id="rId3"/>
    <p:sldLayoutId id="2147483658" r:id="rId4"/>
    <p:sldLayoutId id="2147483659" r:id="rId5"/>
    <p:sldLayoutId id="2147483661" r:id="rId6"/>
    <p:sldLayoutId id="2147483662" r:id="rId7"/>
    <p:sldLayoutId id="2147483663" r:id="rId8"/>
    <p:sldLayoutId id="2147483664" r:id="rId9"/>
    <p:sldLayoutId id="2147483696" r:id="rId10"/>
    <p:sldLayoutId id="2147483697" r:id="rId11"/>
    <p:sldLayoutId id="2147483698" r:id="rId12"/>
    <p:sldLayoutId id="2147483699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59"/>
          <p:cNvSpPr txBox="1">
            <a:spLocks noGrp="1"/>
          </p:cNvSpPr>
          <p:nvPr>
            <p:ph type="ctrTitle"/>
          </p:nvPr>
        </p:nvSpPr>
        <p:spPr>
          <a:xfrm>
            <a:off x="232476" y="415564"/>
            <a:ext cx="6075334" cy="296153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sz="4000" dirty="0"/>
              <a:t>ЯКІСТЬ АТМОСФЕРНОГО ПОВІТРЯ В</a:t>
            </a:r>
            <a:r>
              <a:rPr lang="ru-RU" sz="5400" dirty="0"/>
              <a:t> </a:t>
            </a:r>
            <a:br>
              <a:rPr lang="ru-RU" sz="5400" dirty="0"/>
            </a:br>
            <a:r>
              <a:rPr lang="ru-RU" sz="4000" dirty="0"/>
              <a:t>м.</a:t>
            </a:r>
            <a:r>
              <a:rPr lang="ru-RU" sz="5400" dirty="0"/>
              <a:t> </a:t>
            </a:r>
            <a:r>
              <a:rPr lang="ru-RU" sz="4000" dirty="0"/>
              <a:t>ЗАПОРІЖЖЯ </a:t>
            </a:r>
            <a:br>
              <a:rPr lang="ru-RU" sz="3600" dirty="0"/>
            </a:br>
            <a:r>
              <a:rPr lang="ru-RU" sz="3600" dirty="0"/>
              <a:t>у 2022-2023 </a:t>
            </a:r>
            <a:r>
              <a:rPr lang="ru-RU" sz="3600" dirty="0" err="1"/>
              <a:t>рр</a:t>
            </a:r>
            <a:r>
              <a:rPr lang="ru-RU" sz="3600" dirty="0"/>
              <a:t>.</a:t>
            </a:r>
            <a:endParaRPr sz="3600" dirty="0"/>
          </a:p>
        </p:txBody>
      </p:sp>
      <p:sp>
        <p:nvSpPr>
          <p:cNvPr id="483" name="Google Shape;483;p59"/>
          <p:cNvSpPr txBox="1">
            <a:spLocks noGrp="1"/>
          </p:cNvSpPr>
          <p:nvPr>
            <p:ph type="subTitle" idx="1"/>
          </p:nvPr>
        </p:nvSpPr>
        <p:spPr>
          <a:xfrm>
            <a:off x="61993" y="3679315"/>
            <a:ext cx="6315560" cy="84618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</a:pPr>
            <a:r>
              <a:rPr lang="ru-RU" sz="2400" dirty="0">
                <a:solidFill>
                  <a:schemeClr val="dk1"/>
                </a:solidFill>
              </a:rPr>
              <a:t>Волкова Юлія Володимирівна  </a:t>
            </a:r>
          </a:p>
          <a:p>
            <a:pPr marL="0" lvl="0" indent="0">
              <a:buClr>
                <a:schemeClr val="dk1"/>
              </a:buClr>
              <a:buSzPts val="1100"/>
            </a:pPr>
            <a:r>
              <a:rPr lang="ru-RU" sz="2400" dirty="0">
                <a:solidFill>
                  <a:schemeClr val="dk1"/>
                </a:solidFill>
              </a:rPr>
              <a:t>Севальнєв </a:t>
            </a:r>
            <a:r>
              <a:rPr lang="ru-RU" sz="2400" dirty="0" err="1">
                <a:solidFill>
                  <a:schemeClr val="dk1"/>
                </a:solidFill>
              </a:rPr>
              <a:t>Анатолій</a:t>
            </a:r>
            <a:r>
              <a:rPr lang="ru-RU" sz="2400" dirty="0">
                <a:solidFill>
                  <a:schemeClr val="dk1"/>
                </a:solidFill>
              </a:rPr>
              <a:t> </a:t>
            </a:r>
            <a:r>
              <a:rPr lang="ru-RU" sz="2400" dirty="0" err="1">
                <a:solidFill>
                  <a:schemeClr val="dk1"/>
                </a:solidFill>
              </a:rPr>
              <a:t>Іванович</a:t>
            </a:r>
            <a:endParaRPr lang="ru-RU" sz="2400" dirty="0">
              <a:solidFill>
                <a:schemeClr val="dk1"/>
              </a:solidFill>
            </a:endParaRPr>
          </a:p>
        </p:txBody>
      </p:sp>
      <p:pic>
        <p:nvPicPr>
          <p:cNvPr id="5" name="Рисунок 4" descr="Изображение выглядит как текст, плакат, логотип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00F1A4B2-CBD0-7462-4210-19CB4F9D7C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6041" y="415564"/>
            <a:ext cx="2518475" cy="420766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64"/>
          <p:cNvSpPr txBox="1">
            <a:spLocks noGrp="1"/>
          </p:cNvSpPr>
          <p:nvPr>
            <p:ph type="title"/>
          </p:nvPr>
        </p:nvSpPr>
        <p:spPr>
          <a:xfrm>
            <a:off x="699900" y="2821263"/>
            <a:ext cx="4323000" cy="49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—Someone Famous</a:t>
            </a:r>
            <a:endParaRPr/>
          </a:p>
        </p:txBody>
      </p:sp>
      <p:sp>
        <p:nvSpPr>
          <p:cNvPr id="541" name="Google Shape;541;p64"/>
          <p:cNvSpPr txBox="1">
            <a:spLocks noGrp="1"/>
          </p:cNvSpPr>
          <p:nvPr>
            <p:ph type="subTitle" idx="1"/>
          </p:nvPr>
        </p:nvSpPr>
        <p:spPr>
          <a:xfrm>
            <a:off x="699900" y="1675902"/>
            <a:ext cx="5458200" cy="9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dirty="0"/>
              <a:t>“This is a quote. Words full of wisdom that someone important said and can make the reader get ispired.”</a:t>
            </a:r>
            <a:endParaRPr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7D5B510-1D08-2A43-F1E3-6A161C0322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454" y="364210"/>
            <a:ext cx="8221851" cy="435502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>
            <a:extLst>
              <a:ext uri="{FF2B5EF4-FFF2-40B4-BE49-F238E27FC236}">
                <a16:creationId xmlns:a16="http://schemas.microsoft.com/office/drawing/2014/main" id="{102A56BE-026B-4774-D8C2-6BC9EF353C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98760" y="1084881"/>
            <a:ext cx="4545000" cy="2727703"/>
          </a:xfrm>
        </p:spPr>
        <p:txBody>
          <a:bodyPr/>
          <a:lstStyle/>
          <a:p>
            <a:r>
              <a:rPr lang="en-US" sz="4800" b="1" i="1" kern="1200" spc="-120" dirty="0" err="1">
                <a:solidFill>
                  <a:schemeClr val="accent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Дякую</a:t>
            </a:r>
            <a:r>
              <a:rPr lang="uk-UA" sz="4800" b="1" i="1" kern="1200" spc="-120" dirty="0">
                <a:solidFill>
                  <a:schemeClr val="accent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kern="1200" spc="-120" dirty="0" err="1">
                <a:solidFill>
                  <a:schemeClr val="accent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</a:t>
            </a:r>
            <a:r>
              <a:rPr lang="en-US" sz="4800" b="1" i="1" kern="1200" spc="-120" dirty="0">
                <a:solidFill>
                  <a:schemeClr val="accent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kern="1200" spc="-120" dirty="0" err="1">
                <a:solidFill>
                  <a:schemeClr val="accent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увагу</a:t>
            </a:r>
            <a:endParaRPr lang="ru-RU" sz="4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60"/>
          <p:cNvSpPr txBox="1">
            <a:spLocks noGrp="1"/>
          </p:cNvSpPr>
          <p:nvPr>
            <p:ph type="body" idx="1"/>
          </p:nvPr>
        </p:nvSpPr>
        <p:spPr>
          <a:xfrm>
            <a:off x="92990" y="340962"/>
            <a:ext cx="8965769" cy="415027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buNone/>
            </a:pPr>
            <a:r>
              <a:rPr lang="ru-RU" sz="2000" b="1" dirty="0" err="1"/>
              <a:t>Забруднення</a:t>
            </a:r>
            <a:r>
              <a:rPr lang="ru-RU" sz="2000" b="1" dirty="0"/>
              <a:t> </a:t>
            </a:r>
            <a:r>
              <a:rPr lang="ru-RU" sz="2000" b="1" dirty="0" err="1"/>
              <a:t>повітря</a:t>
            </a:r>
            <a:r>
              <a:rPr lang="ru-RU" sz="2000" b="1" dirty="0"/>
              <a:t> є одним </a:t>
            </a:r>
            <a:r>
              <a:rPr lang="ru-RU" sz="2000" b="1" dirty="0" err="1"/>
              <a:t>із</a:t>
            </a:r>
            <a:r>
              <a:rPr lang="ru-RU" sz="2000" b="1" dirty="0"/>
              <a:t> </a:t>
            </a:r>
            <a:r>
              <a:rPr lang="ru-RU" sz="2000" b="1" dirty="0" err="1"/>
              <a:t>найбільших</a:t>
            </a:r>
            <a:r>
              <a:rPr lang="ru-RU" sz="2000" b="1" dirty="0"/>
              <a:t> </a:t>
            </a:r>
            <a:r>
              <a:rPr lang="ru-RU" sz="2000" b="1" dirty="0" err="1"/>
              <a:t>екологічних</a:t>
            </a:r>
            <a:r>
              <a:rPr lang="ru-RU" sz="2000" b="1" dirty="0"/>
              <a:t> </a:t>
            </a:r>
            <a:r>
              <a:rPr lang="ru-RU" sz="2000" b="1" dirty="0" err="1"/>
              <a:t>ризиків</a:t>
            </a:r>
            <a:r>
              <a:rPr lang="ru-RU" sz="2000" b="1" dirty="0"/>
              <a:t> для </a:t>
            </a:r>
            <a:r>
              <a:rPr lang="ru-RU" sz="2000" b="1" dirty="0" err="1"/>
              <a:t>здоров’я</a:t>
            </a:r>
            <a:endParaRPr lang="ru-RU" sz="2000" b="1" dirty="0"/>
          </a:p>
          <a:p>
            <a:pPr marL="0" lvl="0" indent="0" algn="ctr" rtl="0">
              <a:buNone/>
            </a:pPr>
            <a:endParaRPr lang="ru-RU" sz="2000" b="1" dirty="0"/>
          </a:p>
          <a:p>
            <a:pPr marL="0" lvl="0" indent="0" algn="ctr" rtl="0">
              <a:buNone/>
            </a:pPr>
            <a:r>
              <a:rPr lang="ru-RU" sz="2000" b="1" dirty="0"/>
              <a:t>У 2019 </a:t>
            </a:r>
            <a:r>
              <a:rPr lang="ru-RU" sz="2000" b="1" dirty="0" err="1"/>
              <a:t>році</a:t>
            </a:r>
            <a:r>
              <a:rPr lang="ru-RU" sz="2000" b="1" dirty="0"/>
              <a:t> 99% </a:t>
            </a:r>
            <a:r>
              <a:rPr lang="ru-RU" sz="2000" b="1" dirty="0" err="1"/>
              <a:t>населення</a:t>
            </a:r>
            <a:r>
              <a:rPr lang="ru-RU" sz="2000" b="1" dirty="0"/>
              <a:t> </a:t>
            </a:r>
            <a:r>
              <a:rPr lang="ru-RU" sz="2000" b="1" dirty="0" err="1"/>
              <a:t>світу</a:t>
            </a:r>
            <a:r>
              <a:rPr lang="ru-RU" sz="2000" b="1" dirty="0"/>
              <a:t> в </a:t>
            </a:r>
            <a:r>
              <a:rPr lang="ru-RU" sz="2000" b="1" dirty="0" err="1"/>
              <a:t>умовах</a:t>
            </a:r>
            <a:r>
              <a:rPr lang="ru-RU" sz="2000" b="1" dirty="0"/>
              <a:t>, де </a:t>
            </a:r>
            <a:r>
              <a:rPr lang="ru-RU" sz="2000" b="1" dirty="0" err="1"/>
              <a:t>рівні</a:t>
            </a:r>
            <a:r>
              <a:rPr lang="ru-RU" sz="2000" b="1" dirty="0"/>
              <a:t> </a:t>
            </a:r>
            <a:r>
              <a:rPr lang="ru-RU" sz="2000" b="1" dirty="0" err="1"/>
              <a:t>забруднюючих</a:t>
            </a:r>
            <a:r>
              <a:rPr lang="ru-RU" sz="2000" b="1" dirty="0"/>
              <a:t> </a:t>
            </a:r>
            <a:r>
              <a:rPr lang="ru-RU" sz="2000" b="1" dirty="0" err="1"/>
              <a:t>речовин</a:t>
            </a:r>
            <a:r>
              <a:rPr lang="ru-RU" sz="2000" b="1" dirty="0"/>
              <a:t> </a:t>
            </a:r>
            <a:r>
              <a:rPr lang="ru-RU" sz="2000" b="1" dirty="0" err="1"/>
              <a:t>перевищували</a:t>
            </a:r>
            <a:r>
              <a:rPr lang="ru-RU" sz="2000" b="1" dirty="0"/>
              <a:t> </a:t>
            </a:r>
            <a:r>
              <a:rPr lang="ru-RU" sz="2000" b="1" dirty="0" err="1"/>
              <a:t>встановлені</a:t>
            </a:r>
            <a:r>
              <a:rPr lang="ru-RU" sz="2000" b="1" dirty="0"/>
              <a:t> ВООЗ</a:t>
            </a:r>
          </a:p>
          <a:p>
            <a:pPr marL="0" lvl="0" indent="0" algn="ctr">
              <a:buNone/>
            </a:pPr>
            <a:endParaRPr lang="ru-RU" sz="2000" b="1" dirty="0"/>
          </a:p>
          <a:p>
            <a:pPr marL="0" lvl="0" indent="0" algn="ctr">
              <a:buNone/>
            </a:pPr>
            <a:r>
              <a:rPr lang="ru-RU" sz="2000" b="1" dirty="0"/>
              <a:t>За </a:t>
            </a:r>
            <a:r>
              <a:rPr lang="ru-RU" sz="2000" b="1" dirty="0" err="1"/>
              <a:t>оцінками</a:t>
            </a:r>
            <a:r>
              <a:rPr lang="ru-RU" sz="2000" b="1" dirty="0"/>
              <a:t> ВООЗ, у 2019 </a:t>
            </a:r>
            <a:r>
              <a:rPr lang="ru-RU" sz="2000" b="1" dirty="0" err="1"/>
              <a:t>році</a:t>
            </a:r>
            <a:r>
              <a:rPr lang="ru-RU" sz="2000" b="1" dirty="0"/>
              <a:t> </a:t>
            </a:r>
            <a:r>
              <a:rPr lang="ru-RU" sz="2000" b="1" dirty="0" err="1"/>
              <a:t>передчасні</a:t>
            </a:r>
            <a:r>
              <a:rPr lang="ru-RU" sz="2000" b="1" dirty="0"/>
              <a:t> </a:t>
            </a:r>
            <a:r>
              <a:rPr lang="ru-RU" sz="2000" b="1" dirty="0" err="1"/>
              <a:t>смерті</a:t>
            </a:r>
            <a:r>
              <a:rPr lang="ru-RU" sz="2000" b="1" dirty="0"/>
              <a:t>, пов’язані </a:t>
            </a:r>
            <a:r>
              <a:rPr lang="ru-RU" sz="2000" b="1" dirty="0" err="1"/>
              <a:t>із</a:t>
            </a:r>
            <a:r>
              <a:rPr lang="ru-RU" sz="2000" b="1" dirty="0"/>
              <a:t> </a:t>
            </a:r>
            <a:r>
              <a:rPr lang="ru-RU" sz="2000" b="1" dirty="0" err="1"/>
              <a:t>забрудненням</a:t>
            </a:r>
            <a:r>
              <a:rPr lang="ru-RU" sz="2000" b="1" dirty="0"/>
              <a:t> атмосферного </a:t>
            </a:r>
            <a:r>
              <a:rPr lang="ru-RU" sz="2000" b="1" dirty="0" err="1"/>
              <a:t>повітря</a:t>
            </a:r>
            <a:r>
              <a:rPr lang="ru-RU" sz="2000" b="1" dirty="0"/>
              <a:t>, були </a:t>
            </a:r>
            <a:r>
              <a:rPr lang="ru-RU" sz="2000" b="1" dirty="0" err="1"/>
              <a:t>спричинені</a:t>
            </a:r>
            <a:r>
              <a:rPr lang="ru-RU" sz="2000" b="1" dirty="0"/>
              <a:t>: </a:t>
            </a:r>
          </a:p>
          <a:p>
            <a:pPr marL="0" lvl="0" indent="0" algn="ctr">
              <a:buNone/>
            </a:pPr>
            <a:r>
              <a:rPr lang="ru-RU" sz="2000" b="1" dirty="0"/>
              <a:t>37% - </a:t>
            </a:r>
            <a:r>
              <a:rPr lang="ru-RU" sz="2000" b="1" dirty="0" err="1"/>
              <a:t>ішемічною</a:t>
            </a:r>
            <a:r>
              <a:rPr lang="ru-RU" sz="2000" b="1" dirty="0"/>
              <a:t> хворобою </a:t>
            </a:r>
            <a:r>
              <a:rPr lang="ru-RU" sz="2000" b="1" dirty="0" err="1"/>
              <a:t>серця</a:t>
            </a:r>
            <a:r>
              <a:rPr lang="ru-RU" sz="2000" b="1" dirty="0"/>
              <a:t> та </a:t>
            </a:r>
            <a:r>
              <a:rPr lang="ru-RU" sz="2000" b="1" dirty="0" err="1"/>
              <a:t>інсультом</a:t>
            </a:r>
            <a:endParaRPr lang="ru-RU" sz="2000" b="1" dirty="0"/>
          </a:p>
          <a:p>
            <a:pPr marL="0" lvl="0" indent="0" algn="ctr">
              <a:buNone/>
            </a:pPr>
            <a:r>
              <a:rPr lang="ru-RU" sz="2000" b="1" dirty="0"/>
              <a:t>18%- </a:t>
            </a:r>
            <a:r>
              <a:rPr lang="ru-RU" sz="2000" b="1" dirty="0" err="1"/>
              <a:t>хронічною</a:t>
            </a:r>
            <a:r>
              <a:rPr lang="ru-RU" sz="2000" b="1" dirty="0"/>
              <a:t> обструктивною хворобою </a:t>
            </a:r>
            <a:r>
              <a:rPr lang="ru-RU" sz="2000" b="1" dirty="0" err="1"/>
              <a:t>легень</a:t>
            </a:r>
            <a:r>
              <a:rPr lang="ru-RU" sz="2000" b="1" dirty="0"/>
              <a:t> </a:t>
            </a:r>
          </a:p>
          <a:p>
            <a:pPr marL="0" lvl="0" indent="0" algn="ctr">
              <a:buNone/>
            </a:pPr>
            <a:r>
              <a:rPr lang="ru-RU" sz="2000" b="1" dirty="0"/>
              <a:t>23% -  </a:t>
            </a:r>
            <a:r>
              <a:rPr lang="ru-RU" sz="2000" b="1" dirty="0" err="1"/>
              <a:t>гострими</a:t>
            </a:r>
            <a:r>
              <a:rPr lang="ru-RU" sz="2000" b="1" dirty="0"/>
              <a:t> </a:t>
            </a:r>
            <a:r>
              <a:rPr lang="ru-RU" sz="2000" b="1" dirty="0" err="1"/>
              <a:t>інфекціями</a:t>
            </a:r>
            <a:r>
              <a:rPr lang="ru-RU" sz="2000" b="1" dirty="0"/>
              <a:t> </a:t>
            </a:r>
            <a:r>
              <a:rPr lang="ru-RU" sz="2000" b="1" dirty="0" err="1"/>
              <a:t>нижніх</a:t>
            </a:r>
            <a:r>
              <a:rPr lang="ru-RU" sz="2000" b="1" dirty="0"/>
              <a:t> </a:t>
            </a:r>
            <a:r>
              <a:rPr lang="ru-RU" sz="2000" b="1" dirty="0" err="1"/>
              <a:t>дихальних</a:t>
            </a:r>
            <a:r>
              <a:rPr lang="ru-RU" sz="2000" b="1" dirty="0"/>
              <a:t> </a:t>
            </a:r>
            <a:r>
              <a:rPr lang="ru-RU" sz="2000" b="1" dirty="0" err="1"/>
              <a:t>шляхів</a:t>
            </a:r>
            <a:endParaRPr lang="ru-RU" sz="2000" b="1" dirty="0"/>
          </a:p>
          <a:p>
            <a:pPr marL="0" lvl="0" indent="0" algn="ctr">
              <a:buNone/>
            </a:pPr>
            <a:r>
              <a:rPr lang="ru-RU" sz="2000" b="1" dirty="0"/>
              <a:t> 11% смертей раком </a:t>
            </a:r>
            <a:r>
              <a:rPr lang="ru-RU" sz="2000" b="1" dirty="0" err="1"/>
              <a:t>органів</a:t>
            </a:r>
            <a:r>
              <a:rPr lang="ru-RU" sz="2000" b="1" dirty="0"/>
              <a:t> </a:t>
            </a:r>
            <a:r>
              <a:rPr lang="ru-RU" sz="2000" b="1" dirty="0" err="1"/>
              <a:t>дихання</a:t>
            </a:r>
            <a:endParaRPr sz="20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61"/>
          <p:cNvSpPr txBox="1">
            <a:spLocks noGrp="1"/>
          </p:cNvSpPr>
          <p:nvPr>
            <p:ph type="title"/>
          </p:nvPr>
        </p:nvSpPr>
        <p:spPr>
          <a:xfrm>
            <a:off x="185979" y="256010"/>
            <a:ext cx="8617057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/>
              <a:t>Моніторинг </a:t>
            </a:r>
            <a:r>
              <a:rPr lang="ru-RU" b="1" dirty="0" err="1"/>
              <a:t>якості</a:t>
            </a:r>
            <a:r>
              <a:rPr lang="ru-RU" b="1" dirty="0"/>
              <a:t> </a:t>
            </a:r>
            <a:r>
              <a:rPr lang="ru-RU" b="1" dirty="0" err="1"/>
              <a:t>повітря</a:t>
            </a:r>
            <a:r>
              <a:rPr lang="ru-RU" b="1" dirty="0"/>
              <a:t> в м. </a:t>
            </a:r>
            <a:r>
              <a:rPr lang="ru-RU" b="1" dirty="0" err="1"/>
              <a:t>Запоріжжя</a:t>
            </a:r>
            <a:endParaRPr b="1" dirty="0"/>
          </a:p>
        </p:txBody>
      </p:sp>
      <p:sp>
        <p:nvSpPr>
          <p:cNvPr id="495" name="Google Shape;495;p61"/>
          <p:cNvSpPr txBox="1">
            <a:spLocks noGrp="1"/>
          </p:cNvSpPr>
          <p:nvPr>
            <p:ph type="subTitle" idx="3"/>
          </p:nvPr>
        </p:nvSpPr>
        <p:spPr>
          <a:xfrm>
            <a:off x="1655200" y="1942925"/>
            <a:ext cx="2486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Introducton</a:t>
            </a:r>
            <a:endParaRPr dirty="0"/>
          </a:p>
        </p:txBody>
      </p:sp>
      <p:sp>
        <p:nvSpPr>
          <p:cNvPr id="496" name="Google Shape;496;p61"/>
          <p:cNvSpPr txBox="1">
            <a:spLocks noGrp="1"/>
          </p:cNvSpPr>
          <p:nvPr>
            <p:ph type="subTitle" idx="1"/>
          </p:nvPr>
        </p:nvSpPr>
        <p:spPr>
          <a:xfrm>
            <a:off x="5001000" y="1942925"/>
            <a:ext cx="2486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Company</a:t>
            </a:r>
            <a:endParaRPr dirty="0"/>
          </a:p>
        </p:txBody>
      </p:sp>
      <p:sp>
        <p:nvSpPr>
          <p:cNvPr id="498" name="Google Shape;498;p61"/>
          <p:cNvSpPr txBox="1">
            <a:spLocks noGrp="1"/>
          </p:cNvSpPr>
          <p:nvPr>
            <p:ph type="subTitle" idx="4"/>
          </p:nvPr>
        </p:nvSpPr>
        <p:spPr>
          <a:xfrm>
            <a:off x="1655200" y="2255100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You can describe the topic of the section here</a:t>
            </a:r>
            <a:endParaRPr dirty="0"/>
          </a:p>
        </p:txBody>
      </p:sp>
      <p:sp>
        <p:nvSpPr>
          <p:cNvPr id="499" name="Google Shape;499;p61"/>
          <p:cNvSpPr txBox="1">
            <a:spLocks noGrp="1"/>
          </p:cNvSpPr>
          <p:nvPr>
            <p:ph type="subTitle" idx="5"/>
          </p:nvPr>
        </p:nvSpPr>
        <p:spPr>
          <a:xfrm>
            <a:off x="5001000" y="3723950"/>
            <a:ext cx="2486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</a:t>
            </a:r>
            <a:endParaRPr/>
          </a:p>
        </p:txBody>
      </p:sp>
      <p:sp>
        <p:nvSpPr>
          <p:cNvPr id="501" name="Google Shape;501;p61"/>
          <p:cNvSpPr txBox="1">
            <a:spLocks noGrp="1"/>
          </p:cNvSpPr>
          <p:nvPr>
            <p:ph type="subTitle" idx="7"/>
          </p:nvPr>
        </p:nvSpPr>
        <p:spPr>
          <a:xfrm>
            <a:off x="1655200" y="3723950"/>
            <a:ext cx="2486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Analysis</a:t>
            </a:r>
            <a:endParaRPr/>
          </a:p>
        </p:txBody>
      </p:sp>
      <p:sp>
        <p:nvSpPr>
          <p:cNvPr id="505" name="Google Shape;505;p61"/>
          <p:cNvSpPr txBox="1">
            <a:spLocks noGrp="1"/>
          </p:cNvSpPr>
          <p:nvPr>
            <p:ph type="title" idx="14"/>
          </p:nvPr>
        </p:nvSpPr>
        <p:spPr>
          <a:xfrm>
            <a:off x="2378700" y="3082738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506" name="Google Shape;506;p61"/>
          <p:cNvSpPr txBox="1">
            <a:spLocks noGrp="1"/>
          </p:cNvSpPr>
          <p:nvPr>
            <p:ph type="title" idx="15"/>
          </p:nvPr>
        </p:nvSpPr>
        <p:spPr>
          <a:xfrm>
            <a:off x="5724450" y="3082738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  <p:sp>
        <p:nvSpPr>
          <p:cNvPr id="6" name="Google Shape;503;p61">
            <a:extLst>
              <a:ext uri="{FF2B5EF4-FFF2-40B4-BE49-F238E27FC236}">
                <a16:creationId xmlns:a16="http://schemas.microsoft.com/office/drawing/2014/main" id="{C895FDDA-1E1B-B640-4E4A-F2BFD0CBA0A3}"/>
              </a:ext>
            </a:extLst>
          </p:cNvPr>
          <p:cNvSpPr txBox="1">
            <a:spLocks/>
          </p:cNvSpPr>
          <p:nvPr/>
        </p:nvSpPr>
        <p:spPr>
          <a:xfrm>
            <a:off x="118235" y="4431910"/>
            <a:ext cx="4590169" cy="434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Vidaloka"/>
              <a:buNone/>
              <a:defRPr sz="3800" b="0" i="0" u="none" strike="noStrike" cap="none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sz="40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sz="40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sz="40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sz="40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sz="40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sz="40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sz="40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sz="40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uk-UA" sz="2000" i="1" dirty="0"/>
              <a:t>Стаціонарні пости  </a:t>
            </a:r>
            <a:r>
              <a:rPr lang="uk-UA" sz="2000" i="1" dirty="0" err="1"/>
              <a:t>гідрометцентру</a:t>
            </a:r>
            <a:endParaRPr lang="uk-UA" sz="2000" i="1" dirty="0"/>
          </a:p>
        </p:txBody>
      </p:sp>
      <p:sp>
        <p:nvSpPr>
          <p:cNvPr id="10" name="Подзаголовок 9">
            <a:extLst>
              <a:ext uri="{FF2B5EF4-FFF2-40B4-BE49-F238E27FC236}">
                <a16:creationId xmlns:a16="http://schemas.microsoft.com/office/drawing/2014/main" id="{E21D65FF-109A-2B54-BDDE-B3D03F1DB733}"/>
              </a:ext>
            </a:extLst>
          </p:cNvPr>
          <p:cNvSpPr>
            <a:spLocks noGrp="1"/>
          </p:cNvSpPr>
          <p:nvPr>
            <p:ph type="subTitle" idx="6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54C644C1-F605-0704-30EB-D23B7F829694}"/>
              </a:ext>
            </a:extLst>
          </p:cNvPr>
          <p:cNvSpPr>
            <a:spLocks noGrp="1"/>
          </p:cNvSpPr>
          <p:nvPr>
            <p:ph type="title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4" name="Подзаголовок 13">
            <a:extLst>
              <a:ext uri="{FF2B5EF4-FFF2-40B4-BE49-F238E27FC236}">
                <a16:creationId xmlns:a16="http://schemas.microsoft.com/office/drawing/2014/main" id="{D59170DB-1A69-A95A-D31A-764E60FCC945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698CD4B-25DF-FC99-AC17-D0DCA20558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5701" y="705173"/>
            <a:ext cx="4102320" cy="404362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2C817B58-E458-9D38-714D-D9DE5933FA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25" y="891153"/>
            <a:ext cx="4694327" cy="361885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5BA01C3-0EF6-DEDE-A729-2088A834DA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92" y="974753"/>
            <a:ext cx="4850619" cy="388883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5C0C43A-4757-AD95-2E5D-AA4E1EE671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03" y="206590"/>
            <a:ext cx="4913802" cy="768163"/>
          </a:xfrm>
          <a:prstGeom prst="rect">
            <a:avLst/>
          </a:prstGeom>
        </p:spPr>
      </p:pic>
      <p:pic>
        <p:nvPicPr>
          <p:cNvPr id="10" name="Рисунок 9" descr="Изображение выглядит как Наземный транспорт, колесо, на открытом воздухе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3004E338-335C-BDE2-A597-6DDCD5D1EA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5754" y="898902"/>
            <a:ext cx="3923943" cy="388883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65"/>
          <p:cNvSpPr txBox="1">
            <a:spLocks noGrp="1"/>
          </p:cNvSpPr>
          <p:nvPr>
            <p:ph type="subTitle" idx="1"/>
          </p:nvPr>
        </p:nvSpPr>
        <p:spPr>
          <a:xfrm>
            <a:off x="895950" y="1682000"/>
            <a:ext cx="3847200" cy="23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7" name="Google Shape;547;p65"/>
          <p:cNvSpPr txBox="1">
            <a:spLocks noGrp="1"/>
          </p:cNvSpPr>
          <p:nvPr>
            <p:ph type="title"/>
          </p:nvPr>
        </p:nvSpPr>
        <p:spPr>
          <a:xfrm>
            <a:off x="-54244" y="182699"/>
            <a:ext cx="9198244" cy="7526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700" b="1" dirty="0" err="1"/>
              <a:t>Обсяги</a:t>
            </a:r>
            <a:r>
              <a:rPr lang="ru-RU" sz="2700" b="1" dirty="0"/>
              <a:t> </a:t>
            </a:r>
            <a:r>
              <a:rPr lang="ru-RU" sz="2700" b="1" dirty="0" err="1"/>
              <a:t>викидів</a:t>
            </a:r>
            <a:r>
              <a:rPr lang="ru-RU" sz="2700" b="1" dirty="0"/>
              <a:t> </a:t>
            </a:r>
            <a:r>
              <a:rPr lang="ru-RU" sz="2700" b="1" dirty="0" err="1"/>
              <a:t>забруднюючих</a:t>
            </a:r>
            <a:r>
              <a:rPr lang="ru-RU" sz="2700" b="1" dirty="0"/>
              <a:t> </a:t>
            </a:r>
            <a:r>
              <a:rPr lang="ru-RU" sz="2700" b="1" dirty="0" err="1"/>
              <a:t>речовин</a:t>
            </a:r>
            <a:r>
              <a:rPr lang="ru-RU" sz="2700" b="1" dirty="0"/>
              <a:t> </a:t>
            </a:r>
            <a:r>
              <a:rPr lang="ru-RU" sz="2700" b="1" dirty="0" err="1"/>
              <a:t>м.Запоріжжя</a:t>
            </a:r>
            <a:endParaRPr sz="2700" b="1" dirty="0"/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B364F0BE-546F-08BD-DAC1-F57E3A1DCB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7594287"/>
              </p:ext>
            </p:extLst>
          </p:nvPr>
        </p:nvGraphicFramePr>
        <p:xfrm>
          <a:off x="418453" y="813661"/>
          <a:ext cx="7904137" cy="37118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66"/>
          <p:cNvSpPr txBox="1">
            <a:spLocks noGrp="1"/>
          </p:cNvSpPr>
          <p:nvPr>
            <p:ph type="subTitle" idx="1"/>
          </p:nvPr>
        </p:nvSpPr>
        <p:spPr>
          <a:xfrm>
            <a:off x="2648400" y="1682000"/>
            <a:ext cx="3847200" cy="23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554" name="Google Shape;554;p66"/>
          <p:cNvSpPr txBox="1">
            <a:spLocks noGrp="1"/>
          </p:cNvSpPr>
          <p:nvPr>
            <p:ph type="title"/>
          </p:nvPr>
        </p:nvSpPr>
        <p:spPr>
          <a:xfrm>
            <a:off x="336975" y="445025"/>
            <a:ext cx="8334327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/>
              <a:t>Кількість проб з перевищенням ГДК </a:t>
            </a:r>
            <a:endParaRPr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4C4C409-DC61-93B1-068D-7503C3FDA0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644" y="1216742"/>
            <a:ext cx="7074975" cy="331041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6814D293-634B-CF2E-96AE-264F9D188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07" y="344286"/>
            <a:ext cx="8677329" cy="572700"/>
          </a:xfrm>
        </p:spPr>
        <p:txBody>
          <a:bodyPr/>
          <a:lstStyle/>
          <a:p>
            <a:r>
              <a:rPr lang="uk-UA" dirty="0"/>
              <a:t>Відсоток проб з перевищенням ГДК</a:t>
            </a:r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81B4C35-5A3E-4046-600B-B84ACD07FC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07" y="916986"/>
            <a:ext cx="4314557" cy="343803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AD82CF2-A925-0CB4-C75D-11C19D2C7C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3738" y="910890"/>
            <a:ext cx="4314555" cy="345023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E271C2C-23DB-CD53-66D0-9CEF4D0C43E2}"/>
              </a:ext>
            </a:extLst>
          </p:cNvPr>
          <p:cNvSpPr txBox="1"/>
          <p:nvPr/>
        </p:nvSpPr>
        <p:spPr>
          <a:xfrm>
            <a:off x="356460" y="4455763"/>
            <a:ext cx="280519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 півріччя </a:t>
            </a:r>
            <a:r>
              <a:rPr lang="uk-UA" sz="20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2022 р</a:t>
            </a:r>
            <a:endParaRPr lang="ru-RU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3844CC-C5C3-0458-6626-3673D279999A}"/>
              </a:ext>
            </a:extLst>
          </p:cNvPr>
          <p:cNvSpPr txBox="1"/>
          <p:nvPr/>
        </p:nvSpPr>
        <p:spPr>
          <a:xfrm>
            <a:off x="5448380" y="4455763"/>
            <a:ext cx="280519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 півріччя </a:t>
            </a:r>
            <a:r>
              <a:rPr lang="uk-UA" sz="20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2023 р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594212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F17CD03A-3BDF-4198-5FF1-9A95538AB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2050" y="393639"/>
            <a:ext cx="5679900" cy="572700"/>
          </a:xfrm>
        </p:spPr>
        <p:txBody>
          <a:bodyPr/>
          <a:lstStyle/>
          <a:p>
            <a:r>
              <a:rPr lang="uk-UA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uk-UA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ількість звернень громадян </a:t>
            </a:r>
            <a:endParaRPr lang="ru-RU" sz="4000" b="1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7E9C42C-2A29-FB66-8A3C-0E796FF1E2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394" y="1255362"/>
            <a:ext cx="6772760" cy="3208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059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588E92B8-7D5D-0D9F-B501-B39D4BB82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965" y="214196"/>
            <a:ext cx="8702299" cy="572700"/>
          </a:xfrm>
        </p:spPr>
        <p:txBody>
          <a:bodyPr/>
          <a:lstStyle/>
          <a:p>
            <a:r>
              <a:rPr lang="ru-RU" sz="2400" b="1" dirty="0"/>
              <a:t>Характеристика </a:t>
            </a:r>
            <a:r>
              <a:rPr lang="ru-RU" sz="2400" b="1" dirty="0" err="1"/>
              <a:t>основних</a:t>
            </a:r>
            <a:r>
              <a:rPr lang="ru-RU" sz="2400" b="1" dirty="0"/>
              <a:t> </a:t>
            </a:r>
            <a:r>
              <a:rPr lang="ru-RU" sz="2400" b="1" dirty="0" err="1"/>
              <a:t>забруднюючих</a:t>
            </a:r>
            <a:r>
              <a:rPr lang="ru-RU" sz="2400" b="1" dirty="0"/>
              <a:t> </a:t>
            </a:r>
            <a:r>
              <a:rPr lang="ru-RU" sz="2400" b="1" dirty="0" err="1"/>
              <a:t>сполук</a:t>
            </a:r>
            <a:r>
              <a:rPr lang="ru-RU" sz="2400" b="1" dirty="0"/>
              <a:t> в атмосферному </a:t>
            </a:r>
            <a:r>
              <a:rPr lang="ru-RU" sz="2400" b="1" dirty="0" err="1"/>
              <a:t>повітрі</a:t>
            </a:r>
            <a:r>
              <a:rPr lang="ru-RU" sz="2400" b="1" dirty="0"/>
              <a:t> м. </a:t>
            </a:r>
            <a:r>
              <a:rPr lang="ru-RU" sz="2400" b="1" dirty="0" err="1"/>
              <a:t>Запоріжжя</a:t>
            </a:r>
            <a:r>
              <a:rPr lang="ru-RU" sz="2400" b="1" dirty="0"/>
              <a:t> 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BED9C4F7-176F-6FBE-6BC8-21B17908FA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4633995"/>
              </p:ext>
            </p:extLst>
          </p:nvPr>
        </p:nvGraphicFramePr>
        <p:xfrm>
          <a:off x="635432" y="1332855"/>
          <a:ext cx="8074616" cy="3310101"/>
        </p:xfrm>
        <a:graphic>
          <a:graphicData uri="http://schemas.openxmlformats.org/drawingml/2006/table">
            <a:tbl>
              <a:tblPr firstRow="1" firstCol="1" bandRow="1">
                <a:tableStyleId>{D50AD196-B7F2-4644-BE1A-5BC6DE05323E}</a:tableStyleId>
              </a:tblPr>
              <a:tblGrid>
                <a:gridCol w="1488126">
                  <a:extLst>
                    <a:ext uri="{9D8B030D-6E8A-4147-A177-3AD203B41FA5}">
                      <a16:colId xmlns:a16="http://schemas.microsoft.com/office/drawing/2014/main" val="1000219089"/>
                    </a:ext>
                  </a:extLst>
                </a:gridCol>
                <a:gridCol w="1204192">
                  <a:extLst>
                    <a:ext uri="{9D8B030D-6E8A-4147-A177-3AD203B41FA5}">
                      <a16:colId xmlns:a16="http://schemas.microsoft.com/office/drawing/2014/main" val="1575715507"/>
                    </a:ext>
                  </a:extLst>
                </a:gridCol>
                <a:gridCol w="1047839">
                  <a:extLst>
                    <a:ext uri="{9D8B030D-6E8A-4147-A177-3AD203B41FA5}">
                      <a16:colId xmlns:a16="http://schemas.microsoft.com/office/drawing/2014/main" val="3179483271"/>
                    </a:ext>
                  </a:extLst>
                </a:gridCol>
                <a:gridCol w="1124839">
                  <a:extLst>
                    <a:ext uri="{9D8B030D-6E8A-4147-A177-3AD203B41FA5}">
                      <a16:colId xmlns:a16="http://schemas.microsoft.com/office/drawing/2014/main" val="2468485500"/>
                    </a:ext>
                  </a:extLst>
                </a:gridCol>
                <a:gridCol w="1450008">
                  <a:extLst>
                    <a:ext uri="{9D8B030D-6E8A-4147-A177-3AD203B41FA5}">
                      <a16:colId xmlns:a16="http://schemas.microsoft.com/office/drawing/2014/main" val="2622388655"/>
                    </a:ext>
                  </a:extLst>
                </a:gridCol>
                <a:gridCol w="1036942">
                  <a:extLst>
                    <a:ext uri="{9D8B030D-6E8A-4147-A177-3AD203B41FA5}">
                      <a16:colId xmlns:a16="http://schemas.microsoft.com/office/drawing/2014/main" val="3715477409"/>
                    </a:ext>
                  </a:extLst>
                </a:gridCol>
                <a:gridCol w="722670">
                  <a:extLst>
                    <a:ext uri="{9D8B030D-6E8A-4147-A177-3AD203B41FA5}">
                      <a16:colId xmlns:a16="http://schemas.microsoft.com/office/drawing/2014/main" val="1691791872"/>
                    </a:ext>
                  </a:extLst>
                </a:gridCol>
              </a:tblGrid>
              <a:tr h="54437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uk-UA" sz="1400" b="1" dirty="0">
                          <a:effectLst/>
                        </a:rPr>
                        <a:t> </a:t>
                      </a:r>
                      <a:endParaRPr lang="ru-RU" sz="12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uk-UA" sz="1400" b="1" dirty="0">
                          <a:effectLst/>
                        </a:rPr>
                        <a:t> </a:t>
                      </a:r>
                      <a:endParaRPr lang="ru-RU" sz="12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uk-UA" sz="1400" b="1" dirty="0">
                          <a:effectLst/>
                        </a:rPr>
                        <a:t> </a:t>
                      </a:r>
                      <a:endParaRPr lang="ru-RU" sz="12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uk-UA" sz="1400" b="1" dirty="0">
                          <a:effectLst/>
                        </a:rPr>
                        <a:t>Забруднююча речовина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uk-UA" sz="1400" b="1" dirty="0">
                          <a:effectLst/>
                        </a:rPr>
                        <a:t>Концентрація, мг/м</a:t>
                      </a:r>
                      <a:r>
                        <a:rPr lang="uk-UA" sz="1400" b="1" baseline="30000" dirty="0">
                          <a:effectLst/>
                        </a:rPr>
                        <a:t>3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uk-UA" sz="1800" b="1" baseline="30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2022</a:t>
                      </a:r>
                      <a:r>
                        <a:rPr lang="uk-UA" sz="1800" b="1" baseline="30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р</a:t>
                      </a:r>
                      <a:endParaRPr lang="ru-RU" sz="1600" b="1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uk-UA" sz="1400" b="1" dirty="0">
                          <a:effectLst/>
                        </a:rPr>
                        <a:t>Концентрація, мг/м</a:t>
                      </a:r>
                      <a:r>
                        <a:rPr lang="uk-UA" sz="1400" b="1" baseline="30000" dirty="0">
                          <a:effectLst/>
                        </a:rPr>
                        <a:t>3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2023 р</a:t>
                      </a:r>
                    </a:p>
                  </a:txBody>
                  <a:tcPr marL="68580" marR="68580" marT="0" marB="0">
                    <a:solidFill>
                      <a:schemeClr val="tx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395336"/>
                  </a:ext>
                </a:extLst>
              </a:tr>
              <a:tr h="16112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uk-UA" sz="1400" b="1">
                          <a:effectLst/>
                        </a:rPr>
                        <a:t>середня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uk-UA" sz="1400" b="1" dirty="0">
                          <a:effectLst/>
                        </a:rPr>
                        <a:t>максимальна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uk-UA" sz="1400" b="1" dirty="0">
                          <a:effectLst/>
                        </a:rPr>
                        <a:t>мінімальна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uk-UA" sz="1400" b="1" dirty="0">
                          <a:effectLst/>
                        </a:rPr>
                        <a:t>середня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uk-UA" sz="1400" b="1" dirty="0">
                          <a:effectLst/>
                        </a:rPr>
                        <a:t>максимальна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uk-UA" sz="1400" b="1">
                          <a:effectLst/>
                        </a:rPr>
                        <a:t>мінімальна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8314867"/>
                  </a:ext>
                </a:extLst>
              </a:tr>
              <a:tr h="28862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uk-UA" sz="1400" b="1">
                          <a:effectLst/>
                        </a:rPr>
                        <a:t>формальдегід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uk-UA" sz="1200" b="1" dirty="0">
                          <a:effectLst/>
                        </a:rPr>
                        <a:t>0,04±0,0011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uk-UA" sz="1200" b="1" dirty="0">
                          <a:effectLst/>
                        </a:rPr>
                        <a:t>0,054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uk-UA" sz="1200" b="1">
                          <a:effectLst/>
                        </a:rPr>
                        <a:t>0,036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uk-UA" sz="1200" b="1">
                          <a:effectLst/>
                        </a:rPr>
                        <a:t>0,0415±0,0009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uk-UA" sz="1200" b="1" dirty="0">
                          <a:effectLst/>
                        </a:rPr>
                        <a:t>0,047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uk-UA" sz="1200" b="1" dirty="0">
                          <a:effectLst/>
                        </a:rPr>
                        <a:t>0,039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8191644"/>
                  </a:ext>
                </a:extLst>
              </a:tr>
              <a:tr h="28862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uk-UA" sz="1400" b="1">
                          <a:effectLst/>
                        </a:rPr>
                        <a:t>фенол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uk-UA" sz="1200" b="1">
                          <a:effectLst/>
                        </a:rPr>
                        <a:t>0,015±0,0015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uk-UA" sz="1200" b="1" dirty="0">
                          <a:effectLst/>
                        </a:rPr>
                        <a:t>0,047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uk-UA" sz="1200" b="1" dirty="0">
                          <a:effectLst/>
                        </a:rPr>
                        <a:t>0,011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uk-UA" sz="1200" b="1" dirty="0">
                          <a:effectLst/>
                        </a:rPr>
                        <a:t>0,0135±0,0004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uk-UA" sz="1200" b="1" dirty="0">
                          <a:effectLst/>
                        </a:rPr>
                        <a:t>0,016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uk-UA" sz="1200" b="1" dirty="0">
                          <a:effectLst/>
                        </a:rPr>
                        <a:t>0,011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7331086"/>
                  </a:ext>
                </a:extLst>
              </a:tr>
              <a:tr h="28862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uk-UA" sz="1400" b="1">
                          <a:effectLst/>
                        </a:rPr>
                        <a:t>аміак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uk-UA" sz="1200" b="1">
                          <a:effectLst/>
                        </a:rPr>
                        <a:t>0,275±0,019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uk-UA" sz="1200" b="1">
                          <a:effectLst/>
                        </a:rPr>
                        <a:t>0,46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uk-UA" sz="1200" b="1">
                          <a:effectLst/>
                        </a:rPr>
                        <a:t>0,21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uk-UA" sz="1200" b="1">
                          <a:effectLst/>
                        </a:rPr>
                        <a:t>0,24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uk-UA" sz="1200" b="1" dirty="0">
                          <a:effectLst/>
                        </a:rPr>
                        <a:t>0,24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uk-UA" sz="1200" b="1" dirty="0">
                          <a:effectLst/>
                        </a:rPr>
                        <a:t>0,24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1963384"/>
                  </a:ext>
                </a:extLst>
              </a:tr>
              <a:tr h="28862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uk-UA" sz="1400" b="1">
                          <a:effectLst/>
                        </a:rPr>
                        <a:t>сірководень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uk-UA" sz="1200" b="1">
                          <a:effectLst/>
                        </a:rPr>
                        <a:t>0,001±0,0002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uk-UA" sz="1200" b="1">
                          <a:effectLst/>
                        </a:rPr>
                        <a:t>0,014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uk-UA" sz="1200" b="1">
                          <a:effectLst/>
                        </a:rPr>
                        <a:t>0,0083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uk-UA" sz="1200" b="1">
                          <a:effectLst/>
                        </a:rPr>
                        <a:t>0,0109±0,0003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uk-UA" sz="1200" b="1" dirty="0">
                          <a:effectLst/>
                        </a:rPr>
                        <a:t>0,0139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uk-UA" sz="1200" b="1" dirty="0">
                          <a:effectLst/>
                        </a:rPr>
                        <a:t>0,0086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93122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6840817"/>
      </p:ext>
    </p:extLst>
  </p:cSld>
  <p:clrMapOvr>
    <a:masterClrMapping/>
  </p:clrMapOvr>
</p:sld>
</file>

<file path=ppt/theme/theme1.xml><?xml version="1.0" encoding="utf-8"?>
<a:theme xmlns:a="http://schemas.openxmlformats.org/drawingml/2006/main" name="Minimalist Business Slides XL by Slidesgo">
  <a:themeElements>
    <a:clrScheme name="Simple Light">
      <a:dk1>
        <a:srgbClr val="000000"/>
      </a:dk1>
      <a:lt1>
        <a:srgbClr val="F5F2EE"/>
      </a:lt1>
      <a:dk2>
        <a:srgbClr val="000000"/>
      </a:dk2>
      <a:lt2>
        <a:srgbClr val="EEEEEE"/>
      </a:lt2>
      <a:accent1>
        <a:srgbClr val="3F3533"/>
      </a:accent1>
      <a:accent2>
        <a:srgbClr val="3F3533"/>
      </a:accent2>
      <a:accent3>
        <a:srgbClr val="3F3533"/>
      </a:accent3>
      <a:accent4>
        <a:srgbClr val="3F3533"/>
      </a:accent4>
      <a:accent5>
        <a:srgbClr val="3F3533"/>
      </a:accent5>
      <a:accent6>
        <a:srgbClr val="3F3533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3084</TotalTime>
  <Words>243</Words>
  <Application>Microsoft Office PowerPoint</Application>
  <PresentationFormat>Экран (16:9)</PresentationFormat>
  <Paragraphs>74</Paragraphs>
  <Slides>11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Vidaloka</vt:lpstr>
      <vt:lpstr>Times New Roman</vt:lpstr>
      <vt:lpstr>Lato</vt:lpstr>
      <vt:lpstr>Montserrat</vt:lpstr>
      <vt:lpstr>Arial</vt:lpstr>
      <vt:lpstr>Crimson Text</vt:lpstr>
      <vt:lpstr>Minimalist Business Slides XL by Slidesgo</vt:lpstr>
      <vt:lpstr>ЯКІСТЬ АТМОСФЕРНОГО ПОВІТРЯ В  м. ЗАПОРІЖЖЯ  у 2022-2023 рр.</vt:lpstr>
      <vt:lpstr>Презентация PowerPoint</vt:lpstr>
      <vt:lpstr>Моніторинг якості повітря в м. Запоріжжя</vt:lpstr>
      <vt:lpstr>Презентация PowerPoint</vt:lpstr>
      <vt:lpstr>Обсяги викидів забруднюючих речовин м.Запоріжжя</vt:lpstr>
      <vt:lpstr>Кількість проб з перевищенням ГДК </vt:lpstr>
      <vt:lpstr>Відсоток проб з перевищенням ГДК</vt:lpstr>
      <vt:lpstr>Кількість звернень громадян </vt:lpstr>
      <vt:lpstr>Характеристика основних забруднюючих сполук в атмосферному повітрі м. Запоріжжя </vt:lpstr>
      <vt:lpstr>—Someone Famous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ЯКІСТЬ АТМОСФЕРНОГО ПОВІТРЯ В  м. ЗАПОРІЖЖЯ  у 2022-2023 рр.</dc:title>
  <cp:lastModifiedBy>Волкова Ю.В.</cp:lastModifiedBy>
  <cp:revision>10</cp:revision>
  <dcterms:modified xsi:type="dcterms:W3CDTF">2023-10-17T22:33:19Z</dcterms:modified>
</cp:coreProperties>
</file>