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3"/>
  </p:notesMasterIdLst>
  <p:sldIdLst>
    <p:sldId id="256" r:id="rId2"/>
    <p:sldId id="258" r:id="rId3"/>
    <p:sldId id="259" r:id="rId4"/>
    <p:sldId id="260" r:id="rId5"/>
    <p:sldId id="261" r:id="rId6"/>
    <p:sldId id="266" r:id="rId7"/>
    <p:sldId id="262" r:id="rId8"/>
    <p:sldId id="263" r:id="rId9"/>
    <p:sldId id="264" r:id="rId10"/>
    <p:sldId id="265" r:id="rId11"/>
    <p:sldId id="267" r:id="rId12"/>
  </p:sldIdLst>
  <p:sldSz cx="9144000" cy="6858000" type="screen4x3"/>
  <p:notesSz cx="6834188" cy="99790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55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62275" cy="49847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71913" y="0"/>
            <a:ext cx="2960687" cy="498475"/>
          </a:xfrm>
          <a:prstGeom prst="rect">
            <a:avLst/>
          </a:prstGeom>
        </p:spPr>
        <p:txBody>
          <a:bodyPr vert="horz" lIns="91440" tIns="45720" rIns="91440" bIns="45720" rtlCol="0"/>
          <a:lstStyle>
            <a:lvl1pPr algn="r">
              <a:defRPr sz="1200"/>
            </a:lvl1pPr>
          </a:lstStyle>
          <a:p>
            <a:fld id="{5B56F4C0-693D-43F6-9736-8F05D1AFE358}" type="datetimeFigureOut">
              <a:rPr lang="ru-RU" smtClean="0"/>
              <a:t>24.10.2023</a:t>
            </a:fld>
            <a:endParaRPr lang="ru-RU"/>
          </a:p>
        </p:txBody>
      </p:sp>
      <p:sp>
        <p:nvSpPr>
          <p:cNvPr id="4" name="Образ слайда 3"/>
          <p:cNvSpPr>
            <a:spLocks noGrp="1" noRot="1" noChangeAspect="1"/>
          </p:cNvSpPr>
          <p:nvPr>
            <p:ph type="sldImg" idx="2"/>
          </p:nvPr>
        </p:nvSpPr>
        <p:spPr>
          <a:xfrm>
            <a:off x="922338" y="747713"/>
            <a:ext cx="4991100" cy="37433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4213" y="4740275"/>
            <a:ext cx="5467350" cy="44910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78963"/>
            <a:ext cx="2962275" cy="49847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71913" y="9478963"/>
            <a:ext cx="2960687" cy="498475"/>
          </a:xfrm>
          <a:prstGeom prst="rect">
            <a:avLst/>
          </a:prstGeom>
        </p:spPr>
        <p:txBody>
          <a:bodyPr vert="horz" lIns="91440" tIns="45720" rIns="91440" bIns="45720" rtlCol="0" anchor="b"/>
          <a:lstStyle>
            <a:lvl1pPr algn="r">
              <a:defRPr sz="1200"/>
            </a:lvl1pPr>
          </a:lstStyle>
          <a:p>
            <a:fld id="{BF1C3862-DD40-4BC2-90B8-203A2E57EEE6}" type="slidenum">
              <a:rPr lang="ru-RU" smtClean="0"/>
              <a:t>‹№›</a:t>
            </a:fld>
            <a:endParaRPr lang="ru-RU"/>
          </a:p>
        </p:txBody>
      </p:sp>
    </p:spTree>
    <p:extLst>
      <p:ext uri="{BB962C8B-B14F-4D97-AF65-F5344CB8AC3E}">
        <p14:creationId xmlns:p14="http://schemas.microsoft.com/office/powerpoint/2010/main" val="3922261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27F112F3-3BF6-4F7F-9528-78AAABFB0EC6}" type="datetime1">
              <a:rPr lang="ru-RU" smtClean="0"/>
              <a:t>24.10.2023</a:t>
            </a:fld>
            <a:endParaRPr lang="en-US"/>
          </a:p>
        </p:txBody>
      </p:sp>
      <p:sp>
        <p:nvSpPr>
          <p:cNvPr id="19" name="Нижний колонтитул 18"/>
          <p:cNvSpPr>
            <a:spLocks noGrp="1"/>
          </p:cNvSpPr>
          <p:nvPr>
            <p:ph type="ftr" sz="quarter" idx="11"/>
          </p:nvPr>
        </p:nvSpPr>
        <p:spPr/>
        <p:txBody>
          <a:bodyPr/>
          <a:lstStyle/>
          <a:p>
            <a:endParaRPr kumimoji="0" lang="en-US"/>
          </a:p>
        </p:txBody>
      </p:sp>
      <p:sp>
        <p:nvSpPr>
          <p:cNvPr id="27" name="Номер слайда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3A5B00C-0BB2-47E6-9431-EF328649AC05}" type="datetime1">
              <a:rPr lang="ru-RU" smtClean="0"/>
              <a:t>24.10.2023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30DBD24-1624-43F9-9723-6FED34E49EF8}" type="datetime1">
              <a:rPr lang="ru-RU" smtClean="0"/>
              <a:t>24.10.2023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2620114-D215-45BE-8FFA-5E76734D5FC0}" type="datetime1">
              <a:rPr lang="ru-RU" smtClean="0"/>
              <a:t>24.10.2023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098C870-BA25-4C99-889C-9237C95C391D}" type="datetime1">
              <a:rPr lang="ru-RU" smtClean="0"/>
              <a:t>24.10.2023</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48A428F-7F97-42E8-82DB-38701E3CE816}" type="datetime1">
              <a:rPr lang="ru-RU" smtClean="0"/>
              <a:t>24.10.2023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BF17CF0-C3AF-4071-BA7E-806B08AD21EF}" type="datetime1">
              <a:rPr lang="ru-RU" smtClean="0"/>
              <a:t>24.10.2023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EE27CC9-7B45-4BF6-968D-AF8CAA833EDC}" type="datetime1">
              <a:rPr lang="ru-RU" smtClean="0"/>
              <a:t>24.10.2023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C9AC59D-56F0-438A-92FA-C3A1B3C61325}" type="datetime1">
              <a:rPr lang="ru-RU" smtClean="0"/>
              <a:t>24.10.2023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1D8153E-06AC-4D80-A64B-2194046785E0}" type="datetime1">
              <a:rPr lang="ru-RU" smtClean="0"/>
              <a:t>24.10.2023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19B514E-40FD-4439-9462-B5CD5AD1DE0E}" type="datetime1">
              <a:rPr lang="ru-RU" smtClean="0"/>
              <a:t>24.10.2023</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6BD1365-7627-4EFA-8CED-3BFEA227EC2A}" type="datetime1">
              <a:rPr lang="ru-RU" smtClean="0"/>
              <a:t>24.10.2023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timing>
    <p:tnLst>
      <p:par>
        <p:cTn id="1" dur="indefinite" restart="never" nodeType="tmRoot"/>
      </p:par>
    </p:tnLst>
  </p:timing>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8071048" cy="2345432"/>
          </a:xfrm>
        </p:spPr>
        <p:txBody>
          <a:bodyPr>
            <a:noAutofit/>
          </a:bodyPr>
          <a:lstStyle/>
          <a:p>
            <a:r>
              <a:rPr lang="uk-UA" sz="3200" b="1" dirty="0" smtClean="0">
                <a:solidFill>
                  <a:schemeClr val="tx1"/>
                </a:solidFill>
                <a:latin typeface="+mn-lt"/>
              </a:rPr>
              <a:t>Небезпечні хлорити у обробленій діоксидом хлору питній воді та ризик від її вживання для здоров’я населення</a:t>
            </a:r>
            <a:endParaRPr lang="ru-RU" sz="3200" b="1" dirty="0">
              <a:solidFill>
                <a:schemeClr val="tx1"/>
              </a:solidFill>
              <a:latin typeface="+mn-lt"/>
            </a:endParaRPr>
          </a:p>
        </p:txBody>
      </p:sp>
      <p:sp>
        <p:nvSpPr>
          <p:cNvPr id="3" name="Подзаголовок 2"/>
          <p:cNvSpPr>
            <a:spLocks noGrp="1"/>
          </p:cNvSpPr>
          <p:nvPr>
            <p:ph type="subTitle" idx="1"/>
          </p:nvPr>
        </p:nvSpPr>
        <p:spPr>
          <a:xfrm>
            <a:off x="539552" y="4725144"/>
            <a:ext cx="8064896" cy="1512168"/>
          </a:xfrm>
        </p:spPr>
        <p:txBody>
          <a:bodyPr>
            <a:noAutofit/>
          </a:bodyPr>
          <a:lstStyle/>
          <a:p>
            <a:pPr>
              <a:spcBef>
                <a:spcPts val="0"/>
              </a:spcBef>
              <a:buFont typeface="Arial" pitchFamily="34" charset="0"/>
              <a:buChar char="•"/>
            </a:pPr>
            <a:r>
              <a:rPr lang="uk-UA" sz="1600" dirty="0" smtClean="0">
                <a:solidFill>
                  <a:schemeClr val="tx1"/>
                </a:solidFill>
              </a:rPr>
              <a:t>Завідувач лабораторією, Заслужений діяч науки та техніки України, </a:t>
            </a:r>
          </a:p>
          <a:p>
            <a:pPr>
              <a:spcBef>
                <a:spcPts val="0"/>
              </a:spcBef>
            </a:pPr>
            <a:r>
              <a:rPr lang="uk-UA" sz="1600" dirty="0" smtClean="0">
                <a:solidFill>
                  <a:schemeClr val="tx1"/>
                </a:solidFill>
              </a:rPr>
              <a:t>доктор медичних наук, професор </a:t>
            </a:r>
          </a:p>
          <a:p>
            <a:pPr>
              <a:spcBef>
                <a:spcPts val="0"/>
              </a:spcBef>
            </a:pPr>
            <a:r>
              <a:rPr lang="uk-UA" sz="1600" b="1" dirty="0" smtClean="0">
                <a:solidFill>
                  <a:schemeClr val="tx1"/>
                </a:solidFill>
              </a:rPr>
              <a:t>ПРОКОПОВ В'ячеслав Олександрович</a:t>
            </a:r>
          </a:p>
          <a:p>
            <a:pPr>
              <a:spcBef>
                <a:spcPts val="0"/>
              </a:spcBef>
            </a:pPr>
            <a:r>
              <a:rPr lang="uk-UA" sz="1600" b="1" dirty="0" smtClean="0">
                <a:solidFill>
                  <a:schemeClr val="tx1"/>
                </a:solidFill>
              </a:rPr>
              <a:t> </a:t>
            </a:r>
          </a:p>
          <a:p>
            <a:pPr>
              <a:spcBef>
                <a:spcPts val="0"/>
              </a:spcBef>
            </a:pPr>
            <a:r>
              <a:rPr lang="uk-UA" sz="1600" dirty="0" smtClean="0">
                <a:solidFill>
                  <a:schemeClr val="tx1"/>
                </a:solidFill>
              </a:rPr>
              <a:t>Провідний науковий співробітник, кандидат медичних наук </a:t>
            </a:r>
          </a:p>
          <a:p>
            <a:pPr>
              <a:spcBef>
                <a:spcPts val="0"/>
              </a:spcBef>
            </a:pPr>
            <a:r>
              <a:rPr lang="uk-UA" sz="1600" b="1" dirty="0" smtClean="0">
                <a:solidFill>
                  <a:schemeClr val="tx1"/>
                </a:solidFill>
              </a:rPr>
              <a:t>ЛИПОВЕЦЬКА Олена Борисівна</a:t>
            </a:r>
            <a:endParaRPr lang="ru-RU" sz="1600" b="1" dirty="0" smtClean="0">
              <a:solidFill>
                <a:schemeClr val="tx1"/>
              </a:solidFill>
            </a:endParaRPr>
          </a:p>
          <a:p>
            <a:pPr>
              <a:spcBef>
                <a:spcPts val="0"/>
              </a:spcBef>
            </a:pPr>
            <a:endParaRPr lang="uk-UA" sz="1600" dirty="0" smtClean="0">
              <a:solidFill>
                <a:schemeClr val="tx1"/>
              </a:solidFill>
            </a:endParaRPr>
          </a:p>
          <a:p>
            <a:pPr>
              <a:spcBef>
                <a:spcPts val="0"/>
              </a:spcBef>
            </a:pPr>
            <a:endParaRPr lang="ru-RU" sz="1600" dirty="0">
              <a:solidFill>
                <a:schemeClr val="tx1"/>
              </a:solidFill>
            </a:endParaRPr>
          </a:p>
        </p:txBody>
      </p:sp>
      <p:sp>
        <p:nvSpPr>
          <p:cNvPr id="4" name="Подзаголовок 2"/>
          <p:cNvSpPr txBox="1">
            <a:spLocks/>
          </p:cNvSpPr>
          <p:nvPr/>
        </p:nvSpPr>
        <p:spPr>
          <a:xfrm>
            <a:off x="251520" y="260648"/>
            <a:ext cx="8640960" cy="108012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uk-UA" sz="1800" b="1" u="none" strike="noStrike" kern="1200" cap="none" spc="0" normalizeH="0" baseline="0" noProof="0" dirty="0" smtClean="0">
                <a:ln>
                  <a:noFill/>
                </a:ln>
                <a:solidFill>
                  <a:schemeClr val="tx1"/>
                </a:solidFill>
                <a:effectLst/>
                <a:uLnTx/>
                <a:uFillTx/>
                <a:latin typeface="+mn-lt"/>
                <a:ea typeface="+mn-ea"/>
                <a:cs typeface="+mn-cs"/>
              </a:rPr>
              <a:t>Національна академія медичних наук України</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uk-UA" sz="1800" b="1" u="none" strike="noStrike" kern="1200" cap="none" spc="0" normalizeH="0" baseline="0" noProof="0" dirty="0" smtClean="0">
                <a:ln>
                  <a:noFill/>
                </a:ln>
                <a:solidFill>
                  <a:schemeClr val="tx1"/>
                </a:solidFill>
                <a:effectLst/>
                <a:uLnTx/>
                <a:uFillTx/>
                <a:latin typeface="+mn-lt"/>
                <a:ea typeface="+mn-ea"/>
                <a:cs typeface="+mn-cs"/>
              </a:rPr>
              <a:t>ДУ </a:t>
            </a:r>
            <a:r>
              <a:rPr kumimoji="0" lang="uk-UA" sz="1800" b="1" u="none" strike="noStrike" kern="1200" cap="none" spc="0" normalizeH="0" baseline="0" noProof="0" dirty="0" err="1" smtClean="0">
                <a:ln>
                  <a:noFill/>
                </a:ln>
                <a:solidFill>
                  <a:schemeClr val="tx1"/>
                </a:solidFill>
                <a:effectLst/>
                <a:uLnTx/>
                <a:uFillTx/>
                <a:latin typeface="+mn-lt"/>
                <a:ea typeface="+mn-ea"/>
                <a:cs typeface="+mn-cs"/>
              </a:rPr>
              <a:t>“Інститут</a:t>
            </a:r>
            <a:r>
              <a:rPr kumimoji="0" lang="uk-UA" sz="1800" b="1" u="none" strike="noStrike" kern="1200" cap="none" spc="0" normalizeH="0" baseline="0" noProof="0" dirty="0" smtClean="0">
                <a:ln>
                  <a:noFill/>
                </a:ln>
                <a:solidFill>
                  <a:schemeClr val="tx1"/>
                </a:solidFill>
                <a:effectLst/>
                <a:uLnTx/>
                <a:uFillTx/>
                <a:latin typeface="+mn-lt"/>
                <a:ea typeface="+mn-ea"/>
                <a:cs typeface="+mn-cs"/>
              </a:rPr>
              <a:t> громадського здоров’я ім. О.М. </a:t>
            </a:r>
            <a:r>
              <a:rPr kumimoji="0" lang="uk-UA" sz="1800" b="1" u="none" strike="noStrike" kern="1200" cap="none" spc="0" normalizeH="0" baseline="0" noProof="0" dirty="0" err="1" smtClean="0">
                <a:ln>
                  <a:noFill/>
                </a:ln>
                <a:solidFill>
                  <a:schemeClr val="tx1"/>
                </a:solidFill>
                <a:effectLst/>
                <a:uLnTx/>
                <a:uFillTx/>
                <a:latin typeface="+mn-lt"/>
                <a:ea typeface="+mn-ea"/>
                <a:cs typeface="+mn-cs"/>
              </a:rPr>
              <a:t>Марзєєва</a:t>
            </a:r>
            <a:r>
              <a:rPr kumimoji="0" lang="uk-UA" sz="1800" b="1" u="none" strike="noStrike" kern="1200" cap="none" spc="0" normalizeH="0" baseline="0" noProof="0" dirty="0" smtClean="0">
                <a:ln>
                  <a:noFill/>
                </a:ln>
                <a:solidFill>
                  <a:schemeClr val="tx1"/>
                </a:solidFill>
                <a:effectLst/>
                <a:uLnTx/>
                <a:uFillTx/>
                <a:latin typeface="+mn-lt"/>
                <a:ea typeface="+mn-ea"/>
                <a:cs typeface="+mn-cs"/>
              </a:rPr>
              <a:t> НАМН </a:t>
            </a:r>
            <a:r>
              <a:rPr kumimoji="0" lang="uk-UA" sz="1800" b="1" u="none" strike="noStrike" kern="1200" cap="none" spc="0" normalizeH="0" baseline="0" noProof="0" dirty="0" err="1" smtClean="0">
                <a:ln>
                  <a:noFill/>
                </a:ln>
                <a:solidFill>
                  <a:schemeClr val="tx1"/>
                </a:solidFill>
                <a:effectLst/>
                <a:uLnTx/>
                <a:uFillTx/>
                <a:latin typeface="+mn-lt"/>
                <a:ea typeface="+mn-ea"/>
                <a:cs typeface="+mn-cs"/>
              </a:rPr>
              <a:t>України”</a:t>
            </a:r>
            <a:endParaRPr kumimoji="0" lang="uk-UA" sz="1800" b="1"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uk-UA" sz="1800" b="1" u="none" strike="noStrike" kern="1200" cap="none" spc="0" normalizeH="0" baseline="0" noProof="0" dirty="0" smtClean="0">
                <a:ln>
                  <a:noFill/>
                </a:ln>
                <a:solidFill>
                  <a:schemeClr val="tx1"/>
                </a:solidFill>
                <a:effectLst/>
                <a:uLnTx/>
                <a:uFillTx/>
                <a:latin typeface="+mn-lt"/>
                <a:ea typeface="+mn-ea"/>
                <a:cs typeface="+mn-cs"/>
              </a:rPr>
              <a:t>Лабораторія гігієни природних, питних вод</a:t>
            </a:r>
            <a:endParaRPr kumimoji="0" lang="ru-RU" sz="1100" b="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r>
              <a:rPr lang="uk-UA" sz="2400" b="1" dirty="0" smtClean="0">
                <a:solidFill>
                  <a:schemeClr val="tx1"/>
                </a:solidFill>
              </a:rPr>
              <a:t>Висновки</a:t>
            </a:r>
            <a:endParaRPr lang="ru-RU" sz="2400" b="1" dirty="0">
              <a:solidFill>
                <a:schemeClr val="tx1"/>
              </a:solidFill>
            </a:endParaRPr>
          </a:p>
        </p:txBody>
      </p:sp>
      <p:sp>
        <p:nvSpPr>
          <p:cNvPr id="3" name="Содержимое 2"/>
          <p:cNvSpPr>
            <a:spLocks noGrp="1"/>
          </p:cNvSpPr>
          <p:nvPr>
            <p:ph idx="1"/>
          </p:nvPr>
        </p:nvSpPr>
        <p:spPr>
          <a:xfrm>
            <a:off x="251520" y="764704"/>
            <a:ext cx="8640960" cy="5616624"/>
          </a:xfrm>
        </p:spPr>
        <p:txBody>
          <a:bodyPr>
            <a:noAutofit/>
          </a:bodyPr>
          <a:lstStyle/>
          <a:p>
            <a:pPr lvl="0"/>
            <a:r>
              <a:rPr lang="uk-UA" sz="1600" dirty="0" smtClean="0"/>
              <a:t>Впроваджена на Дніпровському водопроводі м. Києва нова сучасна технологія підготовки питної води з використанням замість хлору діоксиду хлору, забезпечує високу її якість за мікробіологічними та санітарно-хімічними показниками, але не завжди знижує вміст у воді його небезпечних побічних продуктів – хлоритів до безпечних рівні за національним нормативом (0,2 мг/дм</a:t>
            </a:r>
            <a:r>
              <a:rPr lang="uk-UA" sz="1600" baseline="30000" dirty="0" smtClean="0"/>
              <a:t>3</a:t>
            </a:r>
            <a:r>
              <a:rPr lang="uk-UA" sz="1600" dirty="0" smtClean="0"/>
              <a:t>), що характерно в основному для літнього періоду року.</a:t>
            </a:r>
            <a:endParaRPr lang="ru-RU" sz="1600" dirty="0" smtClean="0"/>
          </a:p>
          <a:p>
            <a:pPr lvl="0"/>
            <a:r>
              <a:rPr lang="uk-UA" sz="1600" dirty="0" smtClean="0"/>
              <a:t>У </a:t>
            </a:r>
            <a:r>
              <a:rPr lang="uk-UA" sz="1600" dirty="0" err="1" smtClean="0"/>
              <a:t>водорозподільчих</a:t>
            </a:r>
            <a:r>
              <a:rPr lang="uk-UA" sz="1600" dirty="0" smtClean="0"/>
              <a:t> мережах окремих районів міста, в які надходить питна вода після водопровідної станції, рівні показників її якості та безпеки практично не змінюються, в тому числі й за вмістом хлоритів, для контролю яких в нашій країні використовується надто жорсткий норматив (0,2 мг/дм</a:t>
            </a:r>
            <a:r>
              <a:rPr lang="uk-UA" sz="1600" baseline="30000" dirty="0" smtClean="0"/>
              <a:t>3</a:t>
            </a:r>
            <a:r>
              <a:rPr lang="uk-UA" sz="1600" dirty="0" smtClean="0"/>
              <a:t>), що в понад 3 рази є вищим за норматив (0,7 мг/дм</a:t>
            </a:r>
            <a:r>
              <a:rPr lang="uk-UA" sz="1600" baseline="30000" dirty="0" smtClean="0"/>
              <a:t>3</a:t>
            </a:r>
            <a:r>
              <a:rPr lang="uk-UA" sz="1600" dirty="0" smtClean="0"/>
              <a:t>) для них рекомендований ВООЗ. Цей норматив сьогодні законодавчо дозволено використовувати в Європі та на особливий період і в нашій країні.</a:t>
            </a:r>
            <a:endParaRPr lang="ru-RU" sz="1600" dirty="0" smtClean="0"/>
          </a:p>
          <a:p>
            <a:r>
              <a:rPr lang="uk-UA" sz="1600" dirty="0" smtClean="0"/>
              <a:t>Виконано оцінку ризику розвитку </a:t>
            </a:r>
            <a:r>
              <a:rPr lang="uk-UA" sz="1600" dirty="0" err="1" smtClean="0"/>
              <a:t>неканцерогенних</a:t>
            </a:r>
            <a:r>
              <a:rPr lang="uk-UA" sz="1600" dirty="0" smtClean="0"/>
              <a:t> ефектів, яка засвідчила, що при вмісті у питній воді хлоритів в концентраціях, що відповідають національному нормативу та навіть нормативу ВООЗ, ризик здоров'ю дорослих, незалежно від їх віку, від вживання питної води з таким навантаженням токсиканту не перевищує 1,0, що є допустимим (прийнятним) рівнем за ступенем небезпеки.</a:t>
            </a:r>
          </a:p>
          <a:p>
            <a:r>
              <a:rPr lang="uk-UA" sz="1600" dirty="0" smtClean="0"/>
              <a:t>Надійність використання розрахункових формул неканцерогенного ризику для оцінки небезпеки питної води з вмістом хлоритів на рівні національного нормативу (0,2 мг/дм</a:t>
            </a:r>
            <a:r>
              <a:rPr lang="uk-UA" sz="1600" baseline="30000" dirty="0" smtClean="0"/>
              <a:t>3</a:t>
            </a:r>
            <a:r>
              <a:rPr lang="uk-UA" sz="1600" dirty="0" smtClean="0"/>
              <a:t>) та нормативу рекомендованого ВООЗ (0,7 мг/дм</a:t>
            </a:r>
            <a:r>
              <a:rPr lang="uk-UA" sz="1600" baseline="30000" dirty="0" smtClean="0"/>
              <a:t>3</a:t>
            </a:r>
            <a:r>
              <a:rPr lang="uk-UA" sz="1600" dirty="0" smtClean="0"/>
              <a:t>) має бути підтверджена в експериментальних токсикологічних дослідженнях на тваринах, що у теперішній час виконуються нами.</a:t>
            </a:r>
            <a:endParaRPr lang="ru-RU" sz="1600" dirty="0" smtClean="0"/>
          </a:p>
          <a:p>
            <a:endParaRPr lang="ru-RU" sz="1600" dirty="0"/>
          </a:p>
        </p:txBody>
      </p:sp>
      <p:sp>
        <p:nvSpPr>
          <p:cNvPr id="4" name="Номер слайда 3"/>
          <p:cNvSpPr>
            <a:spLocks noGrp="1"/>
          </p:cNvSpPr>
          <p:nvPr>
            <p:ph type="sldNum" sz="quarter" idx="12"/>
          </p:nvPr>
        </p:nvSpPr>
        <p:spPr/>
        <p:txBody>
          <a:bodyPr/>
          <a:lstStyle/>
          <a:p>
            <a:fld id="{725C68B6-61C2-468F-89AB-4B9F7531AA68}" type="slidenum">
              <a:rPr lang="ru-RU" sz="2400" b="1" smtClean="0"/>
              <a:pPr/>
              <a:t>10</a:t>
            </a:fld>
            <a:endParaRPr lang="ru-RU" sz="2400" b="1" dirty="0"/>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Рисунок 20" descr="1 (67).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a:xfrm>
            <a:off x="395536" y="1772816"/>
            <a:ext cx="8229600" cy="1143000"/>
          </a:xfrm>
        </p:spPr>
        <p:txBody>
          <a:bodyPr>
            <a:normAutofit/>
          </a:bodyPr>
          <a:lstStyle/>
          <a:p>
            <a:pPr algn="ctr"/>
            <a:r>
              <a:rPr lang="uk-UA" sz="5400" b="1" dirty="0" smtClean="0">
                <a:solidFill>
                  <a:schemeClr val="tx1"/>
                </a:solidFill>
              </a:rPr>
              <a:t>ДЯКУЮ ЗА УВАГУ!</a:t>
            </a:r>
            <a:endParaRPr lang="ru-RU" sz="5400" b="1" dirty="0">
              <a:solidFill>
                <a:schemeClr val="tx1"/>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11</a:t>
            </a:fld>
            <a:endParaRPr lang="ru-RU"/>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Autofit/>
          </a:bodyPr>
          <a:lstStyle/>
          <a:p>
            <a:r>
              <a:rPr lang="uk-UA" sz="2400" b="1" dirty="0" smtClean="0">
                <a:solidFill>
                  <a:schemeClr val="tx1"/>
                </a:solidFill>
              </a:rPr>
              <a:t>Актуальність роботи обумовлена:</a:t>
            </a:r>
            <a:endParaRPr lang="ru-RU" sz="2400" b="1" dirty="0">
              <a:solidFill>
                <a:schemeClr val="tx1"/>
              </a:solidFill>
            </a:endParaRPr>
          </a:p>
        </p:txBody>
      </p:sp>
      <p:sp>
        <p:nvSpPr>
          <p:cNvPr id="3" name="Содержимое 2"/>
          <p:cNvSpPr>
            <a:spLocks noGrp="1"/>
          </p:cNvSpPr>
          <p:nvPr>
            <p:ph idx="1"/>
          </p:nvPr>
        </p:nvSpPr>
        <p:spPr>
          <a:xfrm>
            <a:off x="179512" y="620688"/>
            <a:ext cx="8784976" cy="6048672"/>
          </a:xfrm>
        </p:spPr>
        <p:txBody>
          <a:bodyPr>
            <a:noAutofit/>
          </a:bodyPr>
          <a:lstStyle/>
          <a:p>
            <a:r>
              <a:rPr lang="uk-UA" sz="1600" dirty="0" smtClean="0"/>
              <a:t>Впровадженням в останні роки на окремих річкових водопроводах України в технології водопідготовки замість хлору діоксиду хлору, який є значно сильнішим знезаражуючим засобом, ніж хлор по відношенню до бактерій та особливо вірусів, про що свідчать численні дані вітчизняної та зарубіжної літератури. Проте при цьому засобі, як і при хлорі, теж у воді утворюються небезпечні побічні продукти, зокрема, переважно хлорити та в менших кількостях – хлорати.</a:t>
            </a:r>
          </a:p>
          <a:p>
            <a:r>
              <a:rPr lang="uk-UA" sz="1600" dirty="0" smtClean="0"/>
              <a:t>Відсутністю вітчизняних даних про умови та особливості утворення, поведінку та ефективність видалення на традиційних для нашої країни водоочисних технологіях та спорудах побічних продуктів діоксиду хлору – хлоритів та хлоратів.</a:t>
            </a:r>
          </a:p>
          <a:p>
            <a:r>
              <a:rPr lang="uk-UA" sz="1600" dirty="0" smtClean="0"/>
              <a:t>Неоднозначністю та суперечливістю даних переважно зарубіжної літератури стосовно токсичної дії на організм хлоритів та хлоратів, безпечних їх рівнів у питній воді. Нормативи хлоритів у воді різняться в різних країнах в діапазоні від 0,2 (радянський норматив) до 0,7-1,0 мг/дм</a:t>
            </a:r>
            <a:r>
              <a:rPr lang="uk-UA" sz="1600" baseline="30000" dirty="0" smtClean="0"/>
              <a:t>3</a:t>
            </a:r>
            <a:r>
              <a:rPr lang="uk-UA" sz="1600" dirty="0" smtClean="0"/>
              <a:t>, хлорати раніше або не мали нормативу, або їх норматив, зокрема в колишньому СРСР становив 20,0 мг/дм</a:t>
            </a:r>
            <a:r>
              <a:rPr lang="uk-UA" sz="1600" baseline="30000" dirty="0" smtClean="0"/>
              <a:t>3</a:t>
            </a:r>
            <a:r>
              <a:rPr lang="uk-UA" sz="1600" dirty="0" smtClean="0"/>
              <a:t>. В 4-му Керівництві ВООЗ для обох цих речовин рекомендовано встановити однаковий норматив на рівні 0,7 мг/дм</a:t>
            </a:r>
            <a:r>
              <a:rPr lang="uk-UA" sz="1600" baseline="30000" dirty="0" smtClean="0"/>
              <a:t>3</a:t>
            </a:r>
            <a:r>
              <a:rPr lang="uk-UA" sz="1600" dirty="0" smtClean="0"/>
              <a:t>.</a:t>
            </a:r>
          </a:p>
          <a:p>
            <a:r>
              <a:rPr lang="uk-UA" sz="1600" dirty="0" smtClean="0"/>
              <a:t> Відсутністю вітчизняних даних про ризик для здоров’я людей споживання питної води забрудненої хлоритами та хлоратами, що не сприяє розробці ефективних управлінських рішень по попередженню понаднормативного їх надходження до питної води та збереженню здоров’я населення.</a:t>
            </a:r>
          </a:p>
          <a:p>
            <a:r>
              <a:rPr lang="uk-UA" sz="1600" dirty="0" smtClean="0"/>
              <a:t>Розрахункові результати неканцерогенного ризику здоров'ю для різних концентрацій у воді хлоритів та хлоратів мають бути підтверджені в токсикологічних дослідженнях на тваринах, що може стати науковим </a:t>
            </a:r>
            <a:r>
              <a:rPr lang="uk-UA" sz="1600" dirty="0" err="1" smtClean="0"/>
              <a:t>підгрунтям</a:t>
            </a:r>
            <a:r>
              <a:rPr lang="uk-UA" sz="1600" dirty="0" smtClean="0"/>
              <a:t> для перегляду застарілих радянських нормативів цих речовин у питній воді та обґрунтування надійності запропонованих ВООЗ для них нормативів (0,7 мг/дм</a:t>
            </a:r>
            <a:r>
              <a:rPr lang="uk-UA" sz="1600" baseline="30000" dirty="0" smtClean="0"/>
              <a:t>3</a:t>
            </a:r>
            <a:r>
              <a:rPr lang="uk-UA" sz="1600" dirty="0" smtClean="0"/>
              <a:t>).</a:t>
            </a:r>
          </a:p>
          <a:p>
            <a:endParaRPr lang="ru-RU" sz="1600" dirty="0"/>
          </a:p>
        </p:txBody>
      </p:sp>
      <p:sp>
        <p:nvSpPr>
          <p:cNvPr id="4" name="Номер слайда 3"/>
          <p:cNvSpPr>
            <a:spLocks noGrp="1"/>
          </p:cNvSpPr>
          <p:nvPr>
            <p:ph type="sldNum" sz="quarter" idx="12"/>
          </p:nvPr>
        </p:nvSpPr>
        <p:spPr/>
        <p:txBody>
          <a:bodyPr/>
          <a:lstStyle/>
          <a:p>
            <a:fld id="{725C68B6-61C2-468F-89AB-4B9F7531AA68}" type="slidenum">
              <a:rPr lang="ru-RU" sz="2400" b="1" smtClean="0"/>
              <a:pPr/>
              <a:t>2</a:t>
            </a:fld>
            <a:endParaRPr lang="ru-RU" sz="2400" b="1"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229600" cy="1719064"/>
          </a:xfrm>
        </p:spPr>
        <p:txBody>
          <a:bodyPr>
            <a:noAutofit/>
          </a:bodyPr>
          <a:lstStyle/>
          <a:p>
            <a:pPr algn="l"/>
            <a:r>
              <a:rPr lang="uk-UA" sz="2000" b="1" dirty="0" smtClean="0">
                <a:solidFill>
                  <a:schemeClr val="tx1"/>
                </a:solidFill>
                <a:latin typeface="+mn-lt"/>
              </a:rPr>
              <a:t>Мета дослідження.</a:t>
            </a:r>
            <a:r>
              <a:rPr lang="uk-UA" sz="2000" dirty="0" smtClean="0">
                <a:solidFill>
                  <a:schemeClr val="tx1"/>
                </a:solidFill>
                <a:latin typeface="+mn-lt"/>
              </a:rPr>
              <a:t> Проаналізувати результати вмісту небезпечних хлоритів у водопровідній питній воді окремих районів міста Києва та розрахувати і оцінити неканцерогенний ризик від вживання цієї води для здоров'я людей. </a:t>
            </a:r>
            <a:r>
              <a:rPr lang="ru-RU" sz="2000" dirty="0" smtClean="0">
                <a:solidFill>
                  <a:schemeClr val="tx1"/>
                </a:solidFill>
                <a:latin typeface="+mn-lt"/>
              </a:rPr>
              <a:t/>
            </a:r>
            <a:br>
              <a:rPr lang="ru-RU" sz="2000" dirty="0" smtClean="0">
                <a:solidFill>
                  <a:schemeClr val="tx1"/>
                </a:solidFill>
                <a:latin typeface="+mn-lt"/>
              </a:rPr>
            </a:br>
            <a:endParaRPr lang="ru-RU" sz="2000" dirty="0">
              <a:solidFill>
                <a:schemeClr val="tx1"/>
              </a:solidFill>
              <a:latin typeface="+mn-lt"/>
            </a:endParaRPr>
          </a:p>
        </p:txBody>
      </p:sp>
      <p:sp>
        <p:nvSpPr>
          <p:cNvPr id="3" name="Содержимое 2"/>
          <p:cNvSpPr>
            <a:spLocks noGrp="1"/>
          </p:cNvSpPr>
          <p:nvPr>
            <p:ph idx="1"/>
          </p:nvPr>
        </p:nvSpPr>
        <p:spPr>
          <a:xfrm>
            <a:off x="395536" y="2708920"/>
            <a:ext cx="8229600" cy="1756792"/>
          </a:xfrm>
        </p:spPr>
        <p:txBody>
          <a:bodyPr>
            <a:normAutofit/>
          </a:bodyPr>
          <a:lstStyle/>
          <a:p>
            <a:r>
              <a:rPr lang="uk-UA" sz="2000" dirty="0" smtClean="0"/>
              <a:t>Для реалізації поставленої мети було проаналізовано результати досліджень питної води на вміст діоксиду хлору та хлоритів з водопровідних мереж Святошинського, Шевченківського, </a:t>
            </a:r>
            <a:r>
              <a:rPr lang="uk-UA" sz="2000" dirty="0" err="1" smtClean="0"/>
              <a:t>Оболонського</a:t>
            </a:r>
            <a:r>
              <a:rPr lang="uk-UA" sz="2000" dirty="0" smtClean="0"/>
              <a:t> та частково </a:t>
            </a:r>
            <a:r>
              <a:rPr lang="uk-UA" sz="2000" dirty="0" err="1" smtClean="0"/>
              <a:t>Подольського</a:t>
            </a:r>
            <a:r>
              <a:rPr lang="uk-UA" sz="2000" dirty="0" smtClean="0"/>
              <a:t> районів м. Києва, населення яких вживає питну воду оброблену діоксидом хлору. </a:t>
            </a:r>
            <a:endParaRPr lang="ru-RU" sz="2000" dirty="0"/>
          </a:p>
        </p:txBody>
      </p:sp>
      <p:sp>
        <p:nvSpPr>
          <p:cNvPr id="4" name="Номер слайда 3"/>
          <p:cNvSpPr>
            <a:spLocks noGrp="1"/>
          </p:cNvSpPr>
          <p:nvPr>
            <p:ph type="sldNum" sz="quarter" idx="12"/>
          </p:nvPr>
        </p:nvSpPr>
        <p:spPr/>
        <p:txBody>
          <a:bodyPr/>
          <a:lstStyle/>
          <a:p>
            <a:fld id="{725C68B6-61C2-468F-89AB-4B9F7531AA68}" type="slidenum">
              <a:rPr lang="ru-RU" sz="2400" b="1" smtClean="0"/>
              <a:pPr/>
              <a:t>3</a:t>
            </a:fld>
            <a:endParaRPr lang="ru-RU" sz="2400" b="1" dirty="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764704"/>
            <a:ext cx="8229600" cy="418058"/>
          </a:xfrm>
        </p:spPr>
        <p:txBody>
          <a:bodyPr>
            <a:normAutofit/>
          </a:bodyPr>
          <a:lstStyle/>
          <a:p>
            <a:r>
              <a:rPr lang="uk-UA" sz="2400" b="1" dirty="0" smtClean="0">
                <a:solidFill>
                  <a:schemeClr val="tx1"/>
                </a:solidFill>
              </a:rPr>
              <a:t>Розрахунок неканцерогенного ризику</a:t>
            </a:r>
            <a:endParaRPr lang="ru-RU" sz="2400" b="1" dirty="0">
              <a:solidFill>
                <a:schemeClr val="tx1"/>
              </a:solidFill>
            </a:endParaRPr>
          </a:p>
        </p:txBody>
      </p:sp>
      <p:sp>
        <p:nvSpPr>
          <p:cNvPr id="3" name="Содержимое 2"/>
          <p:cNvSpPr>
            <a:spLocks noGrp="1"/>
          </p:cNvSpPr>
          <p:nvPr>
            <p:ph idx="1"/>
          </p:nvPr>
        </p:nvSpPr>
        <p:spPr>
          <a:xfrm>
            <a:off x="395536" y="1340768"/>
            <a:ext cx="8229600" cy="4104456"/>
          </a:xfrm>
        </p:spPr>
        <p:txBody>
          <a:bodyPr>
            <a:noAutofit/>
          </a:bodyPr>
          <a:lstStyle/>
          <a:p>
            <a:pPr>
              <a:buFont typeface="Wingdings" pitchFamily="2" charset="2"/>
              <a:buChar char="v"/>
            </a:pPr>
            <a:r>
              <a:rPr lang="uk-UA" sz="1600" dirty="0" smtClean="0"/>
              <a:t>Оцінка ризику розвитку </a:t>
            </a:r>
            <a:r>
              <a:rPr lang="uk-UA" sz="1600" dirty="0" err="1" smtClean="0"/>
              <a:t>неканцерогенних</a:t>
            </a:r>
            <a:r>
              <a:rPr lang="uk-UA" sz="1600" dirty="0" smtClean="0"/>
              <a:t> ефектів при </a:t>
            </a:r>
            <a:r>
              <a:rPr lang="uk-UA" sz="1600" dirty="0" err="1" smtClean="0"/>
              <a:t>надходжені</a:t>
            </a:r>
            <a:r>
              <a:rPr lang="uk-UA" sz="1600" dirty="0" smtClean="0"/>
              <a:t> хлоритів з питною водою до організму здійснюється на основі розрахунку коефіцієнта небезпеки відповідно до Керівництва Міжнародного агентства з дослідження раку (</a:t>
            </a:r>
            <a:r>
              <a:rPr lang="en-US" sz="1600" dirty="0" smtClean="0"/>
              <a:t>International Agency for Research on Cancer</a:t>
            </a:r>
            <a:r>
              <a:rPr lang="uk-UA" sz="1600" dirty="0" smtClean="0"/>
              <a:t> (</a:t>
            </a:r>
            <a:r>
              <a:rPr lang="en-US" sz="1600" dirty="0" smtClean="0"/>
              <a:t>IARC</a:t>
            </a:r>
            <a:r>
              <a:rPr lang="uk-UA" sz="1600" dirty="0" smtClean="0"/>
              <a:t>) по формулі: </a:t>
            </a:r>
            <a:endParaRPr lang="ru-RU" sz="1600" dirty="0" smtClean="0"/>
          </a:p>
          <a:p>
            <a:pPr algn="ctr">
              <a:buNone/>
            </a:pPr>
            <a:r>
              <a:rPr lang="uk-UA" sz="1600" i="1" dirty="0" smtClean="0"/>
              <a:t>HQ </a:t>
            </a:r>
            <a:r>
              <a:rPr lang="uk-UA" sz="1600" dirty="0" smtClean="0"/>
              <a:t>= </a:t>
            </a:r>
            <a:r>
              <a:rPr lang="uk-UA" sz="1600" i="1" dirty="0" smtClean="0"/>
              <a:t>AD</a:t>
            </a:r>
            <a:r>
              <a:rPr lang="uk-UA" sz="1600" dirty="0" smtClean="0"/>
              <a:t>/</a:t>
            </a:r>
            <a:r>
              <a:rPr lang="uk-UA" sz="1600" i="1" dirty="0" err="1" smtClean="0"/>
              <a:t>RfD</a:t>
            </a:r>
            <a:endParaRPr lang="ru-RU" sz="1600" dirty="0" smtClean="0"/>
          </a:p>
          <a:p>
            <a:pPr>
              <a:buNone/>
            </a:pPr>
            <a:r>
              <a:rPr lang="uk-UA" sz="1600" dirty="0" smtClean="0"/>
              <a:t>де HQ – коефіцієнт небезпеки; AD – середньодобова доза, мг/кг; </a:t>
            </a:r>
            <a:r>
              <a:rPr lang="uk-UA" sz="1600" dirty="0" err="1" smtClean="0"/>
              <a:t>RfD</a:t>
            </a:r>
            <a:r>
              <a:rPr lang="uk-UA" sz="1600" dirty="0" smtClean="0"/>
              <a:t> – референтна (безпечна) доза, мг/кг. </a:t>
            </a:r>
            <a:endParaRPr lang="ru-RU" sz="1600" dirty="0" smtClean="0"/>
          </a:p>
          <a:p>
            <a:pPr>
              <a:buFont typeface="Wingdings" pitchFamily="2" charset="2"/>
              <a:buChar char="v"/>
            </a:pPr>
            <a:r>
              <a:rPr lang="uk-UA" sz="1600" dirty="0" smtClean="0"/>
              <a:t>Розрахунок середньодобової дози шкідливої речовини (мг/кг) здійснювався відповідно до вимог Методичних рекомендацій МОЗ України за формулою: </a:t>
            </a:r>
            <a:endParaRPr lang="ru-RU" sz="1600" dirty="0" smtClean="0"/>
          </a:p>
          <a:p>
            <a:pPr algn="ctr">
              <a:buNone/>
            </a:pPr>
            <a:r>
              <a:rPr lang="uk-UA" sz="1600" i="1" dirty="0" smtClean="0"/>
              <a:t>СДД = С х ОП / МТ</a:t>
            </a:r>
            <a:endParaRPr lang="ru-RU" sz="1600" dirty="0" smtClean="0"/>
          </a:p>
          <a:p>
            <a:pPr>
              <a:buNone/>
            </a:pPr>
            <a:r>
              <a:rPr lang="uk-UA" sz="1600" dirty="0" smtClean="0"/>
              <a:t>де С – середня концентрація токсичної  речовини у воді (мг/дм</a:t>
            </a:r>
            <a:r>
              <a:rPr lang="uk-UA" sz="1600" baseline="30000" dirty="0" smtClean="0"/>
              <a:t>3</a:t>
            </a:r>
            <a:r>
              <a:rPr lang="uk-UA" sz="1600" dirty="0" smtClean="0"/>
              <a:t>); ОП – об'єм питної води за добу (3 дм</a:t>
            </a:r>
            <a:r>
              <a:rPr lang="uk-UA" sz="1600" baseline="30000" dirty="0" smtClean="0"/>
              <a:t>3</a:t>
            </a:r>
            <a:r>
              <a:rPr lang="uk-UA" sz="1600" dirty="0" smtClean="0"/>
              <a:t>); МТ – вага тіла (70 кг). </a:t>
            </a:r>
            <a:endParaRPr lang="ru-RU" sz="1600" dirty="0" smtClean="0"/>
          </a:p>
          <a:p>
            <a:endParaRPr lang="ru-RU" sz="1600" dirty="0"/>
          </a:p>
        </p:txBody>
      </p:sp>
      <p:sp>
        <p:nvSpPr>
          <p:cNvPr id="4" name="Номер слайда 3"/>
          <p:cNvSpPr>
            <a:spLocks noGrp="1"/>
          </p:cNvSpPr>
          <p:nvPr>
            <p:ph type="sldNum" sz="quarter" idx="12"/>
          </p:nvPr>
        </p:nvSpPr>
        <p:spPr/>
        <p:txBody>
          <a:bodyPr/>
          <a:lstStyle/>
          <a:p>
            <a:fld id="{725C68B6-61C2-468F-89AB-4B9F7531AA68}" type="slidenum">
              <a:rPr lang="ru-RU" sz="2400" b="1" smtClean="0"/>
              <a:pPr/>
              <a:t>4</a:t>
            </a:fld>
            <a:endParaRPr lang="ru-RU" sz="2400" b="1" dirty="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778098"/>
          </a:xfrm>
        </p:spPr>
        <p:txBody>
          <a:bodyPr>
            <a:noAutofit/>
          </a:bodyPr>
          <a:lstStyle/>
          <a:p>
            <a:pPr algn="ctr"/>
            <a:r>
              <a:rPr lang="uk-UA" sz="2400" b="1" dirty="0" smtClean="0">
                <a:solidFill>
                  <a:schemeClr val="tx1"/>
                </a:solidFill>
              </a:rPr>
              <a:t>Традиційна та модернізована хлорна технологія підготовки питної води з використанням діоксиду хлору </a:t>
            </a:r>
            <a:endParaRPr lang="ru-RU" sz="2400" b="1" dirty="0">
              <a:solidFill>
                <a:schemeClr val="tx1"/>
              </a:solidFill>
            </a:endParaRPr>
          </a:p>
        </p:txBody>
      </p:sp>
      <p:graphicFrame>
        <p:nvGraphicFramePr>
          <p:cNvPr id="4" name="Содержимое 3"/>
          <p:cNvGraphicFramePr>
            <a:graphicFrameLocks noGrp="1"/>
          </p:cNvGraphicFramePr>
          <p:nvPr>
            <p:ph idx="1"/>
          </p:nvPr>
        </p:nvGraphicFramePr>
        <p:xfrm>
          <a:off x="467544" y="1196752"/>
          <a:ext cx="8229600" cy="5283708"/>
        </p:xfrm>
        <a:graphic>
          <a:graphicData uri="http://schemas.openxmlformats.org/drawingml/2006/table">
            <a:tbl>
              <a:tblPr firstRow="1" bandRow="1">
                <a:tableStyleId>{8A107856-5554-42FB-B03E-39F5DBC370BA}</a:tableStyleId>
              </a:tblPr>
              <a:tblGrid>
                <a:gridCol w="1645920"/>
                <a:gridCol w="1645920"/>
                <a:gridCol w="1645920"/>
                <a:gridCol w="1645920"/>
                <a:gridCol w="1645920"/>
              </a:tblGrid>
              <a:tr h="370840">
                <a:tc rowSpan="2">
                  <a:txBody>
                    <a:bodyPr/>
                    <a:lstStyle/>
                    <a:p>
                      <a:pPr algn="ctr">
                        <a:lnSpc>
                          <a:spcPct val="115000"/>
                        </a:lnSpc>
                        <a:spcAft>
                          <a:spcPts val="0"/>
                        </a:spcAft>
                        <a:tabLst>
                          <a:tab pos="450215" algn="l"/>
                        </a:tabLst>
                      </a:pPr>
                      <a:r>
                        <a:rPr lang="uk-UA" sz="1400" dirty="0"/>
                        <a:t>Етапи водопідготовки </a:t>
                      </a:r>
                      <a:endParaRPr lang="ru-RU" sz="1400" dirty="0">
                        <a:latin typeface="Calibri"/>
                        <a:ea typeface="Calibri"/>
                        <a:cs typeface="Times New Roman"/>
                      </a:endParaRPr>
                    </a:p>
                  </a:txBody>
                  <a:tcPr marL="68580" marR="68580" marT="0" marB="0"/>
                </a:tc>
                <a:tc rowSpan="2">
                  <a:txBody>
                    <a:bodyPr/>
                    <a:lstStyle/>
                    <a:p>
                      <a:pPr algn="ctr">
                        <a:lnSpc>
                          <a:spcPct val="115000"/>
                        </a:lnSpc>
                        <a:spcAft>
                          <a:spcPts val="0"/>
                        </a:spcAft>
                        <a:tabLst>
                          <a:tab pos="450215" algn="l"/>
                        </a:tabLst>
                      </a:pPr>
                      <a:r>
                        <a:rPr lang="uk-UA" sz="1400" dirty="0"/>
                        <a:t>Традиційна хлорна технологія </a:t>
                      </a:r>
                      <a:endParaRPr lang="ru-RU" sz="1400" dirty="0">
                        <a:latin typeface="Calibri"/>
                        <a:ea typeface="Calibri"/>
                        <a:cs typeface="Times New Roman"/>
                      </a:endParaRPr>
                    </a:p>
                  </a:txBody>
                  <a:tcPr marL="68580" marR="68580" marT="0" marB="0"/>
                </a:tc>
                <a:tc gridSpan="3">
                  <a:txBody>
                    <a:bodyPr/>
                    <a:lstStyle/>
                    <a:p>
                      <a:pPr algn="ctr">
                        <a:lnSpc>
                          <a:spcPct val="115000"/>
                        </a:lnSpc>
                        <a:spcAft>
                          <a:spcPts val="0"/>
                        </a:spcAft>
                        <a:tabLst>
                          <a:tab pos="450215" algn="l"/>
                        </a:tabLst>
                      </a:pPr>
                      <a:r>
                        <a:rPr lang="uk-UA" sz="1400"/>
                        <a:t>Модернізована хлорна технологія </a:t>
                      </a:r>
                      <a:endParaRPr lang="ru-RU" sz="1400">
                        <a:latin typeface="Calibri"/>
                        <a:ea typeface="Calibri"/>
                        <a:cs typeface="Times New Roman"/>
                      </a:endParaRPr>
                    </a:p>
                  </a:txBody>
                  <a:tcPr marL="68580" marR="68580" marT="0" marB="0"/>
                </a:tc>
                <a:tc hMerge="1">
                  <a:txBody>
                    <a:bodyPr/>
                    <a:lstStyle/>
                    <a:p>
                      <a:endParaRPr lang="ru-RU"/>
                    </a:p>
                  </a:txBody>
                  <a:tcPr/>
                </a:tc>
                <a:tc hMerge="1">
                  <a:txBody>
                    <a:bodyPr/>
                    <a:lstStyle/>
                    <a:p>
                      <a:endParaRPr lang="ru-RU"/>
                    </a:p>
                  </a:txBody>
                  <a:tcPr/>
                </a:tc>
              </a:tr>
              <a:tr h="370840">
                <a:tc vMerge="1">
                  <a:txBody>
                    <a:bodyPr/>
                    <a:lstStyle/>
                    <a:p>
                      <a:endParaRPr lang="ru-RU"/>
                    </a:p>
                  </a:txBody>
                  <a:tcPr/>
                </a:tc>
                <a:tc vMerge="1">
                  <a:txBody>
                    <a:bodyPr/>
                    <a:lstStyle/>
                    <a:p>
                      <a:endParaRPr lang="ru-RU"/>
                    </a:p>
                  </a:txBody>
                  <a:tcPr/>
                </a:tc>
                <a:tc>
                  <a:txBody>
                    <a:bodyPr/>
                    <a:lstStyle/>
                    <a:p>
                      <a:pPr algn="ctr">
                        <a:lnSpc>
                          <a:spcPct val="115000"/>
                        </a:lnSpc>
                        <a:spcAft>
                          <a:spcPts val="0"/>
                        </a:spcAft>
                        <a:tabLst>
                          <a:tab pos="450215" algn="l"/>
                        </a:tabLst>
                      </a:pPr>
                      <a:r>
                        <a:rPr lang="uk-UA" sz="1400"/>
                        <a:t>Варіант 1</a:t>
                      </a:r>
                      <a:endParaRPr lang="ru-RU" sz="1400">
                        <a:latin typeface="Calibri"/>
                        <a:ea typeface="Calibri"/>
                        <a:cs typeface="Times New Roman"/>
                      </a:endParaRPr>
                    </a:p>
                  </a:txBody>
                  <a:tcPr marL="68580" marR="68580" marT="0" marB="0"/>
                </a:tc>
                <a:tc>
                  <a:txBody>
                    <a:bodyPr/>
                    <a:lstStyle/>
                    <a:p>
                      <a:pPr algn="ctr">
                        <a:lnSpc>
                          <a:spcPct val="115000"/>
                        </a:lnSpc>
                        <a:spcAft>
                          <a:spcPts val="0"/>
                        </a:spcAft>
                        <a:tabLst>
                          <a:tab pos="450215" algn="l"/>
                        </a:tabLst>
                      </a:pPr>
                      <a:r>
                        <a:rPr lang="uk-UA" sz="1400"/>
                        <a:t>Варіант 2</a:t>
                      </a:r>
                      <a:endParaRPr lang="ru-RU" sz="1400">
                        <a:latin typeface="Calibri"/>
                        <a:ea typeface="Calibri"/>
                        <a:cs typeface="Times New Roman"/>
                      </a:endParaRPr>
                    </a:p>
                  </a:txBody>
                  <a:tcPr marL="68580" marR="68580" marT="0" marB="0"/>
                </a:tc>
                <a:tc>
                  <a:txBody>
                    <a:bodyPr/>
                    <a:lstStyle/>
                    <a:p>
                      <a:pPr algn="ctr">
                        <a:lnSpc>
                          <a:spcPct val="115000"/>
                        </a:lnSpc>
                        <a:spcAft>
                          <a:spcPts val="0"/>
                        </a:spcAft>
                        <a:tabLst>
                          <a:tab pos="450215" algn="l"/>
                        </a:tabLst>
                      </a:pPr>
                      <a:r>
                        <a:rPr lang="uk-UA" sz="1400" dirty="0"/>
                        <a:t>Варіант 3</a:t>
                      </a:r>
                      <a:endParaRPr lang="ru-RU" sz="1400" dirty="0">
                        <a:latin typeface="Calibri"/>
                        <a:ea typeface="Calibri"/>
                        <a:cs typeface="Times New Roman"/>
                      </a:endParaRPr>
                    </a:p>
                  </a:txBody>
                  <a:tcPr marL="68580" marR="68580" marT="0" marB="0"/>
                </a:tc>
              </a:tr>
              <a:tr h="370840">
                <a:tc>
                  <a:txBody>
                    <a:bodyPr/>
                    <a:lstStyle/>
                    <a:p>
                      <a:pPr>
                        <a:lnSpc>
                          <a:spcPct val="115000"/>
                        </a:lnSpc>
                        <a:spcAft>
                          <a:spcPts val="0"/>
                        </a:spcAft>
                        <a:tabLst>
                          <a:tab pos="450215" algn="l"/>
                        </a:tabLst>
                      </a:pPr>
                      <a:r>
                        <a:rPr lang="uk-UA" sz="1400"/>
                        <a:t>Водозабірна споруда</a:t>
                      </a:r>
                      <a:endParaRPr lang="ru-RU" sz="1400">
                        <a:latin typeface="Calibri"/>
                        <a:ea typeface="Calibri"/>
                        <a:cs typeface="Times New Roman"/>
                      </a:endParaRPr>
                    </a:p>
                  </a:txBody>
                  <a:tcPr marL="68580" marR="68580" marT="0" marB="0"/>
                </a:tc>
                <a:tc>
                  <a:txBody>
                    <a:bodyPr/>
                    <a:lstStyle/>
                    <a:p>
                      <a:pPr algn="ctr">
                        <a:lnSpc>
                          <a:spcPct val="115000"/>
                        </a:lnSpc>
                        <a:spcAft>
                          <a:spcPts val="0"/>
                        </a:spcAft>
                        <a:tabLst>
                          <a:tab pos="450215" algn="l"/>
                        </a:tabLst>
                      </a:pPr>
                      <a:r>
                        <a:rPr lang="uk-UA" sz="1400"/>
                        <a:t>ковш</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a:t>
                      </a:r>
                      <a:endParaRPr lang="ru-RU" sz="1400">
                        <a:latin typeface="Calibri"/>
                        <a:ea typeface="Calibri"/>
                        <a:cs typeface="Times New Roman"/>
                      </a:endParaRPr>
                    </a:p>
                  </a:txBody>
                  <a:tcPr marL="68580" marR="68580" marT="0" marB="0" anchor="ctr"/>
                </a:tc>
              </a:tr>
              <a:tr h="370840">
                <a:tc>
                  <a:txBody>
                    <a:bodyPr/>
                    <a:lstStyle/>
                    <a:p>
                      <a:pPr>
                        <a:lnSpc>
                          <a:spcPct val="115000"/>
                        </a:lnSpc>
                        <a:spcAft>
                          <a:spcPts val="0"/>
                        </a:spcAft>
                        <a:tabLst>
                          <a:tab pos="450215" algn="l"/>
                        </a:tabLst>
                      </a:pPr>
                      <a:r>
                        <a:rPr lang="uk-UA" sz="1400"/>
                        <a:t>Первинна обробка води</a:t>
                      </a:r>
                      <a:endParaRPr lang="ru-RU" sz="1400">
                        <a:latin typeface="Calibri"/>
                        <a:ea typeface="Calibri"/>
                        <a:cs typeface="Times New Roman"/>
                      </a:endParaRPr>
                    </a:p>
                  </a:txBody>
                  <a:tcPr marL="68580" marR="68580" marT="0" marB="0"/>
                </a:tc>
                <a:tc>
                  <a:txBody>
                    <a:bodyPr/>
                    <a:lstStyle/>
                    <a:p>
                      <a:pPr algn="ctr">
                        <a:lnSpc>
                          <a:spcPct val="115000"/>
                        </a:lnSpc>
                        <a:spcAft>
                          <a:spcPts val="0"/>
                        </a:spcAft>
                        <a:tabLst>
                          <a:tab pos="450215" algn="l"/>
                        </a:tabLst>
                      </a:pPr>
                      <a:r>
                        <a:rPr lang="uk-UA" sz="1400"/>
                        <a:t>хлорування</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діоксид хлору</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діоксид хлору</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хлор</a:t>
                      </a:r>
                      <a:endParaRPr lang="ru-RU" sz="1400">
                        <a:latin typeface="Calibri"/>
                        <a:ea typeface="Calibri"/>
                        <a:cs typeface="Times New Roman"/>
                      </a:endParaRPr>
                    </a:p>
                  </a:txBody>
                  <a:tcPr marL="68580" marR="68580" marT="0" marB="0" anchor="ctr"/>
                </a:tc>
              </a:tr>
              <a:tr h="370840">
                <a:tc>
                  <a:txBody>
                    <a:bodyPr/>
                    <a:lstStyle/>
                    <a:p>
                      <a:pPr>
                        <a:lnSpc>
                          <a:spcPct val="115000"/>
                        </a:lnSpc>
                        <a:spcAft>
                          <a:spcPts val="0"/>
                        </a:spcAft>
                        <a:tabLst>
                          <a:tab pos="450215" algn="l"/>
                        </a:tabLst>
                      </a:pPr>
                      <a:r>
                        <a:rPr lang="uk-UA" sz="1400"/>
                        <a:t>Коагуляція</a:t>
                      </a:r>
                      <a:endParaRPr lang="ru-RU" sz="1400">
                        <a:latin typeface="Calibri"/>
                        <a:ea typeface="Calibri"/>
                        <a:cs typeface="Times New Roman"/>
                      </a:endParaRPr>
                    </a:p>
                  </a:txBody>
                  <a:tcPr marL="68580" marR="68580" marT="0" marB="0"/>
                </a:tc>
                <a:tc>
                  <a:txBody>
                    <a:bodyPr/>
                    <a:lstStyle/>
                    <a:p>
                      <a:pPr algn="ctr">
                        <a:lnSpc>
                          <a:spcPct val="115000"/>
                        </a:lnSpc>
                        <a:spcAft>
                          <a:spcPts val="0"/>
                        </a:spcAft>
                        <a:tabLst>
                          <a:tab pos="450215" algn="l"/>
                        </a:tabLst>
                      </a:pPr>
                      <a:r>
                        <a:rPr lang="uk-UA" sz="1400"/>
                        <a:t>сульфат алюмінію (гідроксихлорид алюмінію)</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сульфат алюмінію + хлорне залізо</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a:t>
                      </a:r>
                      <a:endParaRPr lang="ru-RU" sz="1400">
                        <a:latin typeface="Calibri"/>
                        <a:ea typeface="Calibri"/>
                        <a:cs typeface="Times New Roman"/>
                      </a:endParaRPr>
                    </a:p>
                  </a:txBody>
                  <a:tcPr marL="68580" marR="68580" marT="0" marB="0" anchor="ctr"/>
                </a:tc>
              </a:tr>
              <a:tr h="370840">
                <a:tc>
                  <a:txBody>
                    <a:bodyPr/>
                    <a:lstStyle/>
                    <a:p>
                      <a:pPr>
                        <a:lnSpc>
                          <a:spcPct val="115000"/>
                        </a:lnSpc>
                        <a:spcAft>
                          <a:spcPts val="0"/>
                        </a:spcAft>
                        <a:tabLst>
                          <a:tab pos="450215" algn="l"/>
                        </a:tabLst>
                      </a:pPr>
                      <a:r>
                        <a:rPr lang="uk-UA" sz="1400"/>
                        <a:t>Флокуляція</a:t>
                      </a:r>
                      <a:endParaRPr lang="ru-RU" sz="1400">
                        <a:latin typeface="Calibri"/>
                        <a:ea typeface="Calibri"/>
                        <a:cs typeface="Times New Roman"/>
                      </a:endParaRPr>
                    </a:p>
                  </a:txBody>
                  <a:tcPr marL="68580" marR="68580" marT="0" marB="0"/>
                </a:tc>
                <a:tc>
                  <a:txBody>
                    <a:bodyPr/>
                    <a:lstStyle/>
                    <a:p>
                      <a:pPr algn="ctr">
                        <a:lnSpc>
                          <a:spcPct val="115000"/>
                        </a:lnSpc>
                        <a:spcAft>
                          <a:spcPts val="0"/>
                        </a:spcAft>
                        <a:tabLst>
                          <a:tab pos="450215" algn="l"/>
                        </a:tabLst>
                      </a:pPr>
                      <a:r>
                        <a:rPr lang="uk-UA" sz="1400"/>
                        <a:t>аніонний флокулянт</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a:t>
                      </a:r>
                      <a:endParaRPr lang="ru-RU" sz="1400">
                        <a:latin typeface="Calibri"/>
                        <a:ea typeface="Calibri"/>
                        <a:cs typeface="Times New Roman"/>
                      </a:endParaRPr>
                    </a:p>
                  </a:txBody>
                  <a:tcPr marL="68580" marR="68580" marT="0" marB="0" anchor="ctr"/>
                </a:tc>
              </a:tr>
              <a:tr h="370840">
                <a:tc>
                  <a:txBody>
                    <a:bodyPr/>
                    <a:lstStyle/>
                    <a:p>
                      <a:pPr>
                        <a:lnSpc>
                          <a:spcPct val="115000"/>
                        </a:lnSpc>
                        <a:spcAft>
                          <a:spcPts val="0"/>
                        </a:spcAft>
                        <a:tabLst>
                          <a:tab pos="450215" algn="l"/>
                        </a:tabLst>
                      </a:pPr>
                      <a:r>
                        <a:rPr lang="uk-UA" sz="1400"/>
                        <a:t>Відстоювання </a:t>
                      </a:r>
                      <a:endParaRPr lang="ru-RU" sz="1400">
                        <a:latin typeface="Calibri"/>
                        <a:ea typeface="Calibri"/>
                        <a:cs typeface="Times New Roman"/>
                      </a:endParaRPr>
                    </a:p>
                  </a:txBody>
                  <a:tcPr marL="68580" marR="68580" marT="0" marB="0"/>
                </a:tc>
                <a:tc>
                  <a:txBody>
                    <a:bodyPr/>
                    <a:lstStyle/>
                    <a:p>
                      <a:pPr algn="ctr">
                        <a:lnSpc>
                          <a:spcPct val="115000"/>
                        </a:lnSpc>
                        <a:spcAft>
                          <a:spcPts val="0"/>
                        </a:spcAft>
                        <a:tabLst>
                          <a:tab pos="450215" algn="l"/>
                        </a:tabLst>
                      </a:pPr>
                      <a:r>
                        <a:rPr lang="uk-UA" sz="1400"/>
                        <a:t>горизонтальний відстійник</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a:t>
                      </a:r>
                      <a:endParaRPr lang="ru-RU" sz="1400">
                        <a:latin typeface="Calibri"/>
                        <a:ea typeface="Calibri"/>
                        <a:cs typeface="Times New Roman"/>
                      </a:endParaRPr>
                    </a:p>
                  </a:txBody>
                  <a:tcPr marL="68580" marR="68580" marT="0" marB="0" anchor="ctr"/>
                </a:tc>
              </a:tr>
              <a:tr h="370840">
                <a:tc>
                  <a:txBody>
                    <a:bodyPr/>
                    <a:lstStyle/>
                    <a:p>
                      <a:pPr>
                        <a:lnSpc>
                          <a:spcPct val="115000"/>
                        </a:lnSpc>
                        <a:spcAft>
                          <a:spcPts val="0"/>
                        </a:spcAft>
                        <a:tabLst>
                          <a:tab pos="450215" algn="l"/>
                        </a:tabLst>
                      </a:pPr>
                      <a:r>
                        <a:rPr lang="uk-UA" sz="1400"/>
                        <a:t>Фільтрування</a:t>
                      </a:r>
                      <a:endParaRPr lang="ru-RU" sz="1400">
                        <a:latin typeface="Calibri"/>
                        <a:ea typeface="Calibri"/>
                        <a:cs typeface="Times New Roman"/>
                      </a:endParaRPr>
                    </a:p>
                  </a:txBody>
                  <a:tcPr marL="68580" marR="68580" marT="0" marB="0"/>
                </a:tc>
                <a:tc>
                  <a:txBody>
                    <a:bodyPr/>
                    <a:lstStyle/>
                    <a:p>
                      <a:pPr algn="ctr">
                        <a:lnSpc>
                          <a:spcPct val="115000"/>
                        </a:lnSpc>
                        <a:spcAft>
                          <a:spcPts val="0"/>
                        </a:spcAft>
                        <a:tabLst>
                          <a:tab pos="450215" algn="l"/>
                        </a:tabLst>
                      </a:pPr>
                      <a:r>
                        <a:rPr lang="uk-UA" sz="1400"/>
                        <a:t>швидкий фільтр</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dirty="0"/>
                        <a:t>+</a:t>
                      </a:r>
                      <a:endParaRPr lang="ru-RU" sz="1400" dirty="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a:t>
                      </a:r>
                      <a:endParaRPr lang="ru-RU" sz="1400">
                        <a:latin typeface="Calibri"/>
                        <a:ea typeface="Calibri"/>
                        <a:cs typeface="Times New Roman"/>
                      </a:endParaRPr>
                    </a:p>
                  </a:txBody>
                  <a:tcPr marL="68580" marR="68580" marT="0" marB="0" anchor="ctr"/>
                </a:tc>
              </a:tr>
              <a:tr h="370840">
                <a:tc>
                  <a:txBody>
                    <a:bodyPr/>
                    <a:lstStyle/>
                    <a:p>
                      <a:pPr>
                        <a:lnSpc>
                          <a:spcPct val="115000"/>
                        </a:lnSpc>
                        <a:spcAft>
                          <a:spcPts val="0"/>
                        </a:spcAft>
                        <a:tabLst>
                          <a:tab pos="450215" algn="l"/>
                        </a:tabLst>
                      </a:pPr>
                      <a:r>
                        <a:rPr lang="uk-UA" sz="1400"/>
                        <a:t>Заключне знезаражування</a:t>
                      </a:r>
                      <a:endParaRPr lang="ru-RU" sz="1400">
                        <a:latin typeface="Calibri"/>
                        <a:ea typeface="Calibri"/>
                        <a:cs typeface="Times New Roman"/>
                      </a:endParaRPr>
                    </a:p>
                  </a:txBody>
                  <a:tcPr marL="68580" marR="68580" marT="0" marB="0"/>
                </a:tc>
                <a:tc>
                  <a:txBody>
                    <a:bodyPr/>
                    <a:lstStyle/>
                    <a:p>
                      <a:pPr algn="ctr">
                        <a:lnSpc>
                          <a:spcPct val="115000"/>
                        </a:lnSpc>
                        <a:spcAft>
                          <a:spcPts val="0"/>
                        </a:spcAft>
                        <a:tabLst>
                          <a:tab pos="450215" algn="l"/>
                        </a:tabLst>
                      </a:pPr>
                      <a:r>
                        <a:rPr lang="uk-UA" sz="1400"/>
                        <a:t>хлорування</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діоксид </a:t>
                      </a:r>
                      <a:endParaRPr lang="ru-RU" sz="1400"/>
                    </a:p>
                    <a:p>
                      <a:pPr algn="ctr">
                        <a:lnSpc>
                          <a:spcPct val="115000"/>
                        </a:lnSpc>
                        <a:spcAft>
                          <a:spcPts val="0"/>
                        </a:spcAft>
                        <a:tabLst>
                          <a:tab pos="450215" algn="l"/>
                        </a:tabLst>
                      </a:pPr>
                      <a:r>
                        <a:rPr lang="uk-UA" sz="1400"/>
                        <a:t>хлору</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хлор</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діоксид хлору</a:t>
                      </a:r>
                      <a:endParaRPr lang="ru-RU" sz="1400">
                        <a:latin typeface="Calibri"/>
                        <a:ea typeface="Calibri"/>
                        <a:cs typeface="Times New Roman"/>
                      </a:endParaRPr>
                    </a:p>
                  </a:txBody>
                  <a:tcPr marL="68580" marR="68580" marT="0" marB="0" anchor="ctr"/>
                </a:tc>
              </a:tr>
              <a:tr h="370840">
                <a:tc>
                  <a:txBody>
                    <a:bodyPr/>
                    <a:lstStyle/>
                    <a:p>
                      <a:pPr>
                        <a:lnSpc>
                          <a:spcPct val="115000"/>
                        </a:lnSpc>
                        <a:spcAft>
                          <a:spcPts val="0"/>
                        </a:spcAft>
                        <a:tabLst>
                          <a:tab pos="450215" algn="l"/>
                        </a:tabLst>
                      </a:pPr>
                      <a:r>
                        <a:rPr lang="uk-UA" sz="1400"/>
                        <a:t>Резервуар чистої води</a:t>
                      </a:r>
                      <a:endParaRPr lang="ru-RU" sz="1400">
                        <a:latin typeface="Calibri"/>
                        <a:ea typeface="Calibri"/>
                        <a:cs typeface="Times New Roman"/>
                      </a:endParaRPr>
                    </a:p>
                  </a:txBody>
                  <a:tcPr marL="68580" marR="68580" marT="0" marB="0"/>
                </a:tc>
                <a:tc>
                  <a:txBody>
                    <a:bodyPr/>
                    <a:lstStyle/>
                    <a:p>
                      <a:pPr algn="ctr">
                        <a:lnSpc>
                          <a:spcPct val="115000"/>
                        </a:lnSpc>
                        <a:spcAft>
                          <a:spcPts val="0"/>
                        </a:spcAft>
                        <a:tabLst>
                          <a:tab pos="450215" algn="l"/>
                        </a:tabLst>
                      </a:pPr>
                      <a:r>
                        <a:rPr lang="uk-UA" sz="1400"/>
                        <a:t>РЧВ</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a:t>
                      </a:r>
                      <a:endParaRPr lang="ru-RU" sz="1400">
                        <a:latin typeface="Calibri"/>
                        <a:ea typeface="Calibri"/>
                        <a:cs typeface="Times New Roman"/>
                      </a:endParaRPr>
                    </a:p>
                  </a:txBody>
                  <a:tcPr marL="68580" marR="68580" marT="0" marB="0" anchor="ctr"/>
                </a:tc>
              </a:tr>
              <a:tr h="370840">
                <a:tc>
                  <a:txBody>
                    <a:bodyPr/>
                    <a:lstStyle/>
                    <a:p>
                      <a:pPr>
                        <a:lnSpc>
                          <a:spcPct val="115000"/>
                        </a:lnSpc>
                        <a:spcAft>
                          <a:spcPts val="0"/>
                        </a:spcAft>
                        <a:tabLst>
                          <a:tab pos="450215" algn="l"/>
                        </a:tabLst>
                      </a:pPr>
                      <a:r>
                        <a:rPr lang="uk-UA" sz="1400"/>
                        <a:t>Магістральний трубопровід</a:t>
                      </a:r>
                      <a:endParaRPr lang="ru-RU" sz="1400">
                        <a:latin typeface="Calibri"/>
                        <a:ea typeface="Calibri"/>
                        <a:cs typeface="Times New Roman"/>
                      </a:endParaRPr>
                    </a:p>
                  </a:txBody>
                  <a:tcPr marL="68580" marR="68580" marT="0" marB="0"/>
                </a:tc>
                <a:tc>
                  <a:txBody>
                    <a:bodyPr/>
                    <a:lstStyle/>
                    <a:p>
                      <a:pPr algn="ctr">
                        <a:lnSpc>
                          <a:spcPct val="115000"/>
                        </a:lnSpc>
                        <a:spcAft>
                          <a:spcPts val="0"/>
                        </a:spcAft>
                        <a:tabLst>
                          <a:tab pos="450215" algn="l"/>
                        </a:tabLst>
                      </a:pPr>
                      <a:r>
                        <a:rPr lang="uk-UA" sz="1400"/>
                        <a:t>водопровідна мережа</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a:t>+</a:t>
                      </a:r>
                      <a:endParaRPr lang="ru-RU" sz="1400">
                        <a:latin typeface="Calibri"/>
                        <a:ea typeface="Calibri"/>
                        <a:cs typeface="Times New Roman"/>
                      </a:endParaRPr>
                    </a:p>
                  </a:txBody>
                  <a:tcPr marL="68580" marR="68580" marT="0" marB="0" anchor="ctr"/>
                </a:tc>
                <a:tc>
                  <a:txBody>
                    <a:bodyPr/>
                    <a:lstStyle/>
                    <a:p>
                      <a:pPr algn="ctr">
                        <a:lnSpc>
                          <a:spcPct val="115000"/>
                        </a:lnSpc>
                        <a:spcAft>
                          <a:spcPts val="0"/>
                        </a:spcAft>
                        <a:tabLst>
                          <a:tab pos="450215" algn="l"/>
                        </a:tabLst>
                      </a:pPr>
                      <a:r>
                        <a:rPr lang="uk-UA" sz="1400" dirty="0"/>
                        <a:t>+</a:t>
                      </a:r>
                      <a:endParaRPr lang="ru-RU" sz="1400" dirty="0">
                        <a:latin typeface="Calibri"/>
                        <a:ea typeface="Calibri"/>
                        <a:cs typeface="Times New Roman"/>
                      </a:endParaRPr>
                    </a:p>
                  </a:txBody>
                  <a:tcPr marL="68580" marR="68580" marT="0" marB="0" anchor="ctr"/>
                </a:tc>
              </a:tr>
            </a:tbl>
          </a:graphicData>
        </a:graphic>
      </p:graphicFrame>
      <p:sp>
        <p:nvSpPr>
          <p:cNvPr id="5" name="Номер слайда 4"/>
          <p:cNvSpPr>
            <a:spLocks noGrp="1"/>
          </p:cNvSpPr>
          <p:nvPr>
            <p:ph type="sldNum" sz="quarter" idx="12"/>
          </p:nvPr>
        </p:nvSpPr>
        <p:spPr/>
        <p:txBody>
          <a:bodyPr/>
          <a:lstStyle/>
          <a:p>
            <a:fld id="{725C68B6-61C2-468F-89AB-4B9F7531AA68}" type="slidenum">
              <a:rPr lang="ru-RU" sz="2400" b="1" smtClean="0"/>
              <a:pPr/>
              <a:t>5</a:t>
            </a:fld>
            <a:endParaRPr lang="ru-RU" sz="2400" b="1" dirty="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2400" b="1" dirty="0" smtClean="0">
                <a:solidFill>
                  <a:schemeClr val="tx1"/>
                </a:solidFill>
              </a:rPr>
              <a:t>Сезонні коливання середніх концентрацій діоксиду хлору та хлоритів у питній воді (РЧВ), що надходить до водопровідних мереж у 2021 та 2022 рр.</a:t>
            </a:r>
            <a:endParaRPr lang="ru-RU" sz="2400" b="1" dirty="0">
              <a:solidFill>
                <a:schemeClr val="tx1"/>
              </a:solidFill>
            </a:endParaRPr>
          </a:p>
        </p:txBody>
      </p:sp>
      <p:sp>
        <p:nvSpPr>
          <p:cNvPr id="5" name="Номер слайда 4"/>
          <p:cNvSpPr>
            <a:spLocks noGrp="1"/>
          </p:cNvSpPr>
          <p:nvPr>
            <p:ph type="sldNum" sz="quarter" idx="12"/>
          </p:nvPr>
        </p:nvSpPr>
        <p:spPr>
          <a:xfrm>
            <a:off x="8244408" y="6381328"/>
            <a:ext cx="762000" cy="385018"/>
          </a:xfrm>
        </p:spPr>
        <p:txBody>
          <a:bodyPr/>
          <a:lstStyle/>
          <a:p>
            <a:fld id="{725C68B6-61C2-468F-89AB-4B9F7531AA68}" type="slidenum">
              <a:rPr lang="ru-RU" sz="2400" b="1" smtClean="0"/>
              <a:pPr/>
              <a:t>6</a:t>
            </a:fld>
            <a:endParaRPr lang="ru-RU" sz="2400" b="1" dirty="0"/>
          </a:p>
        </p:txBody>
      </p:sp>
      <p:pic>
        <p:nvPicPr>
          <p:cNvPr id="9" name="Місце для вмісту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51718" y="1935163"/>
            <a:ext cx="7440563" cy="4389437"/>
          </a:xfrm>
        </p:spPr>
      </p:pic>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noAutofit/>
          </a:bodyPr>
          <a:lstStyle/>
          <a:p>
            <a:pPr algn="ctr"/>
            <a:r>
              <a:rPr lang="uk-UA" sz="2400" b="1" dirty="0" smtClean="0">
                <a:solidFill>
                  <a:schemeClr val="tx1"/>
                </a:solidFill>
              </a:rPr>
              <a:t>Результати моніторингу вмісту хлоритів у питній воді з РЧВ та розподільчих мереж Святошинського та Шевченківського районів м. Києва</a:t>
            </a:r>
            <a:endParaRPr lang="ru-RU" sz="2400" dirty="0">
              <a:solidFill>
                <a:schemeClr val="tx1"/>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z="2400" b="1" smtClean="0"/>
              <a:pPr/>
              <a:t>7</a:t>
            </a:fld>
            <a:endParaRPr lang="ru-RU" sz="2400" b="1" dirty="0"/>
          </a:p>
        </p:txBody>
      </p:sp>
      <p:pic>
        <p:nvPicPr>
          <p:cNvPr id="6" name="Місце для вмісту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936946"/>
            <a:ext cx="8229600" cy="4385871"/>
          </a:xfrm>
        </p:spPr>
      </p:pic>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066130"/>
          </a:xfrm>
        </p:spPr>
        <p:txBody>
          <a:bodyPr>
            <a:noAutofit/>
          </a:bodyPr>
          <a:lstStyle/>
          <a:p>
            <a:pPr algn="ctr"/>
            <a:r>
              <a:rPr lang="uk-UA" sz="2400" b="1" dirty="0" smtClean="0">
                <a:solidFill>
                  <a:schemeClr val="tx1"/>
                </a:solidFill>
              </a:rPr>
              <a:t>Результати моніторингу вмісту хлоритів у питній воді з РЧВ та розподільчих мереж </a:t>
            </a:r>
            <a:r>
              <a:rPr lang="uk-UA" sz="2400" b="1" dirty="0" err="1" smtClean="0">
                <a:solidFill>
                  <a:schemeClr val="tx1"/>
                </a:solidFill>
              </a:rPr>
              <a:t>Оболонського</a:t>
            </a:r>
            <a:r>
              <a:rPr lang="uk-UA" sz="2400" b="1" dirty="0" smtClean="0">
                <a:solidFill>
                  <a:schemeClr val="tx1"/>
                </a:solidFill>
              </a:rPr>
              <a:t> та </a:t>
            </a:r>
            <a:r>
              <a:rPr lang="uk-UA" sz="2400" b="1" dirty="0" err="1" smtClean="0">
                <a:solidFill>
                  <a:schemeClr val="tx1"/>
                </a:solidFill>
              </a:rPr>
              <a:t>Подольського</a:t>
            </a:r>
            <a:r>
              <a:rPr lang="uk-UA" sz="2400" b="1" dirty="0" smtClean="0">
                <a:solidFill>
                  <a:schemeClr val="tx1"/>
                </a:solidFill>
              </a:rPr>
              <a:t> району м. Києва</a:t>
            </a:r>
            <a:endParaRPr lang="ru-RU" sz="2400" dirty="0">
              <a:solidFill>
                <a:schemeClr val="tx1"/>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z="2400" b="1" smtClean="0"/>
              <a:pPr/>
              <a:t>8</a:t>
            </a:fld>
            <a:endParaRPr lang="ru-RU" sz="2400" b="1" dirty="0"/>
          </a:p>
        </p:txBody>
      </p:sp>
      <p:pic>
        <p:nvPicPr>
          <p:cNvPr id="6" name="Місце для вмісту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936946"/>
            <a:ext cx="8229600" cy="4385871"/>
          </a:xfrm>
        </p:spPr>
      </p:pic>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76672"/>
            <a:ext cx="8640960" cy="994122"/>
          </a:xfrm>
        </p:spPr>
        <p:txBody>
          <a:bodyPr>
            <a:noAutofit/>
          </a:bodyPr>
          <a:lstStyle/>
          <a:p>
            <a:pPr algn="ctr"/>
            <a:r>
              <a:rPr lang="uk-UA" sz="2400" b="1" dirty="0" smtClean="0">
                <a:solidFill>
                  <a:schemeClr val="tx1"/>
                </a:solidFill>
              </a:rPr>
              <a:t>Оцінка ризику розвитку </a:t>
            </a:r>
            <a:r>
              <a:rPr lang="uk-UA" sz="2400" b="1" dirty="0" err="1" smtClean="0">
                <a:solidFill>
                  <a:schemeClr val="tx1"/>
                </a:solidFill>
              </a:rPr>
              <a:t>неканцерогенних</a:t>
            </a:r>
            <a:r>
              <a:rPr lang="uk-UA" sz="2400" b="1" dirty="0" smtClean="0">
                <a:solidFill>
                  <a:schemeClr val="tx1"/>
                </a:solidFill>
              </a:rPr>
              <a:t> ефектів для здоров'я людини від вживання питної води з різним вмістом хлоритів в мережах досліджуваних районів за сезонами 2021 р.(</a:t>
            </a:r>
            <a:r>
              <a:rPr lang="en-US" sz="2400" b="1" dirty="0" smtClean="0">
                <a:solidFill>
                  <a:schemeClr val="tx1"/>
                </a:solidFill>
              </a:rPr>
              <a:t>M</a:t>
            </a:r>
            <a:r>
              <a:rPr lang="uk-UA" sz="2400" b="1" dirty="0" smtClean="0">
                <a:solidFill>
                  <a:schemeClr val="tx1"/>
                </a:solidFill>
              </a:rPr>
              <a:t>±</a:t>
            </a:r>
            <a:r>
              <a:rPr lang="en-US" sz="2400" b="1" dirty="0" smtClean="0">
                <a:solidFill>
                  <a:schemeClr val="tx1"/>
                </a:solidFill>
              </a:rPr>
              <a:t>m</a:t>
            </a:r>
            <a:r>
              <a:rPr lang="uk-UA" sz="2400" b="1" dirty="0" smtClean="0">
                <a:solidFill>
                  <a:schemeClr val="tx1"/>
                </a:solidFill>
              </a:rPr>
              <a:t>)</a:t>
            </a:r>
            <a:endParaRPr lang="ru-RU" sz="2400" dirty="0">
              <a:solidFill>
                <a:schemeClr val="tx1"/>
              </a:solidFill>
            </a:endParaRPr>
          </a:p>
        </p:txBody>
      </p:sp>
      <p:graphicFrame>
        <p:nvGraphicFramePr>
          <p:cNvPr id="4" name="Содержимое 3"/>
          <p:cNvGraphicFramePr>
            <a:graphicFrameLocks noGrp="1"/>
          </p:cNvGraphicFramePr>
          <p:nvPr>
            <p:ph idx="1"/>
          </p:nvPr>
        </p:nvGraphicFramePr>
        <p:xfrm>
          <a:off x="107504" y="1484784"/>
          <a:ext cx="8712970" cy="4389120"/>
        </p:xfrm>
        <a:graphic>
          <a:graphicData uri="http://schemas.openxmlformats.org/drawingml/2006/table">
            <a:tbl>
              <a:tblPr firstRow="1" bandRow="1">
                <a:tableStyleId>{5C22544A-7EE6-4342-B048-85BDC9FD1C3A}</a:tableStyleId>
              </a:tblPr>
              <a:tblGrid>
                <a:gridCol w="1742594"/>
                <a:gridCol w="1742594"/>
                <a:gridCol w="1742594"/>
                <a:gridCol w="1742594"/>
                <a:gridCol w="1742594"/>
              </a:tblGrid>
              <a:tr h="411465">
                <a:tc>
                  <a:txBody>
                    <a:bodyPr/>
                    <a:lstStyle/>
                    <a:p>
                      <a:pPr algn="l">
                        <a:lnSpc>
                          <a:spcPct val="100000"/>
                        </a:lnSpc>
                        <a:spcAft>
                          <a:spcPts val="0"/>
                        </a:spcAft>
                      </a:pPr>
                      <a:r>
                        <a:rPr lang="uk-UA" sz="1600" b="1" dirty="0">
                          <a:latin typeface="+mn-lt"/>
                          <a:ea typeface="Times New Roman"/>
                          <a:cs typeface="Times New Roman"/>
                        </a:rPr>
                        <a:t>Район м. Києва</a:t>
                      </a:r>
                      <a:endParaRPr lang="ru-RU" sz="1200" dirty="0">
                        <a:latin typeface="+mn-lt"/>
                        <a:ea typeface="Times New Roman"/>
                        <a:cs typeface="Times New Roman"/>
                      </a:endParaRPr>
                    </a:p>
                  </a:txBody>
                  <a:tcPr marL="68580" marR="68580" marT="0" marB="0"/>
                </a:tc>
                <a:tc>
                  <a:txBody>
                    <a:bodyPr/>
                    <a:lstStyle/>
                    <a:p>
                      <a:pPr algn="ctr">
                        <a:lnSpc>
                          <a:spcPct val="100000"/>
                        </a:lnSpc>
                        <a:spcAft>
                          <a:spcPts val="0"/>
                        </a:spcAft>
                      </a:pPr>
                      <a:r>
                        <a:rPr lang="uk-UA" sz="1600" b="1">
                          <a:latin typeface="+mn-lt"/>
                          <a:ea typeface="Times New Roman"/>
                          <a:cs typeface="Times New Roman"/>
                        </a:rPr>
                        <a:t>Вміст </a:t>
                      </a:r>
                      <a:r>
                        <a:rPr lang="ru-RU" sz="1600" b="1">
                          <a:latin typeface="+mn-lt"/>
                          <a:ea typeface="Times New Roman"/>
                          <a:cs typeface="Times New Roman"/>
                        </a:rPr>
                        <a:t>хлорит</a:t>
                      </a:r>
                      <a:r>
                        <a:rPr lang="uk-UA" sz="1600" b="1">
                          <a:latin typeface="+mn-lt"/>
                          <a:ea typeface="Times New Roman"/>
                          <a:cs typeface="Times New Roman"/>
                        </a:rPr>
                        <a:t>ів, мг/дм</a:t>
                      </a:r>
                      <a:r>
                        <a:rPr lang="uk-UA" sz="1600" b="1" baseline="30000">
                          <a:latin typeface="+mn-lt"/>
                          <a:ea typeface="Times New Roman"/>
                          <a:cs typeface="Times New Roman"/>
                        </a:rPr>
                        <a:t>3</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uk-UA" sz="1600" b="1" dirty="0">
                          <a:latin typeface="+mn-lt"/>
                          <a:ea typeface="Times New Roman"/>
                          <a:cs typeface="Times New Roman"/>
                        </a:rPr>
                        <a:t>Коефіцієнт небезпеки (</a:t>
                      </a:r>
                      <a:r>
                        <a:rPr lang="ru-RU" sz="1600" b="1" dirty="0">
                          <a:latin typeface="+mn-lt"/>
                          <a:ea typeface="Times New Roman"/>
                          <a:cs typeface="Times New Roman"/>
                        </a:rPr>
                        <a:t>HQ</a:t>
                      </a:r>
                      <a:r>
                        <a:rPr lang="uk-UA" sz="1600" b="1" dirty="0">
                          <a:latin typeface="+mn-lt"/>
                          <a:ea typeface="Times New Roman"/>
                          <a:cs typeface="Times New Roman"/>
                        </a:rPr>
                        <a:t>)</a:t>
                      </a:r>
                      <a:endParaRPr lang="ru-RU" sz="1200" dirty="0">
                        <a:latin typeface="+mn-lt"/>
                        <a:ea typeface="Times New Roman"/>
                        <a:cs typeface="Times New Roman"/>
                      </a:endParaRPr>
                    </a:p>
                  </a:txBody>
                  <a:tcPr marL="68580" marR="68580" marT="0" marB="0" anchor="ctr"/>
                </a:tc>
                <a:tc>
                  <a:txBody>
                    <a:bodyPr/>
                    <a:lstStyle/>
                    <a:p>
                      <a:pPr algn="ctr">
                        <a:lnSpc>
                          <a:spcPct val="100000"/>
                        </a:lnSpc>
                        <a:spcAft>
                          <a:spcPts val="0"/>
                        </a:spcAft>
                      </a:pPr>
                      <a:r>
                        <a:rPr lang="uk-UA" sz="1600" b="1">
                          <a:latin typeface="+mn-lt"/>
                          <a:ea typeface="Times New Roman"/>
                          <a:cs typeface="Times New Roman"/>
                        </a:rPr>
                        <a:t>Вміст </a:t>
                      </a:r>
                      <a:r>
                        <a:rPr lang="ru-RU" sz="1600" b="1">
                          <a:latin typeface="+mn-lt"/>
                          <a:ea typeface="Times New Roman"/>
                          <a:cs typeface="Times New Roman"/>
                        </a:rPr>
                        <a:t>хлорит</a:t>
                      </a:r>
                      <a:r>
                        <a:rPr lang="uk-UA" sz="1600" b="1">
                          <a:latin typeface="+mn-lt"/>
                          <a:ea typeface="Times New Roman"/>
                          <a:cs typeface="Times New Roman"/>
                        </a:rPr>
                        <a:t>ів, мг/дм</a:t>
                      </a:r>
                      <a:r>
                        <a:rPr lang="uk-UA" sz="1600" b="1" baseline="30000">
                          <a:latin typeface="+mn-lt"/>
                          <a:ea typeface="Times New Roman"/>
                          <a:cs typeface="Times New Roman"/>
                        </a:rPr>
                        <a:t>3</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uk-UA" sz="1600" b="1">
                          <a:latin typeface="+mn-lt"/>
                          <a:ea typeface="Times New Roman"/>
                          <a:cs typeface="Times New Roman"/>
                        </a:rPr>
                        <a:t>Коефіцієнт небезпеки (</a:t>
                      </a:r>
                      <a:r>
                        <a:rPr lang="ru-RU" sz="1600" b="1">
                          <a:latin typeface="+mn-lt"/>
                          <a:ea typeface="Times New Roman"/>
                          <a:cs typeface="Times New Roman"/>
                        </a:rPr>
                        <a:t>HQ</a:t>
                      </a:r>
                      <a:r>
                        <a:rPr lang="uk-UA" sz="1600" b="1">
                          <a:latin typeface="+mn-lt"/>
                          <a:ea typeface="Times New Roman"/>
                          <a:cs typeface="Times New Roman"/>
                        </a:rPr>
                        <a:t>)</a:t>
                      </a:r>
                      <a:endParaRPr lang="ru-RU" sz="1200">
                        <a:latin typeface="+mn-lt"/>
                        <a:ea typeface="Times New Roman"/>
                        <a:cs typeface="Times New Roman"/>
                      </a:endParaRPr>
                    </a:p>
                  </a:txBody>
                  <a:tcPr marL="68580" marR="68580" marT="0" marB="0" anchor="ctr"/>
                </a:tc>
              </a:tr>
              <a:tr h="213439">
                <a:tc>
                  <a:txBody>
                    <a:bodyPr/>
                    <a:lstStyle/>
                    <a:p>
                      <a:pPr algn="l">
                        <a:lnSpc>
                          <a:spcPct val="100000"/>
                        </a:lnSpc>
                      </a:pPr>
                      <a:endParaRPr lang="ru-RU" sz="1200">
                        <a:latin typeface="+mn-lt"/>
                        <a:ea typeface="Times New Roman"/>
                      </a:endParaRPr>
                    </a:p>
                  </a:txBody>
                  <a:tcPr marL="68580" marR="68580" marT="0" marB="0" anchor="b"/>
                </a:tc>
                <a:tc gridSpan="2">
                  <a:txBody>
                    <a:bodyPr/>
                    <a:lstStyle/>
                    <a:p>
                      <a:pPr algn="ctr">
                        <a:lnSpc>
                          <a:spcPct val="100000"/>
                        </a:lnSpc>
                        <a:spcAft>
                          <a:spcPts val="0"/>
                        </a:spcAft>
                      </a:pPr>
                      <a:r>
                        <a:rPr lang="ru-RU" sz="1600" b="1">
                          <a:latin typeface="+mn-lt"/>
                          <a:ea typeface="Times New Roman"/>
                          <a:cs typeface="Times New Roman"/>
                        </a:rPr>
                        <a:t>Зима</a:t>
                      </a:r>
                      <a:r>
                        <a:rPr lang="uk-UA" sz="1600" b="1">
                          <a:latin typeface="+mn-lt"/>
                          <a:ea typeface="Times New Roman"/>
                          <a:cs typeface="Times New Roman"/>
                        </a:rPr>
                        <a:t>*</a:t>
                      </a:r>
                      <a:endParaRPr lang="ru-RU" sz="1200">
                        <a:latin typeface="+mn-lt"/>
                        <a:ea typeface="Times New Roman"/>
                        <a:cs typeface="Times New Roman"/>
                      </a:endParaRPr>
                    </a:p>
                  </a:txBody>
                  <a:tcPr marL="68580" marR="68580" marT="0" marB="0" anchor="ctr"/>
                </a:tc>
                <a:tc hMerge="1">
                  <a:txBody>
                    <a:bodyPr/>
                    <a:lstStyle/>
                    <a:p>
                      <a:endParaRPr lang="ru-RU"/>
                    </a:p>
                  </a:txBody>
                  <a:tcPr/>
                </a:tc>
                <a:tc gridSpan="2">
                  <a:txBody>
                    <a:bodyPr/>
                    <a:lstStyle/>
                    <a:p>
                      <a:pPr algn="ctr">
                        <a:lnSpc>
                          <a:spcPct val="100000"/>
                        </a:lnSpc>
                        <a:spcAft>
                          <a:spcPts val="0"/>
                        </a:spcAft>
                      </a:pPr>
                      <a:r>
                        <a:rPr lang="ru-RU" sz="1600" b="1">
                          <a:latin typeface="+mn-lt"/>
                          <a:ea typeface="Times New Roman"/>
                          <a:cs typeface="Times New Roman"/>
                        </a:rPr>
                        <a:t>Весна</a:t>
                      </a:r>
                      <a:r>
                        <a:rPr lang="uk-UA" sz="1600" b="1">
                          <a:latin typeface="+mn-lt"/>
                          <a:ea typeface="Times New Roman"/>
                          <a:cs typeface="Times New Roman"/>
                        </a:rPr>
                        <a:t>*</a:t>
                      </a:r>
                      <a:endParaRPr lang="ru-RU" sz="1200">
                        <a:latin typeface="+mn-lt"/>
                        <a:ea typeface="Times New Roman"/>
                        <a:cs typeface="Times New Roman"/>
                      </a:endParaRPr>
                    </a:p>
                  </a:txBody>
                  <a:tcPr marL="68580" marR="68580" marT="0" marB="0" anchor="ctr"/>
                </a:tc>
                <a:tc hMerge="1">
                  <a:txBody>
                    <a:bodyPr/>
                    <a:lstStyle/>
                    <a:p>
                      <a:endParaRPr lang="ru-RU"/>
                    </a:p>
                  </a:txBody>
                  <a:tcPr/>
                </a:tc>
              </a:tr>
              <a:tr h="205733">
                <a:tc>
                  <a:txBody>
                    <a:bodyPr/>
                    <a:lstStyle/>
                    <a:p>
                      <a:pPr algn="l">
                        <a:lnSpc>
                          <a:spcPct val="100000"/>
                        </a:lnSpc>
                        <a:spcAft>
                          <a:spcPts val="0"/>
                        </a:spcAft>
                      </a:pPr>
                      <a:r>
                        <a:rPr lang="ru-RU" sz="1600">
                          <a:latin typeface="+mn-lt"/>
                          <a:ea typeface="Times New Roman"/>
                          <a:cs typeface="Times New Roman"/>
                        </a:rPr>
                        <a:t>Святошинський</a:t>
                      </a:r>
                      <a:endParaRPr lang="ru-RU" sz="1200">
                        <a:latin typeface="+mn-lt"/>
                        <a:ea typeface="Times New Roman"/>
                        <a:cs typeface="Times New Roman"/>
                      </a:endParaRPr>
                    </a:p>
                  </a:txBody>
                  <a:tcPr marL="68580" marR="68580" marT="0" marB="0"/>
                </a:tc>
                <a:tc>
                  <a:txBody>
                    <a:bodyPr/>
                    <a:lstStyle/>
                    <a:p>
                      <a:pPr algn="ctr">
                        <a:lnSpc>
                          <a:spcPct val="100000"/>
                        </a:lnSpc>
                        <a:spcAft>
                          <a:spcPts val="0"/>
                        </a:spcAft>
                      </a:pPr>
                      <a:r>
                        <a:rPr lang="ru-RU" sz="1600">
                          <a:latin typeface="+mn-lt"/>
                          <a:ea typeface="Times New Roman"/>
                          <a:cs typeface="Times New Roman"/>
                        </a:rPr>
                        <a:t>0,20±</a:t>
                      </a:r>
                      <a:r>
                        <a:rPr lang="en-US" sz="1600">
                          <a:latin typeface="+mn-lt"/>
                          <a:ea typeface="Times New Roman"/>
                          <a:cs typeface="Times New Roman"/>
                        </a:rPr>
                        <a:t>0</a:t>
                      </a:r>
                      <a:r>
                        <a:rPr lang="uk-UA" sz="1600">
                          <a:latin typeface="+mn-lt"/>
                          <a:ea typeface="Times New Roman"/>
                          <a:cs typeface="Times New Roman"/>
                        </a:rPr>
                        <a:t>,03</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0,29</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0,15±</a:t>
                      </a:r>
                      <a:r>
                        <a:rPr lang="uk-UA" sz="1600">
                          <a:latin typeface="+mn-lt"/>
                          <a:ea typeface="Times New Roman"/>
                          <a:cs typeface="Times New Roman"/>
                        </a:rPr>
                        <a:t>0,02</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0,21</a:t>
                      </a:r>
                      <a:endParaRPr lang="ru-RU" sz="1200">
                        <a:latin typeface="+mn-lt"/>
                        <a:ea typeface="Times New Roman"/>
                        <a:cs typeface="Times New Roman"/>
                      </a:endParaRPr>
                    </a:p>
                  </a:txBody>
                  <a:tcPr marL="68580" marR="68580" marT="0" marB="0" anchor="ctr"/>
                </a:tc>
              </a:tr>
              <a:tr h="205733">
                <a:tc>
                  <a:txBody>
                    <a:bodyPr/>
                    <a:lstStyle/>
                    <a:p>
                      <a:pPr algn="l">
                        <a:lnSpc>
                          <a:spcPct val="100000"/>
                        </a:lnSpc>
                        <a:spcAft>
                          <a:spcPts val="0"/>
                        </a:spcAft>
                      </a:pPr>
                      <a:r>
                        <a:rPr lang="ru-RU" sz="1600">
                          <a:latin typeface="+mn-lt"/>
                          <a:ea typeface="Times New Roman"/>
                          <a:cs typeface="Times New Roman"/>
                        </a:rPr>
                        <a:t>Шевченківський</a:t>
                      </a:r>
                      <a:endParaRPr lang="ru-RU" sz="1200">
                        <a:latin typeface="+mn-lt"/>
                        <a:ea typeface="Times New Roman"/>
                        <a:cs typeface="Times New Roman"/>
                      </a:endParaRPr>
                    </a:p>
                  </a:txBody>
                  <a:tcPr marL="68580" marR="68580" marT="0" marB="0"/>
                </a:tc>
                <a:tc>
                  <a:txBody>
                    <a:bodyPr/>
                    <a:lstStyle/>
                    <a:p>
                      <a:pPr algn="ctr">
                        <a:lnSpc>
                          <a:spcPct val="100000"/>
                        </a:lnSpc>
                        <a:spcAft>
                          <a:spcPts val="0"/>
                        </a:spcAft>
                      </a:pPr>
                      <a:r>
                        <a:rPr lang="ru-RU" sz="1600">
                          <a:latin typeface="+mn-lt"/>
                          <a:ea typeface="Times New Roman"/>
                          <a:cs typeface="Times New Roman"/>
                        </a:rPr>
                        <a:t>0,18±</a:t>
                      </a:r>
                      <a:r>
                        <a:rPr lang="uk-UA" sz="1600">
                          <a:latin typeface="+mn-lt"/>
                          <a:ea typeface="Times New Roman"/>
                          <a:cs typeface="Times New Roman"/>
                        </a:rPr>
                        <a:t>0,03</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0,26</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0,16±</a:t>
                      </a:r>
                      <a:r>
                        <a:rPr lang="uk-UA" sz="1600">
                          <a:latin typeface="+mn-lt"/>
                          <a:ea typeface="Times New Roman"/>
                          <a:cs typeface="Times New Roman"/>
                        </a:rPr>
                        <a:t>0,02</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0,23</a:t>
                      </a:r>
                      <a:endParaRPr lang="ru-RU" sz="1200">
                        <a:latin typeface="+mn-lt"/>
                        <a:ea typeface="Times New Roman"/>
                        <a:cs typeface="Times New Roman"/>
                      </a:endParaRPr>
                    </a:p>
                  </a:txBody>
                  <a:tcPr marL="68580" marR="68580" marT="0" marB="0" anchor="ctr"/>
                </a:tc>
              </a:tr>
              <a:tr h="213439">
                <a:tc>
                  <a:txBody>
                    <a:bodyPr/>
                    <a:lstStyle/>
                    <a:p>
                      <a:pPr algn="l">
                        <a:lnSpc>
                          <a:spcPct val="100000"/>
                        </a:lnSpc>
                        <a:spcAft>
                          <a:spcPts val="0"/>
                        </a:spcAft>
                      </a:pPr>
                      <a:r>
                        <a:rPr lang="ru-RU" sz="1600">
                          <a:latin typeface="+mn-lt"/>
                          <a:ea typeface="Times New Roman"/>
                          <a:cs typeface="Times New Roman"/>
                        </a:rPr>
                        <a:t>Оболонський</a:t>
                      </a:r>
                      <a:endParaRPr lang="ru-RU" sz="1200">
                        <a:latin typeface="+mn-lt"/>
                        <a:ea typeface="Times New Roman"/>
                        <a:cs typeface="Times New Roman"/>
                      </a:endParaRPr>
                    </a:p>
                  </a:txBody>
                  <a:tcPr marL="68580" marR="68580" marT="0" marB="0"/>
                </a:tc>
                <a:tc>
                  <a:txBody>
                    <a:bodyPr/>
                    <a:lstStyle/>
                    <a:p>
                      <a:pPr algn="ctr">
                        <a:lnSpc>
                          <a:spcPct val="100000"/>
                        </a:lnSpc>
                        <a:spcAft>
                          <a:spcPts val="0"/>
                        </a:spcAft>
                      </a:pPr>
                      <a:r>
                        <a:rPr lang="ru-RU" sz="1600">
                          <a:latin typeface="+mn-lt"/>
                          <a:ea typeface="Times New Roman"/>
                          <a:cs typeface="Times New Roman"/>
                        </a:rPr>
                        <a:t>0,12±</a:t>
                      </a:r>
                      <a:r>
                        <a:rPr lang="uk-UA" sz="1600">
                          <a:latin typeface="+mn-lt"/>
                          <a:ea typeface="Times New Roman"/>
                          <a:cs typeface="Times New Roman"/>
                        </a:rPr>
                        <a:t>0,02</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0,17</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0,12±</a:t>
                      </a:r>
                      <a:r>
                        <a:rPr lang="uk-UA" sz="1600">
                          <a:latin typeface="+mn-lt"/>
                          <a:ea typeface="Times New Roman"/>
                          <a:cs typeface="Times New Roman"/>
                        </a:rPr>
                        <a:t>0,01</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0,17</a:t>
                      </a:r>
                      <a:endParaRPr lang="ru-RU" sz="1200">
                        <a:latin typeface="+mn-lt"/>
                        <a:ea typeface="Times New Roman"/>
                        <a:cs typeface="Times New Roman"/>
                      </a:endParaRPr>
                    </a:p>
                  </a:txBody>
                  <a:tcPr marL="68580" marR="68580" marT="0" marB="0" anchor="ctr"/>
                </a:tc>
              </a:tr>
              <a:tr h="208301">
                <a:tc>
                  <a:txBody>
                    <a:bodyPr/>
                    <a:lstStyle/>
                    <a:p>
                      <a:pPr algn="l">
                        <a:lnSpc>
                          <a:spcPct val="100000"/>
                        </a:lnSpc>
                        <a:spcAft>
                          <a:spcPts val="0"/>
                        </a:spcAft>
                      </a:pPr>
                      <a:r>
                        <a:rPr lang="ru-RU" sz="1600">
                          <a:latin typeface="+mn-lt"/>
                          <a:ea typeface="Times New Roman"/>
                          <a:cs typeface="Times New Roman"/>
                        </a:rPr>
                        <a:t>Подольський</a:t>
                      </a:r>
                      <a:endParaRPr lang="ru-RU" sz="1200">
                        <a:latin typeface="+mn-lt"/>
                        <a:ea typeface="Times New Roman"/>
                        <a:cs typeface="Times New Roman"/>
                      </a:endParaRPr>
                    </a:p>
                  </a:txBody>
                  <a:tcPr marL="68580" marR="68580" marT="0" marB="0"/>
                </a:tc>
                <a:tc>
                  <a:txBody>
                    <a:bodyPr/>
                    <a:lstStyle/>
                    <a:p>
                      <a:pPr algn="ctr">
                        <a:lnSpc>
                          <a:spcPct val="100000"/>
                        </a:lnSpc>
                        <a:spcAft>
                          <a:spcPts val="0"/>
                        </a:spcAft>
                      </a:pPr>
                      <a:r>
                        <a:rPr lang="ru-RU" sz="1600">
                          <a:latin typeface="+mn-lt"/>
                          <a:ea typeface="Times New Roman"/>
                          <a:cs typeface="Times New Roman"/>
                        </a:rPr>
                        <a:t>0,24±</a:t>
                      </a:r>
                      <a:r>
                        <a:rPr lang="uk-UA" sz="1600">
                          <a:latin typeface="+mn-lt"/>
                          <a:ea typeface="Times New Roman"/>
                          <a:cs typeface="Times New Roman"/>
                        </a:rPr>
                        <a:t>0,03</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0,34</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0,20±</a:t>
                      </a:r>
                      <a:r>
                        <a:rPr lang="uk-UA" sz="1600">
                          <a:latin typeface="+mn-lt"/>
                          <a:ea typeface="Times New Roman"/>
                          <a:cs typeface="Times New Roman"/>
                        </a:rPr>
                        <a:t>0,03</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0,29</a:t>
                      </a:r>
                      <a:endParaRPr lang="ru-RU" sz="1200">
                        <a:latin typeface="+mn-lt"/>
                        <a:ea typeface="Times New Roman"/>
                        <a:cs typeface="Times New Roman"/>
                      </a:endParaRPr>
                    </a:p>
                  </a:txBody>
                  <a:tcPr marL="68580" marR="68580" marT="0" marB="0" anchor="ctr"/>
                </a:tc>
              </a:tr>
              <a:tr h="205733">
                <a:tc>
                  <a:txBody>
                    <a:bodyPr/>
                    <a:lstStyle/>
                    <a:p>
                      <a:pPr algn="l">
                        <a:lnSpc>
                          <a:spcPct val="100000"/>
                        </a:lnSpc>
                      </a:pPr>
                      <a:endParaRPr lang="ru-RU" sz="1200" dirty="0">
                        <a:latin typeface="+mn-lt"/>
                        <a:ea typeface="Times New Roman"/>
                      </a:endParaRPr>
                    </a:p>
                  </a:txBody>
                  <a:tcPr marL="68580" marR="68580" marT="0" marB="0"/>
                </a:tc>
                <a:tc gridSpan="2">
                  <a:txBody>
                    <a:bodyPr/>
                    <a:lstStyle/>
                    <a:p>
                      <a:pPr algn="ctr">
                        <a:lnSpc>
                          <a:spcPct val="100000"/>
                        </a:lnSpc>
                        <a:spcAft>
                          <a:spcPts val="0"/>
                        </a:spcAft>
                      </a:pPr>
                      <a:r>
                        <a:rPr lang="ru-RU" sz="1600" b="1">
                          <a:latin typeface="+mn-lt"/>
                          <a:ea typeface="Times New Roman"/>
                          <a:cs typeface="Times New Roman"/>
                        </a:rPr>
                        <a:t>Літо</a:t>
                      </a:r>
                      <a:r>
                        <a:rPr lang="uk-UA" sz="1600" b="1">
                          <a:latin typeface="+mn-lt"/>
                          <a:ea typeface="Times New Roman"/>
                          <a:cs typeface="Times New Roman"/>
                        </a:rPr>
                        <a:t>*</a:t>
                      </a:r>
                      <a:endParaRPr lang="ru-RU" sz="1200">
                        <a:latin typeface="+mn-lt"/>
                        <a:ea typeface="Times New Roman"/>
                        <a:cs typeface="Times New Roman"/>
                      </a:endParaRPr>
                    </a:p>
                  </a:txBody>
                  <a:tcPr marL="68580" marR="68580" marT="0" marB="0" anchor="ctr"/>
                </a:tc>
                <a:tc hMerge="1">
                  <a:txBody>
                    <a:bodyPr/>
                    <a:lstStyle/>
                    <a:p>
                      <a:endParaRPr lang="ru-RU"/>
                    </a:p>
                  </a:txBody>
                  <a:tcPr/>
                </a:tc>
                <a:tc gridSpan="2">
                  <a:txBody>
                    <a:bodyPr/>
                    <a:lstStyle/>
                    <a:p>
                      <a:pPr algn="ctr">
                        <a:lnSpc>
                          <a:spcPct val="100000"/>
                        </a:lnSpc>
                        <a:spcAft>
                          <a:spcPts val="0"/>
                        </a:spcAft>
                      </a:pPr>
                      <a:r>
                        <a:rPr lang="ru-RU" sz="1600" b="1">
                          <a:latin typeface="+mn-lt"/>
                          <a:ea typeface="Times New Roman"/>
                          <a:cs typeface="Times New Roman"/>
                        </a:rPr>
                        <a:t>Осінь</a:t>
                      </a:r>
                      <a:r>
                        <a:rPr lang="uk-UA" sz="1600" b="1">
                          <a:latin typeface="+mn-lt"/>
                          <a:ea typeface="Times New Roman"/>
                          <a:cs typeface="Times New Roman"/>
                        </a:rPr>
                        <a:t>*</a:t>
                      </a:r>
                      <a:endParaRPr lang="ru-RU" sz="1200">
                        <a:latin typeface="+mn-lt"/>
                        <a:ea typeface="Times New Roman"/>
                        <a:cs typeface="Times New Roman"/>
                      </a:endParaRPr>
                    </a:p>
                  </a:txBody>
                  <a:tcPr marL="68580" marR="68580" marT="0" marB="0" anchor="ctr"/>
                </a:tc>
                <a:tc hMerge="1">
                  <a:txBody>
                    <a:bodyPr/>
                    <a:lstStyle/>
                    <a:p>
                      <a:endParaRPr lang="ru-RU"/>
                    </a:p>
                  </a:txBody>
                  <a:tcPr/>
                </a:tc>
              </a:tr>
              <a:tr h="205733">
                <a:tc>
                  <a:txBody>
                    <a:bodyPr/>
                    <a:lstStyle/>
                    <a:p>
                      <a:pPr algn="l">
                        <a:lnSpc>
                          <a:spcPct val="100000"/>
                        </a:lnSpc>
                        <a:spcAft>
                          <a:spcPts val="0"/>
                        </a:spcAft>
                      </a:pPr>
                      <a:r>
                        <a:rPr lang="ru-RU" sz="1600">
                          <a:latin typeface="+mn-lt"/>
                          <a:ea typeface="Times New Roman"/>
                          <a:cs typeface="Times New Roman"/>
                        </a:rPr>
                        <a:t>Святошинський</a:t>
                      </a:r>
                      <a:endParaRPr lang="ru-RU" sz="1200">
                        <a:latin typeface="+mn-lt"/>
                        <a:ea typeface="Times New Roman"/>
                        <a:cs typeface="Times New Roman"/>
                      </a:endParaRPr>
                    </a:p>
                  </a:txBody>
                  <a:tcPr marL="68580" marR="68580" marT="0" marB="0"/>
                </a:tc>
                <a:tc>
                  <a:txBody>
                    <a:bodyPr/>
                    <a:lstStyle/>
                    <a:p>
                      <a:pPr algn="ctr">
                        <a:lnSpc>
                          <a:spcPct val="100000"/>
                        </a:lnSpc>
                        <a:spcAft>
                          <a:spcPts val="0"/>
                        </a:spcAft>
                      </a:pPr>
                      <a:r>
                        <a:rPr lang="ru-RU" sz="1600" dirty="0">
                          <a:latin typeface="+mn-lt"/>
                          <a:ea typeface="Times New Roman"/>
                          <a:cs typeface="Times New Roman"/>
                        </a:rPr>
                        <a:t>0,32±</a:t>
                      </a:r>
                      <a:r>
                        <a:rPr lang="uk-UA" sz="1600" dirty="0">
                          <a:latin typeface="+mn-lt"/>
                          <a:ea typeface="Times New Roman"/>
                          <a:cs typeface="Times New Roman"/>
                        </a:rPr>
                        <a:t>0,10</a:t>
                      </a:r>
                      <a:endParaRPr lang="ru-RU" sz="1200" dirty="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0,46</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0,28±</a:t>
                      </a:r>
                      <a:r>
                        <a:rPr lang="uk-UA" sz="1600">
                          <a:latin typeface="+mn-lt"/>
                          <a:ea typeface="Times New Roman"/>
                          <a:cs typeface="Times New Roman"/>
                        </a:rPr>
                        <a:t>0,04</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0,40</a:t>
                      </a:r>
                      <a:endParaRPr lang="ru-RU" sz="1200">
                        <a:latin typeface="+mn-lt"/>
                        <a:ea typeface="Times New Roman"/>
                        <a:cs typeface="Times New Roman"/>
                      </a:endParaRPr>
                    </a:p>
                  </a:txBody>
                  <a:tcPr marL="68580" marR="68580" marT="0" marB="0" anchor="ctr"/>
                </a:tc>
              </a:tr>
              <a:tr h="205733">
                <a:tc>
                  <a:txBody>
                    <a:bodyPr/>
                    <a:lstStyle/>
                    <a:p>
                      <a:pPr algn="l">
                        <a:lnSpc>
                          <a:spcPct val="100000"/>
                        </a:lnSpc>
                        <a:spcAft>
                          <a:spcPts val="0"/>
                        </a:spcAft>
                      </a:pPr>
                      <a:r>
                        <a:rPr lang="ru-RU" sz="1600">
                          <a:latin typeface="+mn-lt"/>
                          <a:ea typeface="Times New Roman"/>
                          <a:cs typeface="Times New Roman"/>
                        </a:rPr>
                        <a:t>Шевченківський</a:t>
                      </a:r>
                      <a:endParaRPr lang="ru-RU" sz="1200">
                        <a:latin typeface="+mn-lt"/>
                        <a:ea typeface="Times New Roman"/>
                        <a:cs typeface="Times New Roman"/>
                      </a:endParaRPr>
                    </a:p>
                  </a:txBody>
                  <a:tcPr marL="68580" marR="68580" marT="0" marB="0"/>
                </a:tc>
                <a:tc>
                  <a:txBody>
                    <a:bodyPr/>
                    <a:lstStyle/>
                    <a:p>
                      <a:pPr algn="ctr">
                        <a:lnSpc>
                          <a:spcPct val="100000"/>
                        </a:lnSpc>
                        <a:spcAft>
                          <a:spcPts val="0"/>
                        </a:spcAft>
                      </a:pPr>
                      <a:r>
                        <a:rPr lang="ru-RU" sz="1600">
                          <a:latin typeface="+mn-lt"/>
                          <a:ea typeface="Times New Roman"/>
                          <a:cs typeface="Times New Roman"/>
                        </a:rPr>
                        <a:t>0,45±</a:t>
                      </a:r>
                      <a:r>
                        <a:rPr lang="uk-UA" sz="1600">
                          <a:latin typeface="+mn-lt"/>
                          <a:ea typeface="Times New Roman"/>
                          <a:cs typeface="Times New Roman"/>
                        </a:rPr>
                        <a:t>0,05</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0,64</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0,28±</a:t>
                      </a:r>
                      <a:r>
                        <a:rPr lang="uk-UA" sz="1600">
                          <a:latin typeface="+mn-lt"/>
                          <a:ea typeface="Times New Roman"/>
                          <a:cs typeface="Times New Roman"/>
                        </a:rPr>
                        <a:t>0,02</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0,40</a:t>
                      </a:r>
                      <a:endParaRPr lang="ru-RU" sz="1200">
                        <a:latin typeface="+mn-lt"/>
                        <a:ea typeface="Times New Roman"/>
                        <a:cs typeface="Times New Roman"/>
                      </a:endParaRPr>
                    </a:p>
                  </a:txBody>
                  <a:tcPr marL="68580" marR="68580" marT="0" marB="0" anchor="ctr"/>
                </a:tc>
              </a:tr>
              <a:tr h="205733">
                <a:tc>
                  <a:txBody>
                    <a:bodyPr/>
                    <a:lstStyle/>
                    <a:p>
                      <a:pPr algn="l">
                        <a:lnSpc>
                          <a:spcPct val="100000"/>
                        </a:lnSpc>
                        <a:spcAft>
                          <a:spcPts val="0"/>
                        </a:spcAft>
                      </a:pPr>
                      <a:r>
                        <a:rPr lang="ru-RU" sz="1600">
                          <a:latin typeface="+mn-lt"/>
                          <a:ea typeface="Times New Roman"/>
                          <a:cs typeface="Times New Roman"/>
                        </a:rPr>
                        <a:t>Оболонський</a:t>
                      </a:r>
                      <a:endParaRPr lang="ru-RU" sz="1200">
                        <a:latin typeface="+mn-lt"/>
                        <a:ea typeface="Times New Roman"/>
                        <a:cs typeface="Times New Roman"/>
                      </a:endParaRPr>
                    </a:p>
                  </a:txBody>
                  <a:tcPr marL="68580" marR="68580" marT="0" marB="0"/>
                </a:tc>
                <a:tc>
                  <a:txBody>
                    <a:bodyPr/>
                    <a:lstStyle/>
                    <a:p>
                      <a:pPr algn="ctr">
                        <a:lnSpc>
                          <a:spcPct val="100000"/>
                        </a:lnSpc>
                        <a:spcAft>
                          <a:spcPts val="0"/>
                        </a:spcAft>
                      </a:pPr>
                      <a:r>
                        <a:rPr lang="ru-RU" sz="1600">
                          <a:latin typeface="+mn-lt"/>
                          <a:ea typeface="Times New Roman"/>
                          <a:cs typeface="Times New Roman"/>
                        </a:rPr>
                        <a:t>0,15±</a:t>
                      </a:r>
                      <a:r>
                        <a:rPr lang="uk-UA" sz="1600">
                          <a:latin typeface="+mn-lt"/>
                          <a:ea typeface="Times New Roman"/>
                          <a:cs typeface="Times New Roman"/>
                        </a:rPr>
                        <a:t>0,03</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0,21</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0,28±</a:t>
                      </a:r>
                      <a:r>
                        <a:rPr lang="uk-UA" sz="1600">
                          <a:latin typeface="+mn-lt"/>
                          <a:ea typeface="Times New Roman"/>
                          <a:cs typeface="Times New Roman"/>
                        </a:rPr>
                        <a:t>0,03</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0,40</a:t>
                      </a:r>
                      <a:endParaRPr lang="ru-RU" sz="1200">
                        <a:latin typeface="+mn-lt"/>
                        <a:ea typeface="Times New Roman"/>
                        <a:cs typeface="Times New Roman"/>
                      </a:endParaRPr>
                    </a:p>
                  </a:txBody>
                  <a:tcPr marL="68580" marR="68580" marT="0" marB="0" anchor="ctr"/>
                </a:tc>
              </a:tr>
              <a:tr h="205733">
                <a:tc>
                  <a:txBody>
                    <a:bodyPr/>
                    <a:lstStyle/>
                    <a:p>
                      <a:pPr algn="l">
                        <a:lnSpc>
                          <a:spcPct val="100000"/>
                        </a:lnSpc>
                        <a:spcAft>
                          <a:spcPts val="0"/>
                        </a:spcAft>
                      </a:pPr>
                      <a:r>
                        <a:rPr lang="ru-RU" sz="1600">
                          <a:latin typeface="+mn-lt"/>
                          <a:ea typeface="Times New Roman"/>
                          <a:cs typeface="Times New Roman"/>
                        </a:rPr>
                        <a:t>Подольський</a:t>
                      </a:r>
                      <a:endParaRPr lang="ru-RU" sz="1200">
                        <a:latin typeface="+mn-lt"/>
                        <a:ea typeface="Times New Roman"/>
                        <a:cs typeface="Times New Roman"/>
                      </a:endParaRPr>
                    </a:p>
                  </a:txBody>
                  <a:tcPr marL="68580" marR="68580" marT="0" marB="0"/>
                </a:tc>
                <a:tc>
                  <a:txBody>
                    <a:bodyPr/>
                    <a:lstStyle/>
                    <a:p>
                      <a:pPr algn="ctr">
                        <a:lnSpc>
                          <a:spcPct val="100000"/>
                        </a:lnSpc>
                        <a:spcAft>
                          <a:spcPts val="0"/>
                        </a:spcAft>
                      </a:pPr>
                      <a:r>
                        <a:rPr lang="ru-RU" sz="1600">
                          <a:latin typeface="+mn-lt"/>
                          <a:ea typeface="Times New Roman"/>
                          <a:cs typeface="Times New Roman"/>
                        </a:rPr>
                        <a:t>0,35±</a:t>
                      </a:r>
                      <a:r>
                        <a:rPr lang="uk-UA" sz="1600">
                          <a:latin typeface="+mn-lt"/>
                          <a:ea typeface="Times New Roman"/>
                          <a:cs typeface="Times New Roman"/>
                        </a:rPr>
                        <a:t>0,11</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0,50</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0,22±</a:t>
                      </a:r>
                      <a:r>
                        <a:rPr lang="uk-UA" sz="1600">
                          <a:latin typeface="+mn-lt"/>
                          <a:ea typeface="Times New Roman"/>
                          <a:cs typeface="Times New Roman"/>
                        </a:rPr>
                        <a:t>0,03</a:t>
                      </a:r>
                      <a:endParaRPr lang="ru-RU" sz="1200">
                        <a:latin typeface="+mn-lt"/>
                        <a:ea typeface="Times New Roman"/>
                        <a:cs typeface="Times New Roman"/>
                      </a:endParaRPr>
                    </a:p>
                  </a:txBody>
                  <a:tcPr marL="68580" marR="68580" marT="0" marB="0" anchor="ctr"/>
                </a:tc>
                <a:tc>
                  <a:txBody>
                    <a:bodyPr/>
                    <a:lstStyle/>
                    <a:p>
                      <a:pPr algn="ctr">
                        <a:lnSpc>
                          <a:spcPct val="100000"/>
                        </a:lnSpc>
                        <a:spcAft>
                          <a:spcPts val="0"/>
                        </a:spcAft>
                      </a:pPr>
                      <a:r>
                        <a:rPr lang="ru-RU" sz="1600">
                          <a:latin typeface="+mn-lt"/>
                          <a:ea typeface="Times New Roman"/>
                          <a:cs typeface="Times New Roman"/>
                        </a:rPr>
                        <a:t>0,31</a:t>
                      </a:r>
                      <a:endParaRPr lang="ru-RU" sz="1200">
                        <a:latin typeface="+mn-lt"/>
                        <a:ea typeface="Times New Roman"/>
                        <a:cs typeface="Times New Roman"/>
                      </a:endParaRPr>
                    </a:p>
                  </a:txBody>
                  <a:tcPr marL="68580" marR="68580" marT="0" marB="0" anchor="ctr"/>
                </a:tc>
              </a:tr>
              <a:tr h="221145">
                <a:tc gridSpan="5">
                  <a:txBody>
                    <a:bodyPr/>
                    <a:lstStyle/>
                    <a:p>
                      <a:pPr algn="ctr">
                        <a:lnSpc>
                          <a:spcPct val="100000"/>
                        </a:lnSpc>
                        <a:spcAft>
                          <a:spcPts val="0"/>
                        </a:spcAft>
                      </a:pPr>
                      <a:r>
                        <a:rPr lang="uk-UA" sz="1600" b="1">
                          <a:latin typeface="+mn-lt"/>
                          <a:ea typeface="Times New Roman"/>
                          <a:cs typeface="Times New Roman"/>
                        </a:rPr>
                        <a:t>Середнє за рік</a:t>
                      </a:r>
                      <a:endParaRPr lang="ru-RU" sz="1200">
                        <a:latin typeface="+mn-lt"/>
                        <a:ea typeface="Times New Roman"/>
                        <a:cs typeface="Times New Roman"/>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05733">
                <a:tc>
                  <a:txBody>
                    <a:bodyPr/>
                    <a:lstStyle/>
                    <a:p>
                      <a:pPr algn="l">
                        <a:lnSpc>
                          <a:spcPct val="100000"/>
                        </a:lnSpc>
                      </a:pPr>
                      <a:endParaRPr lang="ru-RU" sz="1200" dirty="0">
                        <a:latin typeface="+mn-lt"/>
                        <a:ea typeface="Times New Roman"/>
                      </a:endParaRPr>
                    </a:p>
                  </a:txBody>
                  <a:tcPr marL="68580" marR="68580" marT="0" marB="0"/>
                </a:tc>
                <a:tc gridSpan="2">
                  <a:txBody>
                    <a:bodyPr/>
                    <a:lstStyle/>
                    <a:p>
                      <a:pPr algn="ctr">
                        <a:lnSpc>
                          <a:spcPct val="100000"/>
                        </a:lnSpc>
                        <a:spcAft>
                          <a:spcPts val="0"/>
                        </a:spcAft>
                      </a:pPr>
                      <a:r>
                        <a:rPr lang="uk-UA" sz="1600" b="1">
                          <a:latin typeface="+mn-lt"/>
                          <a:ea typeface="Times New Roman"/>
                          <a:cs typeface="Times New Roman"/>
                        </a:rPr>
                        <a:t>Вміст </a:t>
                      </a:r>
                      <a:r>
                        <a:rPr lang="ru-RU" sz="1600" b="1">
                          <a:latin typeface="+mn-lt"/>
                          <a:ea typeface="Times New Roman"/>
                          <a:cs typeface="Times New Roman"/>
                        </a:rPr>
                        <a:t>хлорит</a:t>
                      </a:r>
                      <a:r>
                        <a:rPr lang="uk-UA" sz="1600" b="1">
                          <a:latin typeface="+mn-lt"/>
                          <a:ea typeface="Times New Roman"/>
                          <a:cs typeface="Times New Roman"/>
                        </a:rPr>
                        <a:t>ів, мг/дм</a:t>
                      </a:r>
                      <a:r>
                        <a:rPr lang="uk-UA" sz="1600" b="1" baseline="30000">
                          <a:latin typeface="+mn-lt"/>
                          <a:ea typeface="Times New Roman"/>
                          <a:cs typeface="Times New Roman"/>
                        </a:rPr>
                        <a:t>3</a:t>
                      </a:r>
                      <a:endParaRPr lang="ru-RU" sz="1200">
                        <a:latin typeface="+mn-lt"/>
                        <a:ea typeface="Times New Roman"/>
                        <a:cs typeface="Times New Roman"/>
                      </a:endParaRPr>
                    </a:p>
                  </a:txBody>
                  <a:tcPr marL="68580" marR="68580" marT="0" marB="0" anchor="ctr"/>
                </a:tc>
                <a:tc hMerge="1">
                  <a:txBody>
                    <a:bodyPr/>
                    <a:lstStyle/>
                    <a:p>
                      <a:endParaRPr lang="ru-RU"/>
                    </a:p>
                  </a:txBody>
                  <a:tcPr/>
                </a:tc>
                <a:tc gridSpan="2">
                  <a:txBody>
                    <a:bodyPr/>
                    <a:lstStyle/>
                    <a:p>
                      <a:pPr algn="ctr">
                        <a:lnSpc>
                          <a:spcPct val="100000"/>
                        </a:lnSpc>
                        <a:spcAft>
                          <a:spcPts val="0"/>
                        </a:spcAft>
                      </a:pPr>
                      <a:r>
                        <a:rPr lang="uk-UA" sz="1600" b="1">
                          <a:latin typeface="+mn-lt"/>
                          <a:ea typeface="Times New Roman"/>
                          <a:cs typeface="Times New Roman"/>
                        </a:rPr>
                        <a:t>Коефіцієнт небезпеки (</a:t>
                      </a:r>
                      <a:r>
                        <a:rPr lang="ru-RU" sz="1600" b="1">
                          <a:latin typeface="+mn-lt"/>
                          <a:ea typeface="Times New Roman"/>
                          <a:cs typeface="Times New Roman"/>
                        </a:rPr>
                        <a:t>HQ</a:t>
                      </a:r>
                      <a:r>
                        <a:rPr lang="uk-UA" sz="1600" b="1">
                          <a:latin typeface="+mn-lt"/>
                          <a:ea typeface="Times New Roman"/>
                          <a:cs typeface="Times New Roman"/>
                        </a:rPr>
                        <a:t>)</a:t>
                      </a:r>
                      <a:endParaRPr lang="ru-RU" sz="1200">
                        <a:latin typeface="+mn-lt"/>
                        <a:ea typeface="Times New Roman"/>
                        <a:cs typeface="Times New Roman"/>
                      </a:endParaRPr>
                    </a:p>
                  </a:txBody>
                  <a:tcPr marL="68580" marR="68580" marT="0" marB="0" anchor="ctr"/>
                </a:tc>
                <a:tc hMerge="1">
                  <a:txBody>
                    <a:bodyPr/>
                    <a:lstStyle/>
                    <a:p>
                      <a:endParaRPr lang="ru-RU"/>
                    </a:p>
                  </a:txBody>
                  <a:tcPr/>
                </a:tc>
              </a:tr>
              <a:tr h="205733">
                <a:tc>
                  <a:txBody>
                    <a:bodyPr/>
                    <a:lstStyle/>
                    <a:p>
                      <a:pPr algn="l">
                        <a:lnSpc>
                          <a:spcPct val="100000"/>
                        </a:lnSpc>
                        <a:spcAft>
                          <a:spcPts val="0"/>
                        </a:spcAft>
                      </a:pPr>
                      <a:r>
                        <a:rPr lang="ru-RU" sz="1600">
                          <a:latin typeface="+mn-lt"/>
                          <a:ea typeface="Times New Roman"/>
                          <a:cs typeface="Times New Roman"/>
                        </a:rPr>
                        <a:t>Святошинський</a:t>
                      </a:r>
                      <a:endParaRPr lang="ru-RU" sz="1200">
                        <a:latin typeface="+mn-lt"/>
                        <a:ea typeface="Times New Roman"/>
                        <a:cs typeface="Times New Roman"/>
                      </a:endParaRPr>
                    </a:p>
                  </a:txBody>
                  <a:tcPr marL="68580" marR="68580" marT="0" marB="0"/>
                </a:tc>
                <a:tc gridSpan="2">
                  <a:txBody>
                    <a:bodyPr/>
                    <a:lstStyle/>
                    <a:p>
                      <a:pPr algn="ctr">
                        <a:lnSpc>
                          <a:spcPct val="100000"/>
                        </a:lnSpc>
                        <a:spcAft>
                          <a:spcPts val="0"/>
                        </a:spcAft>
                      </a:pPr>
                      <a:r>
                        <a:rPr lang="ru-RU" sz="1600">
                          <a:latin typeface="+mn-lt"/>
                          <a:ea typeface="Times New Roman"/>
                          <a:cs typeface="Times New Roman"/>
                        </a:rPr>
                        <a:t>0,24±</a:t>
                      </a:r>
                      <a:r>
                        <a:rPr lang="uk-UA" sz="1600">
                          <a:latin typeface="+mn-lt"/>
                          <a:ea typeface="Times New Roman"/>
                          <a:cs typeface="Times New Roman"/>
                        </a:rPr>
                        <a:t>0,03</a:t>
                      </a:r>
                      <a:endParaRPr lang="ru-RU" sz="1200">
                        <a:latin typeface="+mn-lt"/>
                        <a:ea typeface="Times New Roman"/>
                        <a:cs typeface="Times New Roman"/>
                      </a:endParaRPr>
                    </a:p>
                  </a:txBody>
                  <a:tcPr marL="68580" marR="68580" marT="0" marB="0" anchor="ctr"/>
                </a:tc>
                <a:tc hMerge="1">
                  <a:txBody>
                    <a:bodyPr/>
                    <a:lstStyle/>
                    <a:p>
                      <a:endParaRPr lang="ru-RU"/>
                    </a:p>
                  </a:txBody>
                  <a:tcPr/>
                </a:tc>
                <a:tc gridSpan="2">
                  <a:txBody>
                    <a:bodyPr/>
                    <a:lstStyle/>
                    <a:p>
                      <a:pPr algn="ctr">
                        <a:lnSpc>
                          <a:spcPct val="100000"/>
                        </a:lnSpc>
                        <a:spcAft>
                          <a:spcPts val="0"/>
                        </a:spcAft>
                      </a:pPr>
                      <a:r>
                        <a:rPr lang="ru-RU" sz="1600">
                          <a:latin typeface="+mn-lt"/>
                          <a:ea typeface="Times New Roman"/>
                          <a:cs typeface="Times New Roman"/>
                        </a:rPr>
                        <a:t>0,34</a:t>
                      </a:r>
                      <a:endParaRPr lang="ru-RU" sz="1200">
                        <a:latin typeface="+mn-lt"/>
                        <a:ea typeface="Times New Roman"/>
                        <a:cs typeface="Times New Roman"/>
                      </a:endParaRPr>
                    </a:p>
                  </a:txBody>
                  <a:tcPr marL="68580" marR="68580" marT="0" marB="0" anchor="ctr"/>
                </a:tc>
                <a:tc hMerge="1">
                  <a:txBody>
                    <a:bodyPr/>
                    <a:lstStyle/>
                    <a:p>
                      <a:endParaRPr lang="ru-RU"/>
                    </a:p>
                  </a:txBody>
                  <a:tcPr/>
                </a:tc>
              </a:tr>
              <a:tr h="205733">
                <a:tc>
                  <a:txBody>
                    <a:bodyPr/>
                    <a:lstStyle/>
                    <a:p>
                      <a:pPr algn="l">
                        <a:lnSpc>
                          <a:spcPct val="100000"/>
                        </a:lnSpc>
                        <a:spcAft>
                          <a:spcPts val="0"/>
                        </a:spcAft>
                      </a:pPr>
                      <a:r>
                        <a:rPr lang="ru-RU" sz="1600">
                          <a:latin typeface="+mn-lt"/>
                          <a:ea typeface="Times New Roman"/>
                          <a:cs typeface="Times New Roman"/>
                        </a:rPr>
                        <a:t>Шевченківський</a:t>
                      </a:r>
                      <a:endParaRPr lang="ru-RU" sz="1200">
                        <a:latin typeface="+mn-lt"/>
                        <a:ea typeface="Times New Roman"/>
                        <a:cs typeface="Times New Roman"/>
                      </a:endParaRPr>
                    </a:p>
                  </a:txBody>
                  <a:tcPr marL="68580" marR="68580" marT="0" marB="0"/>
                </a:tc>
                <a:tc gridSpan="2">
                  <a:txBody>
                    <a:bodyPr/>
                    <a:lstStyle/>
                    <a:p>
                      <a:pPr algn="ctr">
                        <a:lnSpc>
                          <a:spcPct val="100000"/>
                        </a:lnSpc>
                        <a:spcAft>
                          <a:spcPts val="0"/>
                        </a:spcAft>
                      </a:pPr>
                      <a:r>
                        <a:rPr lang="ru-RU" sz="1600">
                          <a:latin typeface="+mn-lt"/>
                          <a:ea typeface="Times New Roman"/>
                          <a:cs typeface="Times New Roman"/>
                        </a:rPr>
                        <a:t>0,27±</a:t>
                      </a:r>
                      <a:r>
                        <a:rPr lang="uk-UA" sz="1600">
                          <a:latin typeface="+mn-lt"/>
                          <a:ea typeface="Times New Roman"/>
                          <a:cs typeface="Times New Roman"/>
                        </a:rPr>
                        <a:t>0,03</a:t>
                      </a:r>
                      <a:endParaRPr lang="ru-RU" sz="1200">
                        <a:latin typeface="+mn-lt"/>
                        <a:ea typeface="Times New Roman"/>
                        <a:cs typeface="Times New Roman"/>
                      </a:endParaRPr>
                    </a:p>
                  </a:txBody>
                  <a:tcPr marL="68580" marR="68580" marT="0" marB="0" anchor="ctr"/>
                </a:tc>
                <a:tc hMerge="1">
                  <a:txBody>
                    <a:bodyPr/>
                    <a:lstStyle/>
                    <a:p>
                      <a:endParaRPr lang="ru-RU"/>
                    </a:p>
                  </a:txBody>
                  <a:tcPr/>
                </a:tc>
                <a:tc gridSpan="2">
                  <a:txBody>
                    <a:bodyPr/>
                    <a:lstStyle/>
                    <a:p>
                      <a:pPr algn="ctr">
                        <a:lnSpc>
                          <a:spcPct val="100000"/>
                        </a:lnSpc>
                        <a:spcAft>
                          <a:spcPts val="0"/>
                        </a:spcAft>
                      </a:pPr>
                      <a:r>
                        <a:rPr lang="ru-RU" sz="1600">
                          <a:latin typeface="+mn-lt"/>
                          <a:ea typeface="Times New Roman"/>
                          <a:cs typeface="Times New Roman"/>
                        </a:rPr>
                        <a:t>0,38</a:t>
                      </a:r>
                      <a:endParaRPr lang="ru-RU" sz="1200">
                        <a:latin typeface="+mn-lt"/>
                        <a:ea typeface="Times New Roman"/>
                        <a:cs typeface="Times New Roman"/>
                      </a:endParaRPr>
                    </a:p>
                  </a:txBody>
                  <a:tcPr marL="68580" marR="68580" marT="0" marB="0" anchor="ctr"/>
                </a:tc>
                <a:tc hMerge="1">
                  <a:txBody>
                    <a:bodyPr/>
                    <a:lstStyle/>
                    <a:p>
                      <a:endParaRPr lang="ru-RU"/>
                    </a:p>
                  </a:txBody>
                  <a:tcPr/>
                </a:tc>
              </a:tr>
              <a:tr h="205733">
                <a:tc>
                  <a:txBody>
                    <a:bodyPr/>
                    <a:lstStyle/>
                    <a:p>
                      <a:pPr algn="l">
                        <a:lnSpc>
                          <a:spcPct val="100000"/>
                        </a:lnSpc>
                        <a:spcAft>
                          <a:spcPts val="0"/>
                        </a:spcAft>
                      </a:pPr>
                      <a:r>
                        <a:rPr lang="ru-RU" sz="1600">
                          <a:latin typeface="+mn-lt"/>
                          <a:ea typeface="Times New Roman"/>
                          <a:cs typeface="Times New Roman"/>
                        </a:rPr>
                        <a:t>Оболонський</a:t>
                      </a:r>
                      <a:endParaRPr lang="ru-RU" sz="1200">
                        <a:latin typeface="+mn-lt"/>
                        <a:ea typeface="Times New Roman"/>
                        <a:cs typeface="Times New Roman"/>
                      </a:endParaRPr>
                    </a:p>
                  </a:txBody>
                  <a:tcPr marL="68580" marR="68580" marT="0" marB="0"/>
                </a:tc>
                <a:tc gridSpan="2">
                  <a:txBody>
                    <a:bodyPr/>
                    <a:lstStyle/>
                    <a:p>
                      <a:pPr algn="ctr">
                        <a:lnSpc>
                          <a:spcPct val="100000"/>
                        </a:lnSpc>
                        <a:spcAft>
                          <a:spcPts val="0"/>
                        </a:spcAft>
                      </a:pPr>
                      <a:r>
                        <a:rPr lang="ru-RU" sz="1600">
                          <a:latin typeface="+mn-lt"/>
                          <a:ea typeface="Times New Roman"/>
                          <a:cs typeface="Times New Roman"/>
                        </a:rPr>
                        <a:t>0,17±</a:t>
                      </a:r>
                      <a:r>
                        <a:rPr lang="uk-UA" sz="1600">
                          <a:latin typeface="+mn-lt"/>
                          <a:ea typeface="Times New Roman"/>
                          <a:cs typeface="Times New Roman"/>
                        </a:rPr>
                        <a:t>0,02</a:t>
                      </a:r>
                      <a:endParaRPr lang="ru-RU" sz="1200">
                        <a:latin typeface="+mn-lt"/>
                        <a:ea typeface="Times New Roman"/>
                        <a:cs typeface="Times New Roman"/>
                      </a:endParaRPr>
                    </a:p>
                  </a:txBody>
                  <a:tcPr marL="68580" marR="68580" marT="0" marB="0" anchor="ctr"/>
                </a:tc>
                <a:tc hMerge="1">
                  <a:txBody>
                    <a:bodyPr/>
                    <a:lstStyle/>
                    <a:p>
                      <a:endParaRPr lang="ru-RU"/>
                    </a:p>
                  </a:txBody>
                  <a:tcPr/>
                </a:tc>
                <a:tc gridSpan="2">
                  <a:txBody>
                    <a:bodyPr/>
                    <a:lstStyle/>
                    <a:p>
                      <a:pPr algn="ctr">
                        <a:lnSpc>
                          <a:spcPct val="100000"/>
                        </a:lnSpc>
                        <a:spcAft>
                          <a:spcPts val="0"/>
                        </a:spcAft>
                      </a:pPr>
                      <a:r>
                        <a:rPr lang="ru-RU" sz="1600">
                          <a:latin typeface="+mn-lt"/>
                          <a:ea typeface="Times New Roman"/>
                          <a:cs typeface="Times New Roman"/>
                        </a:rPr>
                        <a:t>0,24</a:t>
                      </a:r>
                      <a:endParaRPr lang="ru-RU" sz="1200">
                        <a:latin typeface="+mn-lt"/>
                        <a:ea typeface="Times New Roman"/>
                        <a:cs typeface="Times New Roman"/>
                      </a:endParaRPr>
                    </a:p>
                  </a:txBody>
                  <a:tcPr marL="68580" marR="68580" marT="0" marB="0" anchor="ctr"/>
                </a:tc>
                <a:tc hMerge="1">
                  <a:txBody>
                    <a:bodyPr/>
                    <a:lstStyle/>
                    <a:p>
                      <a:endParaRPr lang="ru-RU"/>
                    </a:p>
                  </a:txBody>
                  <a:tcPr/>
                </a:tc>
              </a:tr>
              <a:tr h="181361">
                <a:tc>
                  <a:txBody>
                    <a:bodyPr/>
                    <a:lstStyle/>
                    <a:p>
                      <a:pPr algn="l">
                        <a:lnSpc>
                          <a:spcPct val="100000"/>
                        </a:lnSpc>
                        <a:spcAft>
                          <a:spcPts val="0"/>
                        </a:spcAft>
                      </a:pPr>
                      <a:r>
                        <a:rPr lang="ru-RU" sz="1600">
                          <a:latin typeface="+mn-lt"/>
                          <a:ea typeface="Times New Roman"/>
                          <a:cs typeface="Times New Roman"/>
                        </a:rPr>
                        <a:t>Подольський</a:t>
                      </a:r>
                      <a:endParaRPr lang="ru-RU" sz="1200">
                        <a:latin typeface="+mn-lt"/>
                        <a:ea typeface="Times New Roman"/>
                        <a:cs typeface="Times New Roman"/>
                      </a:endParaRPr>
                    </a:p>
                  </a:txBody>
                  <a:tcPr marL="68580" marR="68580" marT="0" marB="0"/>
                </a:tc>
                <a:tc gridSpan="2">
                  <a:txBody>
                    <a:bodyPr/>
                    <a:lstStyle/>
                    <a:p>
                      <a:pPr algn="ctr">
                        <a:lnSpc>
                          <a:spcPct val="100000"/>
                        </a:lnSpc>
                        <a:spcAft>
                          <a:spcPts val="0"/>
                        </a:spcAft>
                      </a:pPr>
                      <a:r>
                        <a:rPr lang="ru-RU" sz="1600" dirty="0">
                          <a:latin typeface="+mn-lt"/>
                          <a:ea typeface="Times New Roman"/>
                          <a:cs typeface="Times New Roman"/>
                        </a:rPr>
                        <a:t>0,25±</a:t>
                      </a:r>
                      <a:r>
                        <a:rPr lang="uk-UA" sz="1600" dirty="0">
                          <a:latin typeface="+mn-lt"/>
                          <a:ea typeface="Times New Roman"/>
                          <a:cs typeface="Times New Roman"/>
                        </a:rPr>
                        <a:t>0,03</a:t>
                      </a:r>
                      <a:endParaRPr lang="ru-RU" sz="1200" dirty="0">
                        <a:latin typeface="+mn-lt"/>
                        <a:ea typeface="Times New Roman"/>
                        <a:cs typeface="Times New Roman"/>
                      </a:endParaRPr>
                    </a:p>
                  </a:txBody>
                  <a:tcPr marL="68580" marR="68580" marT="0" marB="0" anchor="ctr"/>
                </a:tc>
                <a:tc hMerge="1">
                  <a:txBody>
                    <a:bodyPr/>
                    <a:lstStyle/>
                    <a:p>
                      <a:endParaRPr lang="ru-RU"/>
                    </a:p>
                  </a:txBody>
                  <a:tcPr/>
                </a:tc>
                <a:tc gridSpan="2">
                  <a:txBody>
                    <a:bodyPr/>
                    <a:lstStyle/>
                    <a:p>
                      <a:pPr algn="ctr">
                        <a:lnSpc>
                          <a:spcPct val="100000"/>
                        </a:lnSpc>
                        <a:spcAft>
                          <a:spcPts val="0"/>
                        </a:spcAft>
                      </a:pPr>
                      <a:r>
                        <a:rPr lang="ru-RU" sz="1600" dirty="0">
                          <a:latin typeface="+mn-lt"/>
                          <a:ea typeface="Times New Roman"/>
                          <a:cs typeface="Times New Roman"/>
                        </a:rPr>
                        <a:t>0,36</a:t>
                      </a:r>
                      <a:endParaRPr lang="ru-RU" sz="1200" dirty="0">
                        <a:latin typeface="+mn-lt"/>
                        <a:ea typeface="Times New Roman"/>
                        <a:cs typeface="Times New Roman"/>
                      </a:endParaRPr>
                    </a:p>
                  </a:txBody>
                  <a:tcPr marL="68580" marR="68580" marT="0" marB="0" anchor="ctr"/>
                </a:tc>
                <a:tc hMerge="1">
                  <a:txBody>
                    <a:bodyPr/>
                    <a:lstStyle/>
                    <a:p>
                      <a:endParaRPr lang="ru-RU"/>
                    </a:p>
                  </a:txBody>
                  <a:tcPr/>
                </a:tc>
              </a:tr>
            </a:tbl>
          </a:graphicData>
        </a:graphic>
      </p:graphicFrame>
      <p:sp>
        <p:nvSpPr>
          <p:cNvPr id="5" name="Прямоугольник 4"/>
          <p:cNvSpPr/>
          <p:nvPr/>
        </p:nvSpPr>
        <p:spPr>
          <a:xfrm>
            <a:off x="251520" y="5950766"/>
            <a:ext cx="8568952" cy="430887"/>
          </a:xfrm>
          <a:prstGeom prst="rect">
            <a:avLst/>
          </a:prstGeom>
        </p:spPr>
        <p:txBody>
          <a:bodyPr wrap="square">
            <a:spAutoFit/>
          </a:bodyPr>
          <a:lstStyle/>
          <a:p>
            <a:r>
              <a:rPr lang="uk-UA" sz="1100" dirty="0" smtClean="0"/>
              <a:t>Примітка. * – достовірність різниці показників хлоритів у питній воді за сезонами року: зима-весна – р&gt;0,05, зима-літо – р&lt;0,05, зима-осінь – р&lt;0,05.</a:t>
            </a:r>
            <a:endParaRPr lang="ru-RU" sz="1100" dirty="0"/>
          </a:p>
        </p:txBody>
      </p:sp>
      <p:sp>
        <p:nvSpPr>
          <p:cNvPr id="6" name="Номер слайда 5"/>
          <p:cNvSpPr>
            <a:spLocks noGrp="1"/>
          </p:cNvSpPr>
          <p:nvPr>
            <p:ph type="sldNum" sz="quarter" idx="12"/>
          </p:nvPr>
        </p:nvSpPr>
        <p:spPr/>
        <p:txBody>
          <a:bodyPr/>
          <a:lstStyle/>
          <a:p>
            <a:fld id="{725C68B6-61C2-468F-89AB-4B9F7531AA68}" type="slidenum">
              <a:rPr lang="ru-RU" sz="2400" b="1" smtClean="0"/>
              <a:pPr/>
              <a:t>9</a:t>
            </a:fld>
            <a:endParaRPr lang="ru-RU" sz="2400" b="1" dirty="0"/>
          </a:p>
        </p:txBody>
      </p:sp>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515</TotalTime>
  <Words>878</Words>
  <Application>Microsoft Office PowerPoint</Application>
  <PresentationFormat>Екран (4:3)</PresentationFormat>
  <Paragraphs>163</Paragraphs>
  <Slides>11</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11</vt:i4>
      </vt:variant>
    </vt:vector>
  </HeadingPairs>
  <TitlesOfParts>
    <vt:vector size="12" baseType="lpstr">
      <vt:lpstr>Поток</vt:lpstr>
      <vt:lpstr>Небезпечні хлорити у обробленій діоксидом хлору питній воді та ризик від її вживання для здоров’я населення</vt:lpstr>
      <vt:lpstr>Актуальність роботи обумовлена:</vt:lpstr>
      <vt:lpstr>Мета дослідження. Проаналізувати результати вмісту небезпечних хлоритів у водопровідній питній воді окремих районів міста Києва та розрахувати і оцінити неканцерогенний ризик від вживання цієї води для здоров'я людей.  </vt:lpstr>
      <vt:lpstr>Розрахунок неканцерогенного ризику</vt:lpstr>
      <vt:lpstr>Традиційна та модернізована хлорна технологія підготовки питної води з використанням діоксиду хлору </vt:lpstr>
      <vt:lpstr>Сезонні коливання середніх концентрацій діоксиду хлору та хлоритів у питній воді (РЧВ), що надходить до водопровідних мереж у 2021 та 2022 рр.</vt:lpstr>
      <vt:lpstr>Результати моніторингу вмісту хлоритів у питній воді з РЧВ та розподільчих мереж Святошинського та Шевченківського районів м. Києва</vt:lpstr>
      <vt:lpstr>Результати моніторингу вмісту хлоритів у питній воді з РЧВ та розподільчих мереж Оболонського та Подольського району м. Києва</vt:lpstr>
      <vt:lpstr>Оцінка ризику розвитку неканцерогенних ефектів для здоров'я людини від вживання питної води з різним вмістом хлоритів в мережах досліджуваних районів за сезонами 2021 р.(M±m)</vt:lpstr>
      <vt:lpstr>Висновки</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МАН</dc:creator>
  <cp:lastModifiedBy>МАН</cp:lastModifiedBy>
  <cp:revision>49</cp:revision>
  <dcterms:modified xsi:type="dcterms:W3CDTF">2023-10-24T07:46:02Z</dcterms:modified>
</cp:coreProperties>
</file>