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3" r:id="rId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7600A29C-E623-4583-91B6-0D0F43528C0A}" type="datetimeFigureOut">
              <a:rPr lang="uk-UA" smtClean="0"/>
              <a:t>16.10.2023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3332059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600A29C-E623-4583-91B6-0D0F43528C0A}" type="datetimeFigureOut">
              <a:rPr lang="uk-UA" smtClean="0"/>
              <a:t>16.10.2023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147504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600A29C-E623-4583-91B6-0D0F43528C0A}" type="datetimeFigureOut">
              <a:rPr lang="uk-UA" smtClean="0"/>
              <a:t>16.10.2023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411142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600A29C-E623-4583-91B6-0D0F43528C0A}" type="datetimeFigureOut">
              <a:rPr lang="uk-UA" smtClean="0"/>
              <a:t>16.10.2023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1905875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00A29C-E623-4583-91B6-0D0F43528C0A}" type="datetimeFigureOut">
              <a:rPr lang="uk-UA" smtClean="0"/>
              <a:t>16.10.2023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258552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600A29C-E623-4583-91B6-0D0F43528C0A}" type="datetimeFigureOut">
              <a:rPr lang="uk-UA" smtClean="0"/>
              <a:t>16.10.2023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358908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7600A29C-E623-4583-91B6-0D0F43528C0A}" type="datetimeFigureOut">
              <a:rPr lang="uk-UA" smtClean="0"/>
              <a:t>16.10.2023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226805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600A29C-E623-4583-91B6-0D0F43528C0A}" type="datetimeFigureOut">
              <a:rPr lang="uk-UA" smtClean="0"/>
              <a:t>16.10.2023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248375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00A29C-E623-4583-91B6-0D0F43528C0A}" type="datetimeFigureOut">
              <a:rPr lang="uk-UA" smtClean="0"/>
              <a:t>16.10.2023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315860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00A29C-E623-4583-91B6-0D0F43528C0A}" type="datetimeFigureOut">
              <a:rPr lang="uk-UA" smtClean="0"/>
              <a:t>16.10.2023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4263649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00A29C-E623-4583-91B6-0D0F43528C0A}" type="datetimeFigureOut">
              <a:rPr lang="uk-UA" smtClean="0"/>
              <a:t>16.10.2023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3302CBF-2F06-404D-A863-FDD5224C6C5F}" type="slidenum">
              <a:rPr lang="uk-UA" smtClean="0"/>
              <a:t>‹#›</a:t>
            </a:fld>
            <a:endParaRPr lang="uk-UA"/>
          </a:p>
        </p:txBody>
      </p:sp>
    </p:spTree>
    <p:extLst>
      <p:ext uri="{BB962C8B-B14F-4D97-AF65-F5344CB8AC3E}">
        <p14:creationId xmlns:p14="http://schemas.microsoft.com/office/powerpoint/2010/main" val="354556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0A29C-E623-4583-91B6-0D0F43528C0A}" type="datetimeFigureOut">
              <a:rPr lang="uk-UA" smtClean="0"/>
              <a:t>16.10.2023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02CBF-2F06-404D-A863-FDD5224C6C5F}" type="slidenum">
              <a:rPr lang="uk-UA" smtClean="0"/>
              <a:t>‹#›</a:t>
            </a:fld>
            <a:endParaRPr lang="uk-UA"/>
          </a:p>
        </p:txBody>
      </p:sp>
    </p:spTree>
    <p:extLst>
      <p:ext uri="{BB962C8B-B14F-4D97-AF65-F5344CB8AC3E}">
        <p14:creationId xmlns:p14="http://schemas.microsoft.com/office/powerpoint/2010/main" val="3158891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1872208"/>
          </a:xfrm>
        </p:spPr>
        <p:txBody>
          <a:bodyPr>
            <a:normAutofit fontScale="90000"/>
          </a:bodyPr>
          <a:lstStyle/>
          <a:p>
            <a:r>
              <a:rPr lang="uk-UA" sz="2700" b="1" cap="all" dirty="0">
                <a:latin typeface="Times New Roman" pitchFamily="18" charset="0"/>
                <a:cs typeface="Times New Roman" pitchFamily="18" charset="0"/>
              </a:rPr>
              <a:t>Застосування стандарту </a:t>
            </a:r>
            <a:r>
              <a:rPr lang="en-US" sz="2700" b="1" cap="all" dirty="0">
                <a:latin typeface="Times New Roman" pitchFamily="18" charset="0"/>
                <a:cs typeface="Times New Roman" pitchFamily="18" charset="0"/>
              </a:rPr>
              <a:t>ISO</a:t>
            </a:r>
            <a:r>
              <a:rPr lang="ru-RU" sz="2700" b="1" cap="all" dirty="0">
                <a:latin typeface="Times New Roman" pitchFamily="18" charset="0"/>
                <a:cs typeface="Times New Roman" pitchFamily="18" charset="0"/>
              </a:rPr>
              <a:t> 9613-2 </a:t>
            </a:r>
            <a:r>
              <a:rPr lang="ru-RU" sz="2700" b="1" cap="all" dirty="0" smtClean="0">
                <a:latin typeface="Times New Roman" pitchFamily="18" charset="0"/>
                <a:cs typeface="Times New Roman" pitchFamily="18" charset="0"/>
              </a:rPr>
              <a:t/>
            </a:r>
            <a:br>
              <a:rPr lang="ru-RU" sz="2700" b="1" cap="all" dirty="0" smtClean="0">
                <a:latin typeface="Times New Roman" pitchFamily="18" charset="0"/>
                <a:cs typeface="Times New Roman" pitchFamily="18" charset="0"/>
              </a:rPr>
            </a:br>
            <a:r>
              <a:rPr lang="uk-UA" sz="2700" b="1" cap="all" dirty="0" smtClean="0">
                <a:latin typeface="Times New Roman" pitchFamily="18" charset="0"/>
                <a:cs typeface="Times New Roman" pitchFamily="18" charset="0"/>
              </a:rPr>
              <a:t>при </a:t>
            </a:r>
            <a:r>
              <a:rPr lang="uk-UA" sz="2700" b="1" cap="all" dirty="0">
                <a:latin typeface="Times New Roman" pitchFamily="18" charset="0"/>
                <a:cs typeface="Times New Roman" pitchFamily="18" charset="0"/>
              </a:rPr>
              <a:t>визначені очікуваних рівнів звуку </a:t>
            </a:r>
            <a:r>
              <a:rPr lang="uk-UA" sz="2700" b="1" cap="all" dirty="0" smtClean="0">
                <a:latin typeface="Times New Roman" pitchFamily="18" charset="0"/>
                <a:cs typeface="Times New Roman" pitchFamily="18" charset="0"/>
              </a:rPr>
              <a:t/>
            </a:r>
            <a:br>
              <a:rPr lang="uk-UA" sz="2700" b="1" cap="all" dirty="0" smtClean="0">
                <a:latin typeface="Times New Roman" pitchFamily="18" charset="0"/>
                <a:cs typeface="Times New Roman" pitchFamily="18" charset="0"/>
              </a:rPr>
            </a:br>
            <a:r>
              <a:rPr lang="uk-UA" sz="2700" b="1" cap="all" dirty="0" smtClean="0">
                <a:latin typeface="Times New Roman" pitchFamily="18" charset="0"/>
                <a:cs typeface="Times New Roman" pitchFamily="18" charset="0"/>
              </a:rPr>
              <a:t>та </a:t>
            </a:r>
            <a:r>
              <a:rPr lang="uk-UA" sz="2700" b="1" cap="all" dirty="0">
                <a:latin typeface="Times New Roman" pitchFamily="18" charset="0"/>
                <a:cs typeface="Times New Roman" pitchFamily="18" charset="0"/>
              </a:rPr>
              <a:t>звукових тисків від </a:t>
            </a:r>
            <a:r>
              <a:rPr lang="uk-UA" sz="2700" b="1" cap="all" dirty="0" smtClean="0">
                <a:latin typeface="Times New Roman" pitchFamily="18" charset="0"/>
                <a:cs typeface="Times New Roman" pitchFamily="18" charset="0"/>
              </a:rPr>
              <a:t/>
            </a:r>
            <a:br>
              <a:rPr lang="uk-UA" sz="2700" b="1" cap="all" dirty="0" smtClean="0">
                <a:latin typeface="Times New Roman" pitchFamily="18" charset="0"/>
                <a:cs typeface="Times New Roman" pitchFamily="18" charset="0"/>
              </a:rPr>
            </a:br>
            <a:r>
              <a:rPr lang="uk-UA" sz="2700" b="1" cap="all" dirty="0" smtClean="0">
                <a:latin typeface="Times New Roman" pitchFamily="18" charset="0"/>
                <a:cs typeface="Times New Roman" pitchFamily="18" charset="0"/>
              </a:rPr>
              <a:t>вітрових </a:t>
            </a:r>
            <a:r>
              <a:rPr lang="uk-UA" sz="2700" b="1" cap="all" dirty="0">
                <a:latin typeface="Times New Roman" pitchFamily="18" charset="0"/>
                <a:cs typeface="Times New Roman" pitchFamily="18" charset="0"/>
              </a:rPr>
              <a:t>електричних установок (</a:t>
            </a:r>
            <a:r>
              <a:rPr lang="uk-UA" sz="2700" b="1" cap="all" dirty="0" err="1">
                <a:latin typeface="Times New Roman" pitchFamily="18" charset="0"/>
                <a:cs typeface="Times New Roman" pitchFamily="18" charset="0"/>
              </a:rPr>
              <a:t>ВЕУ</a:t>
            </a:r>
            <a:r>
              <a:rPr lang="ru-RU" sz="2700" b="1" cap="all" dirty="0" smtClean="0">
                <a:latin typeface="Times New Roman" pitchFamily="18" charset="0"/>
                <a:cs typeface="Times New Roman" pitchFamily="18" charset="0"/>
              </a:rPr>
              <a:t>)</a:t>
            </a:r>
            <a:endParaRPr lang="uk-UA" sz="20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899592" y="2420888"/>
            <a:ext cx="7632848" cy="3528392"/>
          </a:xfrm>
        </p:spPr>
        <p:txBody>
          <a:bodyPr>
            <a:normAutofit lnSpcReduction="10000"/>
          </a:bodyPr>
          <a:lstStyle/>
          <a:p>
            <a:r>
              <a:rPr lang="ru-RU" sz="2000" b="1" i="1" dirty="0" smtClean="0">
                <a:solidFill>
                  <a:schemeClr val="tx1"/>
                </a:solidFill>
                <a:latin typeface="Times New Roman" pitchFamily="18" charset="0"/>
                <a:cs typeface="Times New Roman" pitchFamily="18" charset="0"/>
              </a:rPr>
              <a:t>Семашко </a:t>
            </a:r>
            <a:r>
              <a:rPr lang="ru-RU" sz="2000" b="1" i="1" dirty="0" err="1" smtClean="0">
                <a:solidFill>
                  <a:schemeClr val="tx1"/>
                </a:solidFill>
                <a:latin typeface="Times New Roman" pitchFamily="18" charset="0"/>
                <a:cs typeface="Times New Roman" pitchFamily="18" charset="0"/>
              </a:rPr>
              <a:t>П.В</a:t>
            </a:r>
            <a:r>
              <a:rPr lang="ru-RU" sz="2000" b="1" i="1" dirty="0" smtClean="0">
                <a:solidFill>
                  <a:schemeClr val="tx1"/>
                </a:solidFill>
                <a:latin typeface="Times New Roman" pitchFamily="18" charset="0"/>
                <a:cs typeface="Times New Roman" pitchFamily="18" charset="0"/>
              </a:rPr>
              <a:t>., </a:t>
            </a:r>
            <a:r>
              <a:rPr lang="ru-RU" sz="2000" b="1" i="1" dirty="0" err="1" smtClean="0">
                <a:solidFill>
                  <a:schemeClr val="tx1"/>
                </a:solidFill>
                <a:latin typeface="Times New Roman" pitchFamily="18" charset="0"/>
                <a:cs typeface="Times New Roman" pitchFamily="18" charset="0"/>
              </a:rPr>
              <a:t>Думанський</a:t>
            </a:r>
            <a:r>
              <a:rPr lang="ru-RU" sz="2000" b="1" i="1" dirty="0" smtClean="0">
                <a:solidFill>
                  <a:schemeClr val="tx1"/>
                </a:solidFill>
                <a:latin typeface="Times New Roman" pitchFamily="18" charset="0"/>
                <a:cs typeface="Times New Roman" pitchFamily="18" charset="0"/>
              </a:rPr>
              <a:t> </a:t>
            </a:r>
            <a:r>
              <a:rPr lang="ru-RU" sz="2000" b="1" i="1" dirty="0" err="1" smtClean="0">
                <a:solidFill>
                  <a:schemeClr val="tx1"/>
                </a:solidFill>
                <a:latin typeface="Times New Roman" pitchFamily="18" charset="0"/>
                <a:cs typeface="Times New Roman" pitchFamily="18" charset="0"/>
              </a:rPr>
              <a:t>В.Ю</a:t>
            </a:r>
            <a:r>
              <a:rPr lang="ru-RU" sz="2000" b="1" i="1" dirty="0" smtClean="0">
                <a:solidFill>
                  <a:schemeClr val="tx1"/>
                </a:solidFill>
                <a:latin typeface="Times New Roman" pitchFamily="18" charset="0"/>
                <a:cs typeface="Times New Roman" pitchFamily="18" charset="0"/>
              </a:rPr>
              <a:t>., </a:t>
            </a:r>
            <a:r>
              <a:rPr lang="ru-RU" sz="2000" b="1" i="1" dirty="0" err="1" smtClean="0">
                <a:solidFill>
                  <a:schemeClr val="tx1"/>
                </a:solidFill>
                <a:latin typeface="Times New Roman" pitchFamily="18" charset="0"/>
                <a:cs typeface="Times New Roman" pitchFamily="18" charset="0"/>
              </a:rPr>
              <a:t>Біткін</a:t>
            </a:r>
            <a:r>
              <a:rPr lang="ru-RU" sz="2000" b="1" i="1" dirty="0" smtClean="0">
                <a:solidFill>
                  <a:schemeClr val="tx1"/>
                </a:solidFill>
                <a:latin typeface="Times New Roman" pitchFamily="18" charset="0"/>
                <a:cs typeface="Times New Roman" pitchFamily="18" charset="0"/>
              </a:rPr>
              <a:t> </a:t>
            </a:r>
            <a:r>
              <a:rPr lang="ru-RU" sz="2000" b="1" i="1" dirty="0" err="1" smtClean="0">
                <a:solidFill>
                  <a:schemeClr val="tx1"/>
                </a:solidFill>
                <a:latin typeface="Times New Roman" pitchFamily="18" charset="0"/>
                <a:cs typeface="Times New Roman" pitchFamily="18" charset="0"/>
              </a:rPr>
              <a:t>С.В</a:t>
            </a:r>
            <a:r>
              <a:rPr lang="ru-RU" sz="2000" b="1" i="1" dirty="0" smtClean="0">
                <a:solidFill>
                  <a:schemeClr val="tx1"/>
                </a:solidFill>
                <a:latin typeface="Times New Roman" pitchFamily="18" charset="0"/>
                <a:cs typeface="Times New Roman" pitchFamily="18" charset="0"/>
              </a:rPr>
              <a:t>., Безверха </a:t>
            </a:r>
            <a:r>
              <a:rPr lang="ru-RU" sz="2000" b="1" i="1" dirty="0" err="1" smtClean="0">
                <a:solidFill>
                  <a:schemeClr val="tx1"/>
                </a:solidFill>
                <a:latin typeface="Times New Roman" pitchFamily="18" charset="0"/>
                <a:cs typeface="Times New Roman" pitchFamily="18" charset="0"/>
              </a:rPr>
              <a:t>А.П</a:t>
            </a:r>
            <a:r>
              <a:rPr lang="ru-RU" sz="2000" b="1" i="1" dirty="0" smtClean="0">
                <a:solidFill>
                  <a:schemeClr val="tx1"/>
                </a:solidFill>
                <a:latin typeface="Times New Roman" pitchFamily="18" charset="0"/>
                <a:cs typeface="Times New Roman" pitchFamily="18" charset="0"/>
              </a:rPr>
              <a:t>.</a:t>
            </a:r>
          </a:p>
          <a:p>
            <a:r>
              <a:rPr lang="uk-UA" sz="2000" b="1" dirty="0" smtClean="0">
                <a:solidFill>
                  <a:schemeClr val="tx1"/>
                </a:solidFill>
                <a:latin typeface="Times New Roman" pitchFamily="18" charset="0"/>
                <a:cs typeface="Times New Roman" pitchFamily="18" charset="0"/>
              </a:rPr>
              <a:t/>
            </a:r>
            <a:br>
              <a:rPr lang="uk-UA" sz="2000" b="1" dirty="0" smtClean="0">
                <a:solidFill>
                  <a:schemeClr val="tx1"/>
                </a:solidFill>
                <a:latin typeface="Times New Roman" pitchFamily="18" charset="0"/>
                <a:cs typeface="Times New Roman" pitchFamily="18" charset="0"/>
              </a:rPr>
            </a:br>
            <a:r>
              <a:rPr lang="uk-UA" sz="2000" b="1" i="1" dirty="0" smtClean="0">
                <a:solidFill>
                  <a:schemeClr val="tx1"/>
                </a:solidFill>
                <a:latin typeface="Times New Roman" pitchFamily="18" charset="0"/>
                <a:cs typeface="Times New Roman" pitchFamily="18" charset="0"/>
              </a:rPr>
              <a:t>Державна установа «Інститут громадського здоров'я </a:t>
            </a:r>
          </a:p>
          <a:p>
            <a:r>
              <a:rPr lang="uk-UA" sz="2000" b="1" i="1" dirty="0" err="1" smtClean="0">
                <a:solidFill>
                  <a:schemeClr val="tx1"/>
                </a:solidFill>
                <a:latin typeface="Times New Roman" pitchFamily="18" charset="0"/>
                <a:cs typeface="Times New Roman" pitchFamily="18" charset="0"/>
              </a:rPr>
              <a:t>ім.О.М</a:t>
            </a:r>
            <a:r>
              <a:rPr lang="uk-UA" sz="2000" b="1" i="1" dirty="0" smtClean="0">
                <a:solidFill>
                  <a:schemeClr val="tx1"/>
                </a:solidFill>
                <a:latin typeface="Times New Roman" pitchFamily="18" charset="0"/>
                <a:cs typeface="Times New Roman" pitchFamily="18" charset="0"/>
              </a:rPr>
              <a:t>. </a:t>
            </a:r>
            <a:r>
              <a:rPr lang="uk-UA" sz="2000" b="1" i="1" dirty="0" err="1" smtClean="0">
                <a:solidFill>
                  <a:schemeClr val="tx1"/>
                </a:solidFill>
                <a:latin typeface="Times New Roman" pitchFamily="18" charset="0"/>
                <a:cs typeface="Times New Roman" pitchFamily="18" charset="0"/>
              </a:rPr>
              <a:t>Марзєєва</a:t>
            </a:r>
            <a:r>
              <a:rPr lang="uk-UA" sz="2000" b="1" i="1" dirty="0" smtClean="0">
                <a:solidFill>
                  <a:schemeClr val="tx1"/>
                </a:solidFill>
                <a:latin typeface="Times New Roman" pitchFamily="18" charset="0"/>
                <a:cs typeface="Times New Roman" pitchFamily="18" charset="0"/>
              </a:rPr>
              <a:t> </a:t>
            </a:r>
            <a:r>
              <a:rPr lang="uk-UA" sz="2000" b="1" i="1" dirty="0" err="1" smtClean="0">
                <a:solidFill>
                  <a:schemeClr val="tx1"/>
                </a:solidFill>
                <a:latin typeface="Times New Roman" pitchFamily="18" charset="0"/>
                <a:cs typeface="Times New Roman" pitchFamily="18" charset="0"/>
              </a:rPr>
              <a:t>НАМН</a:t>
            </a:r>
            <a:r>
              <a:rPr lang="uk-UA" sz="2000" b="1" i="1" dirty="0" smtClean="0">
                <a:solidFill>
                  <a:schemeClr val="tx1"/>
                </a:solidFill>
                <a:latin typeface="Times New Roman" pitchFamily="18" charset="0"/>
                <a:cs typeface="Times New Roman" pitchFamily="18" charset="0"/>
              </a:rPr>
              <a:t> України</a:t>
            </a:r>
            <a:endParaRPr lang="uk-UA" sz="2000" b="1" i="1" dirty="0">
              <a:solidFill>
                <a:schemeClr val="tx1"/>
              </a:solidFill>
              <a:latin typeface="Times New Roman" pitchFamily="18" charset="0"/>
              <a:cs typeface="Times New Roman" pitchFamily="18" charset="0"/>
            </a:endParaRPr>
          </a:p>
          <a:p>
            <a:endParaRPr lang="uk-UA" sz="2000" b="1" i="1" dirty="0" smtClean="0">
              <a:latin typeface="Times New Roman" pitchFamily="18" charset="0"/>
              <a:cs typeface="Times New Roman" pitchFamily="18" charset="0"/>
            </a:endParaRPr>
          </a:p>
          <a:p>
            <a:endParaRPr lang="uk-UA" sz="2000" b="1" i="1" dirty="0">
              <a:latin typeface="Times New Roman" pitchFamily="18" charset="0"/>
              <a:cs typeface="Times New Roman" pitchFamily="18" charset="0"/>
            </a:endParaRPr>
          </a:p>
          <a:p>
            <a:endParaRPr lang="uk-UA" sz="2000" b="1" i="1" dirty="0" smtClean="0">
              <a:latin typeface="Times New Roman" pitchFamily="18" charset="0"/>
              <a:cs typeface="Times New Roman" pitchFamily="18" charset="0"/>
            </a:endParaRPr>
          </a:p>
          <a:p>
            <a:endParaRPr lang="uk-UA" sz="2000" b="1" i="1" dirty="0">
              <a:latin typeface="Times New Roman" pitchFamily="18" charset="0"/>
              <a:cs typeface="Times New Roman" pitchFamily="18" charset="0"/>
            </a:endParaRPr>
          </a:p>
          <a:p>
            <a:endParaRPr lang="uk-UA" sz="2000" b="1" i="1" dirty="0" smtClean="0">
              <a:latin typeface="Times New Roman" pitchFamily="18" charset="0"/>
              <a:cs typeface="Times New Roman" pitchFamily="18" charset="0"/>
            </a:endParaRPr>
          </a:p>
          <a:p>
            <a:r>
              <a:rPr lang="uk-UA" sz="1900" b="1" dirty="0" smtClean="0">
                <a:solidFill>
                  <a:schemeClr val="tx1"/>
                </a:solidFill>
                <a:latin typeface="Times New Roman" pitchFamily="18" charset="0"/>
                <a:cs typeface="Times New Roman" pitchFamily="18" charset="0"/>
              </a:rPr>
              <a:t>Київ -2023</a:t>
            </a:r>
            <a:endParaRPr lang="uk-UA" sz="19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6985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32648"/>
          </a:xfrm>
        </p:spPr>
        <p:txBody>
          <a:bodyPr>
            <a:normAutofit/>
          </a:bodyPr>
          <a:lstStyle/>
          <a:p>
            <a:pPr marL="0" indent="0" algn="just">
              <a:buNone/>
            </a:pPr>
            <a:r>
              <a:rPr lang="uk-UA" sz="1600" dirty="0">
                <a:latin typeface="Times New Roman" pitchFamily="18" charset="0"/>
                <a:cs typeface="Times New Roman" pitchFamily="18" charset="0"/>
              </a:rPr>
              <a:t>В зв’язку з широким розповсюдженням вітрової енергетики в Україні виникає потреба в визначені акустичного впливу вітрових електричних установок на прилеглу </a:t>
            </a:r>
            <a:r>
              <a:rPr lang="uk-UA" sz="1600" dirty="0" err="1">
                <a:latin typeface="Times New Roman" pitchFamily="18" charset="0"/>
                <a:cs typeface="Times New Roman" pitchFamily="18" charset="0"/>
              </a:rPr>
              <a:t>сельбищну</a:t>
            </a:r>
            <a:r>
              <a:rPr lang="uk-UA" sz="1600" dirty="0">
                <a:latin typeface="Times New Roman" pitchFamily="18" charset="0"/>
                <a:cs typeface="Times New Roman" pitchFamily="18" charset="0"/>
              </a:rPr>
              <a:t> територію. Слід відмітити, що поки не існує спеціальних методик розрахунків очікуваних рівнів звуку та звукових тисків саме для </a:t>
            </a:r>
            <a:r>
              <a:rPr lang="uk-UA" sz="1600" dirty="0" err="1">
                <a:latin typeface="Times New Roman" pitchFamily="18" charset="0"/>
                <a:cs typeface="Times New Roman" pitchFamily="18" charset="0"/>
              </a:rPr>
              <a:t>ВЕУ</a:t>
            </a:r>
            <a:r>
              <a:rPr lang="uk-UA" sz="1600" dirty="0">
                <a:latin typeface="Times New Roman" pitchFamily="18" charset="0"/>
                <a:cs typeface="Times New Roman" pitchFamily="18" charset="0"/>
              </a:rPr>
              <a:t>. Для прогнозування очікуваних рівнів від </a:t>
            </a:r>
            <a:r>
              <a:rPr lang="uk-UA" sz="1600" dirty="0" err="1">
                <a:latin typeface="Times New Roman" pitchFamily="18" charset="0"/>
                <a:cs typeface="Times New Roman" pitchFamily="18" charset="0"/>
              </a:rPr>
              <a:t>ВЕУ</a:t>
            </a:r>
            <a:r>
              <a:rPr lang="uk-UA" sz="1600" dirty="0">
                <a:latin typeface="Times New Roman" pitchFamily="18" charset="0"/>
                <a:cs typeface="Times New Roman" pitchFamily="18" charset="0"/>
              </a:rPr>
              <a:t> зараз застосовуються загальні методики, які представлені в</a:t>
            </a:r>
            <a:r>
              <a:rPr lang="ru-RU" sz="1600" dirty="0">
                <a:latin typeface="Times New Roman" pitchFamily="18" charset="0"/>
                <a:cs typeface="Times New Roman" pitchFamily="18" charset="0"/>
              </a:rPr>
              <a:t>: </a:t>
            </a:r>
            <a:endParaRPr lang="uk-UA" sz="1600" b="1" dirty="0">
              <a:latin typeface="Times New Roman" pitchFamily="18" charset="0"/>
              <a:cs typeface="Times New Roman" pitchFamily="18" charset="0"/>
            </a:endParaRPr>
          </a:p>
          <a:p>
            <a:pPr lvl="0" algn="just"/>
            <a:r>
              <a:rPr lang="uk-UA" sz="1600" dirty="0">
                <a:latin typeface="Times New Roman" pitchFamily="18" charset="0"/>
                <a:cs typeface="Times New Roman" pitchFamily="18" charset="0"/>
              </a:rPr>
              <a:t>стандарті </a:t>
            </a:r>
            <a:r>
              <a:rPr lang="uk-UA" sz="1600" dirty="0" err="1">
                <a:latin typeface="Times New Roman" pitchFamily="18" charset="0"/>
                <a:cs typeface="Times New Roman" pitchFamily="18" charset="0"/>
              </a:rPr>
              <a:t>ISO</a:t>
            </a:r>
            <a:r>
              <a:rPr lang="uk-UA" sz="1600" dirty="0">
                <a:latin typeface="Times New Roman" pitchFamily="18" charset="0"/>
                <a:cs typeface="Times New Roman" pitchFamily="18" charset="0"/>
              </a:rPr>
              <a:t> 9613-2 </a:t>
            </a:r>
            <a:r>
              <a:rPr lang="uk-UA" sz="1600" dirty="0" err="1">
                <a:latin typeface="Times New Roman" pitchFamily="18" charset="0"/>
                <a:cs typeface="Times New Roman" pitchFamily="18" charset="0"/>
              </a:rPr>
              <a:t>Acoustics</a:t>
            </a:r>
            <a:r>
              <a:rPr lang="uk-UA" sz="1600" dirty="0">
                <a:latin typeface="Times New Roman" pitchFamily="18" charset="0"/>
                <a:cs typeface="Times New Roman" pitchFamily="18" charset="0"/>
              </a:rPr>
              <a:t> — </a:t>
            </a:r>
            <a:r>
              <a:rPr lang="uk-UA" sz="1600" dirty="0" err="1">
                <a:latin typeface="Times New Roman" pitchFamily="18" charset="0"/>
                <a:cs typeface="Times New Roman" pitchFamily="18" charset="0"/>
              </a:rPr>
              <a:t>Attenuation</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of</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sound</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during</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propagation</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outdoors</a:t>
            </a:r>
            <a:r>
              <a:rPr lang="uk-UA" sz="1600" dirty="0">
                <a:latin typeface="Times New Roman" pitchFamily="18" charset="0"/>
                <a:cs typeface="Times New Roman" pitchFamily="18" charset="0"/>
              </a:rPr>
              <a:t> — </a:t>
            </a:r>
            <a:r>
              <a:rPr lang="uk-UA" sz="1600" dirty="0" err="1">
                <a:latin typeface="Times New Roman" pitchFamily="18" charset="0"/>
                <a:cs typeface="Times New Roman" pitchFamily="18" charset="0"/>
              </a:rPr>
              <a:t>Part</a:t>
            </a:r>
            <a:r>
              <a:rPr lang="uk-UA" sz="1600" dirty="0">
                <a:latin typeface="Times New Roman" pitchFamily="18" charset="0"/>
                <a:cs typeface="Times New Roman" pitchFamily="18" charset="0"/>
              </a:rPr>
              <a:t> 2: </a:t>
            </a:r>
            <a:r>
              <a:rPr lang="uk-UA" sz="1600" dirty="0" err="1">
                <a:latin typeface="Times New Roman" pitchFamily="18" charset="0"/>
                <a:cs typeface="Times New Roman" pitchFamily="18" charset="0"/>
              </a:rPr>
              <a:t>General</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method</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of</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calculation</a:t>
            </a:r>
            <a:r>
              <a:rPr lang="uk-UA" sz="1600" dirty="0">
                <a:latin typeface="Times New Roman" pitchFamily="18" charset="0"/>
                <a:cs typeface="Times New Roman" pitchFamily="18" charset="0"/>
              </a:rPr>
              <a:t>; </a:t>
            </a:r>
            <a:endParaRPr lang="uk-UA" sz="1600" b="1" dirty="0">
              <a:latin typeface="Times New Roman" pitchFamily="18" charset="0"/>
              <a:cs typeface="Times New Roman" pitchFamily="18" charset="0"/>
            </a:endParaRPr>
          </a:p>
          <a:p>
            <a:pPr lvl="0" algn="just"/>
            <a:r>
              <a:rPr lang="uk-UA" sz="1600" dirty="0">
                <a:latin typeface="Times New Roman" pitchFamily="18" charset="0"/>
                <a:cs typeface="Times New Roman" pitchFamily="18" charset="0"/>
              </a:rPr>
              <a:t>проекті нового стандарту </a:t>
            </a:r>
            <a:r>
              <a:rPr lang="uk-UA" sz="1600" dirty="0" err="1">
                <a:latin typeface="Times New Roman" pitchFamily="18" charset="0"/>
                <a:cs typeface="Times New Roman" pitchFamily="18" charset="0"/>
              </a:rPr>
              <a:t>ISO</a:t>
            </a:r>
            <a:r>
              <a:rPr lang="uk-UA" sz="1600" dirty="0">
                <a:latin typeface="Times New Roman" pitchFamily="18" charset="0"/>
                <a:cs typeface="Times New Roman" pitchFamily="18" charset="0"/>
              </a:rPr>
              <a:t>/</a:t>
            </a:r>
            <a:r>
              <a:rPr lang="uk-UA" sz="1600" dirty="0" err="1">
                <a:latin typeface="Times New Roman" pitchFamily="18" charset="0"/>
                <a:cs typeface="Times New Roman" pitchFamily="18" charset="0"/>
              </a:rPr>
              <a:t>DIS</a:t>
            </a:r>
            <a:r>
              <a:rPr lang="uk-UA" sz="1600" dirty="0">
                <a:latin typeface="Times New Roman" pitchFamily="18" charset="0"/>
                <a:cs typeface="Times New Roman" pitchFamily="18" charset="0"/>
              </a:rPr>
              <a:t> 9613-2 </a:t>
            </a:r>
            <a:r>
              <a:rPr lang="uk-UA" sz="1600" dirty="0" err="1">
                <a:latin typeface="Times New Roman" pitchFamily="18" charset="0"/>
                <a:cs typeface="Times New Roman" pitchFamily="18" charset="0"/>
              </a:rPr>
              <a:t>Acoustics</a:t>
            </a:r>
            <a:r>
              <a:rPr lang="uk-UA" sz="1600" dirty="0">
                <a:latin typeface="Times New Roman" pitchFamily="18" charset="0"/>
                <a:cs typeface="Times New Roman" pitchFamily="18" charset="0"/>
              </a:rPr>
              <a:t> — </a:t>
            </a:r>
            <a:r>
              <a:rPr lang="uk-UA" sz="1600" dirty="0" err="1">
                <a:latin typeface="Times New Roman" pitchFamily="18" charset="0"/>
                <a:cs typeface="Times New Roman" pitchFamily="18" charset="0"/>
              </a:rPr>
              <a:t>Attenuation</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of</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sound</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during</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propagation</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outdoors</a:t>
            </a:r>
            <a:r>
              <a:rPr lang="uk-UA" sz="1600" dirty="0">
                <a:latin typeface="Times New Roman" pitchFamily="18" charset="0"/>
                <a:cs typeface="Times New Roman" pitchFamily="18" charset="0"/>
              </a:rPr>
              <a:t> — </a:t>
            </a:r>
            <a:r>
              <a:rPr lang="uk-UA" sz="1600" dirty="0" err="1">
                <a:latin typeface="Times New Roman" pitchFamily="18" charset="0"/>
                <a:cs typeface="Times New Roman" pitchFamily="18" charset="0"/>
              </a:rPr>
              <a:t>Part</a:t>
            </a:r>
            <a:r>
              <a:rPr lang="uk-UA" sz="1600" dirty="0">
                <a:latin typeface="Times New Roman" pitchFamily="18" charset="0"/>
                <a:cs typeface="Times New Roman" pitchFamily="18" charset="0"/>
              </a:rPr>
              <a:t> 2: </a:t>
            </a:r>
            <a:r>
              <a:rPr lang="uk-UA" sz="1600" dirty="0" err="1">
                <a:latin typeface="Times New Roman" pitchFamily="18" charset="0"/>
                <a:cs typeface="Times New Roman" pitchFamily="18" charset="0"/>
              </a:rPr>
              <a:t>General</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method</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of</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calculation</a:t>
            </a:r>
            <a:r>
              <a:rPr lang="uk-UA" sz="1600" dirty="0">
                <a:latin typeface="Times New Roman" pitchFamily="18" charset="0"/>
                <a:cs typeface="Times New Roman" pitchFamily="18" charset="0"/>
              </a:rPr>
              <a:t>;</a:t>
            </a:r>
            <a:endParaRPr lang="uk-UA" sz="1600" b="1" dirty="0">
              <a:latin typeface="Times New Roman" pitchFamily="18" charset="0"/>
              <a:cs typeface="Times New Roman" pitchFamily="18" charset="0"/>
            </a:endParaRPr>
          </a:p>
          <a:p>
            <a:pPr lvl="0" algn="just"/>
            <a:r>
              <a:rPr lang="uk-UA" sz="1600" dirty="0">
                <a:latin typeface="Times New Roman" pitchFamily="18" charset="0"/>
                <a:cs typeface="Times New Roman" pitchFamily="18" charset="0"/>
              </a:rPr>
              <a:t>в міждержавному стандарті ГОСТ 31295.2: 2005 (ИСО 9613-2:1996 (</a:t>
            </a:r>
            <a:r>
              <a:rPr lang="uk-UA" sz="1600" dirty="0" err="1">
                <a:latin typeface="Times New Roman" pitchFamily="18" charset="0"/>
                <a:cs typeface="Times New Roman" pitchFamily="18" charset="0"/>
              </a:rPr>
              <a:t>IDT</a:t>
            </a:r>
            <a:r>
              <a:rPr lang="uk-UA" sz="1600" dirty="0">
                <a:latin typeface="Times New Roman" pitchFamily="18" charset="0"/>
                <a:cs typeface="Times New Roman" pitchFamily="18" charset="0"/>
              </a:rPr>
              <a:t>)) Шум </a:t>
            </a:r>
            <a:r>
              <a:rPr lang="uk-UA" sz="1600" dirty="0" err="1">
                <a:latin typeface="Times New Roman" pitchFamily="18" charset="0"/>
                <a:cs typeface="Times New Roman" pitchFamily="18" charset="0"/>
              </a:rPr>
              <a:t>Затухание</a:t>
            </a:r>
            <a:r>
              <a:rPr lang="uk-UA" sz="1600" dirty="0">
                <a:latin typeface="Times New Roman" pitchFamily="18" charset="0"/>
                <a:cs typeface="Times New Roman" pitchFamily="18" charset="0"/>
              </a:rPr>
              <a:t> звука при </a:t>
            </a:r>
            <a:r>
              <a:rPr lang="uk-UA" sz="1600" dirty="0" err="1">
                <a:latin typeface="Times New Roman" pitchFamily="18" charset="0"/>
                <a:cs typeface="Times New Roman" pitchFamily="18" charset="0"/>
              </a:rPr>
              <a:t>распространении</a:t>
            </a:r>
            <a:r>
              <a:rPr lang="uk-UA" sz="1600" dirty="0">
                <a:latin typeface="Times New Roman" pitchFamily="18" charset="0"/>
                <a:cs typeface="Times New Roman" pitchFamily="18" charset="0"/>
              </a:rPr>
              <a:t> на </a:t>
            </a:r>
            <a:r>
              <a:rPr lang="uk-UA" sz="1600" dirty="0" err="1">
                <a:latin typeface="Times New Roman" pitchFamily="18" charset="0"/>
                <a:cs typeface="Times New Roman" pitchFamily="18" charset="0"/>
              </a:rPr>
              <a:t>местности</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Часть</a:t>
            </a:r>
            <a:r>
              <a:rPr lang="uk-UA" sz="1600" dirty="0">
                <a:latin typeface="Times New Roman" pitchFamily="18" charset="0"/>
                <a:cs typeface="Times New Roman" pitchFamily="18" charset="0"/>
              </a:rPr>
              <a:t> 2 </a:t>
            </a:r>
            <a:r>
              <a:rPr lang="uk-UA" sz="1600" dirty="0" err="1">
                <a:latin typeface="Times New Roman" pitchFamily="18" charset="0"/>
                <a:cs typeface="Times New Roman" pitchFamily="18" charset="0"/>
              </a:rPr>
              <a:t>Общий</a:t>
            </a:r>
            <a:r>
              <a:rPr lang="uk-UA" sz="1600" dirty="0">
                <a:latin typeface="Times New Roman" pitchFamily="18" charset="0"/>
                <a:cs typeface="Times New Roman" pitchFamily="18" charset="0"/>
              </a:rPr>
              <a:t> метод </a:t>
            </a:r>
            <a:r>
              <a:rPr lang="uk-UA" sz="1600" dirty="0" err="1">
                <a:latin typeface="Times New Roman" pitchFamily="18" charset="0"/>
                <a:cs typeface="Times New Roman" pitchFamily="18" charset="0"/>
              </a:rPr>
              <a:t>расчета</a:t>
            </a:r>
            <a:r>
              <a:rPr lang="uk-UA" sz="1600" dirty="0">
                <a:latin typeface="Times New Roman" pitchFamily="18" charset="0"/>
                <a:cs typeface="Times New Roman" pitchFamily="18" charset="0"/>
              </a:rPr>
              <a:t>; </a:t>
            </a:r>
            <a:endParaRPr lang="uk-UA" sz="1600" b="1" dirty="0">
              <a:latin typeface="Times New Roman" pitchFamily="18" charset="0"/>
              <a:cs typeface="Times New Roman" pitchFamily="18" charset="0"/>
            </a:endParaRPr>
          </a:p>
          <a:p>
            <a:pPr lvl="0" algn="just"/>
            <a:r>
              <a:rPr lang="uk-UA" sz="1600" dirty="0" err="1">
                <a:latin typeface="Times New Roman" pitchFamily="18" charset="0"/>
                <a:cs typeface="Times New Roman" pitchFamily="18" charset="0"/>
              </a:rPr>
              <a:t>ДСТУ-Н</a:t>
            </a:r>
            <a:r>
              <a:rPr lang="uk-UA" sz="1600" dirty="0">
                <a:latin typeface="Times New Roman" pitchFamily="18" charset="0"/>
                <a:cs typeface="Times New Roman" pitchFamily="18" charset="0"/>
              </a:rPr>
              <a:t> Б В.1.1-35:2013 "Настановою з проведення розрахунку шуму в приміщеннях і на територіях"; </a:t>
            </a:r>
            <a:endParaRPr lang="uk-UA" sz="1600" b="1" dirty="0">
              <a:latin typeface="Times New Roman" pitchFamily="18" charset="0"/>
              <a:cs typeface="Times New Roman" pitchFamily="18" charset="0"/>
            </a:endParaRPr>
          </a:p>
          <a:p>
            <a:pPr lvl="0" algn="just"/>
            <a:r>
              <a:rPr lang="uk-UA" sz="1600" dirty="0">
                <a:latin typeface="Times New Roman" pitchFamily="18" charset="0"/>
                <a:cs typeface="Times New Roman" pitchFamily="18" charset="0"/>
              </a:rPr>
              <a:t>рекомендації </a:t>
            </a:r>
            <a:r>
              <a:rPr lang="uk-UA" sz="1600" dirty="0" err="1">
                <a:latin typeface="Times New Roman" pitchFamily="18" charset="0"/>
                <a:cs typeface="Times New Roman" pitchFamily="18" charset="0"/>
              </a:rPr>
              <a:t>International</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Energy</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Agency</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Expert</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Group</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Study</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on</a:t>
            </a:r>
            <a:r>
              <a:rPr lang="uk-UA" sz="1600" dirty="0">
                <a:latin typeface="Times New Roman" pitchFamily="18" charset="0"/>
                <a:cs typeface="Times New Roman" pitchFamily="18" charset="0"/>
              </a:rPr>
              <a:t> </a:t>
            </a:r>
            <a:r>
              <a:rPr lang="en-US" sz="1600" dirty="0">
                <a:latin typeface="Times New Roman" pitchFamily="18" charset="0"/>
                <a:cs typeface="Times New Roman" pitchFamily="18" charset="0"/>
              </a:rPr>
              <a:t>Recommended Practices for Wind Turbine Testing and Evaluation, 4. Acoustics Measurements of Noise Emission from Wind Turbines</a:t>
            </a:r>
            <a:r>
              <a:rPr lang="uk-UA" sz="1600" dirty="0">
                <a:latin typeface="Times New Roman" pitchFamily="18" charset="0"/>
                <a:cs typeface="Times New Roman" pitchFamily="18" charset="0"/>
              </a:rPr>
              <a:t>, 3. </a:t>
            </a:r>
            <a:r>
              <a:rPr lang="en-US" sz="1600" dirty="0">
                <a:latin typeface="Times New Roman" pitchFamily="18" charset="0"/>
                <a:cs typeface="Times New Roman" pitchFamily="18" charset="0"/>
              </a:rPr>
              <a:t>Edition</a:t>
            </a:r>
            <a:r>
              <a:rPr lang="uk-UA" sz="1600" dirty="0">
                <a:latin typeface="Times New Roman" pitchFamily="18" charset="0"/>
                <a:cs typeface="Times New Roman" pitchFamily="18" charset="0"/>
              </a:rPr>
              <a:t> 1994.</a:t>
            </a:r>
            <a:endParaRPr lang="uk-UA" sz="1600" b="1" dirty="0">
              <a:latin typeface="Times New Roman" pitchFamily="18" charset="0"/>
              <a:cs typeface="Times New Roman" pitchFamily="18" charset="0"/>
            </a:endParaRPr>
          </a:p>
          <a:p>
            <a:pPr marL="0" indent="0" algn="just">
              <a:buNone/>
            </a:pPr>
            <a:r>
              <a:rPr lang="uk-UA" sz="1600" dirty="0">
                <a:latin typeface="Times New Roman" pitchFamily="18" charset="0"/>
                <a:cs typeface="Times New Roman" pitchFamily="18" charset="0"/>
              </a:rPr>
              <a:t>Найбільш поширеним стандартом, який застосовують при розрахунках шуму від </a:t>
            </a:r>
            <a:r>
              <a:rPr lang="uk-UA" sz="1600" dirty="0" err="1">
                <a:latin typeface="Times New Roman" pitchFamily="18" charset="0"/>
                <a:cs typeface="Times New Roman" pitchFamily="18" charset="0"/>
              </a:rPr>
              <a:t>ВЕУ</a:t>
            </a:r>
            <a:r>
              <a:rPr lang="ru-RU" sz="1600" dirty="0">
                <a:latin typeface="Times New Roman" pitchFamily="18" charset="0"/>
                <a:cs typeface="Times New Roman" pitchFamily="18" charset="0"/>
              </a:rPr>
              <a:t>, </a:t>
            </a:r>
            <a:r>
              <a:rPr lang="uk-UA" sz="1600" dirty="0">
                <a:latin typeface="Times New Roman" pitchFamily="18" charset="0"/>
                <a:cs typeface="Times New Roman" pitchFamily="18" charset="0"/>
              </a:rPr>
              <a:t>є стандарт </a:t>
            </a:r>
            <a:r>
              <a:rPr lang="en-US" sz="1600" dirty="0">
                <a:latin typeface="Times New Roman" pitchFamily="18" charset="0"/>
                <a:cs typeface="Times New Roman" pitchFamily="18" charset="0"/>
              </a:rPr>
              <a:t>ISO</a:t>
            </a:r>
            <a:r>
              <a:rPr lang="uk-UA" sz="1600" dirty="0">
                <a:latin typeface="Times New Roman" pitchFamily="18" charset="0"/>
                <a:cs typeface="Times New Roman" pitchFamily="18" charset="0"/>
              </a:rPr>
              <a:t> 9613-2</a:t>
            </a:r>
            <a:r>
              <a:rPr lang="uk-UA" sz="1600" dirty="0" smtClean="0">
                <a:latin typeface="Times New Roman" pitchFamily="18" charset="0"/>
                <a:cs typeface="Times New Roman" pitchFamily="18" charset="0"/>
              </a:rPr>
              <a:t>. </a:t>
            </a:r>
          </a:p>
          <a:p>
            <a:pPr marL="0" indent="0" algn="just">
              <a:buNone/>
            </a:pPr>
            <a:r>
              <a:rPr lang="uk-UA" sz="1600" dirty="0" smtClean="0">
                <a:latin typeface="Times New Roman" pitchFamily="18" charset="0"/>
                <a:cs typeface="Times New Roman" pitchFamily="18" charset="0"/>
              </a:rPr>
              <a:t>Проектні </a:t>
            </a:r>
            <a:r>
              <a:rPr lang="uk-UA" sz="1600" dirty="0">
                <a:latin typeface="Times New Roman" pitchFamily="18" charset="0"/>
                <a:cs typeface="Times New Roman" pitchFamily="18" charset="0"/>
              </a:rPr>
              <a:t>матеріали з обґрунтуванням розмірів </a:t>
            </a:r>
            <a:r>
              <a:rPr lang="uk-UA" sz="1600" dirty="0" err="1">
                <a:latin typeface="Times New Roman" pitchFamily="18" charset="0"/>
                <a:cs typeface="Times New Roman" pitchFamily="18" charset="0"/>
              </a:rPr>
              <a:t>СЗЗ</a:t>
            </a:r>
            <a:r>
              <a:rPr lang="uk-UA" sz="1600" dirty="0">
                <a:latin typeface="Times New Roman" pitchFamily="18" charset="0"/>
                <a:cs typeface="Times New Roman" pitchFamily="18" charset="0"/>
              </a:rPr>
              <a:t> підлягають експертній санітарно-епідеміологічній оцінці. З цієї причини, на наш погляд, експертам варто звернути увагу на деякі нюанси цієї методики.</a:t>
            </a:r>
          </a:p>
          <a:p>
            <a:endParaRPr lang="uk-UA" sz="1600" dirty="0">
              <a:latin typeface="Times New Roman" pitchFamily="18" charset="0"/>
              <a:cs typeface="Times New Roman" pitchFamily="18" charset="0"/>
            </a:endParaRPr>
          </a:p>
        </p:txBody>
      </p:sp>
    </p:spTree>
    <p:extLst>
      <p:ext uri="{BB962C8B-B14F-4D97-AF65-F5344CB8AC3E}">
        <p14:creationId xmlns:p14="http://schemas.microsoft.com/office/powerpoint/2010/main" val="154095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40000" lnSpcReduction="20000"/>
          </a:bodyPr>
          <a:lstStyle/>
          <a:p>
            <a:pPr algn="just"/>
            <a:r>
              <a:rPr lang="uk-UA" sz="4000" dirty="0">
                <a:latin typeface="Times New Roman" pitchFamily="18" charset="0"/>
                <a:cs typeface="Times New Roman" pitchFamily="18" charset="0"/>
              </a:rPr>
              <a:t>Методика, яка описана у цьому документі, є загальною у тому сенсі, що </a:t>
            </a:r>
            <a:r>
              <a:rPr lang="uk-UA" sz="4000" dirty="0" smtClean="0">
                <a:latin typeface="Times New Roman" pitchFamily="18" charset="0"/>
                <a:cs typeface="Times New Roman" pitchFamily="18" charset="0"/>
              </a:rPr>
              <a:t>її </a:t>
            </a:r>
            <a:r>
              <a:rPr lang="uk-UA" sz="4000" dirty="0">
                <a:latin typeface="Times New Roman" pitchFamily="18" charset="0"/>
                <a:cs typeface="Times New Roman" pitchFamily="18" charset="0"/>
              </a:rPr>
              <a:t>можна застосовувати до широкого спектру джерел шуму (</a:t>
            </a:r>
            <a:r>
              <a:rPr lang="uk-UA" sz="4000" dirty="0" err="1">
                <a:latin typeface="Times New Roman" pitchFamily="18" charset="0"/>
                <a:cs typeface="Times New Roman" pitchFamily="18" charset="0"/>
              </a:rPr>
              <a:t>ВЕУ</a:t>
            </a:r>
            <a:r>
              <a:rPr lang="uk-UA" sz="4000" dirty="0">
                <a:latin typeface="Times New Roman" pitchFamily="18" charset="0"/>
                <a:cs typeface="Times New Roman" pitchFamily="18" charset="0"/>
              </a:rPr>
              <a:t> у тому числі) і охоплює більшість основних механізмів ослаблення шуму в навколишньому середовищі.</a:t>
            </a:r>
          </a:p>
          <a:p>
            <a:pPr algn="just"/>
            <a:r>
              <a:rPr lang="uk-UA" sz="4000" dirty="0">
                <a:latin typeface="Times New Roman" pitchFamily="18" charset="0"/>
                <a:cs typeface="Times New Roman" pitchFamily="18" charset="0"/>
              </a:rPr>
              <a:t>В основі методики, представленій у цьому документі, застосовано алгоритм розрахунків очікуваних рівнів звукових тисків в октавних смугах (з центральними частотами від 63 Гц до 8 кГц) від рухомих або нерухомих </a:t>
            </a:r>
            <a:r>
              <a:rPr lang="uk-UA" sz="4000" b="1" dirty="0">
                <a:latin typeface="Times New Roman" pitchFamily="18" charset="0"/>
                <a:cs typeface="Times New Roman" pitchFamily="18" charset="0"/>
              </a:rPr>
              <a:t>точкових джерел</a:t>
            </a:r>
            <a:r>
              <a:rPr lang="uk-UA" sz="4000" dirty="0">
                <a:latin typeface="Times New Roman" pitchFamily="18" charset="0"/>
                <a:cs typeface="Times New Roman" pitchFamily="18" charset="0"/>
              </a:rPr>
              <a:t> постійного або непостійного шуму.  </a:t>
            </a:r>
          </a:p>
          <a:p>
            <a:pPr algn="just"/>
            <a:r>
              <a:rPr lang="uk-UA" sz="4000" dirty="0">
                <a:latin typeface="Times New Roman" pitchFamily="18" charset="0"/>
                <a:cs typeface="Times New Roman" pitchFamily="18" charset="0"/>
              </a:rPr>
              <a:t>При цьому, в </a:t>
            </a:r>
            <a:r>
              <a:rPr lang="ru-RU" sz="4000" dirty="0" err="1">
                <a:latin typeface="Times New Roman" pitchFamily="18" charset="0"/>
                <a:cs typeface="Times New Roman" pitchFamily="18" charset="0"/>
              </a:rPr>
              <a:t>ISO</a:t>
            </a:r>
            <a:r>
              <a:rPr lang="ru-RU" sz="4000" dirty="0">
                <a:latin typeface="Times New Roman" pitchFamily="18" charset="0"/>
                <a:cs typeface="Times New Roman" pitchFamily="18" charset="0"/>
              </a:rPr>
              <a:t>/</a:t>
            </a:r>
            <a:r>
              <a:rPr lang="ru-RU" sz="4000" dirty="0" err="1">
                <a:latin typeface="Times New Roman" pitchFamily="18" charset="0"/>
                <a:cs typeface="Times New Roman" pitchFamily="18" charset="0"/>
              </a:rPr>
              <a:t>DIS</a:t>
            </a:r>
            <a:r>
              <a:rPr lang="ru-RU" sz="4000" dirty="0">
                <a:latin typeface="Times New Roman" pitchFamily="18" charset="0"/>
                <a:cs typeface="Times New Roman" pitchFamily="18" charset="0"/>
              </a:rPr>
              <a:t> 9613-2 </a:t>
            </a:r>
            <a:r>
              <a:rPr lang="uk-UA" sz="4000" dirty="0">
                <a:latin typeface="Times New Roman" pitchFamily="18" charset="0"/>
                <a:cs typeface="Times New Roman" pitchFamily="18" charset="0"/>
              </a:rPr>
              <a:t>(2022) не пояснюється яке джерело вважають точковим. Іншими словами - з яких саме відстаней від розрахункової точки до джерела діють ці формули. </a:t>
            </a:r>
            <a:endParaRPr lang="uk-UA" sz="4000" b="1" dirty="0">
              <a:latin typeface="Times New Roman" pitchFamily="18" charset="0"/>
              <a:cs typeface="Times New Roman" pitchFamily="18" charset="0"/>
            </a:endParaRPr>
          </a:p>
          <a:p>
            <a:pPr algn="just"/>
            <a:r>
              <a:rPr lang="uk-UA" sz="4000" dirty="0">
                <a:latin typeface="Times New Roman" pitchFamily="18" charset="0"/>
                <a:cs typeface="Times New Roman" pitchFamily="18" charset="0"/>
              </a:rPr>
              <a:t>Відомо, що точковим джерело вважається при умові, що його лінійні розміри значно менші за відстань між джерелом та розрахунковою точкою (</a:t>
            </a:r>
            <a:r>
              <a:rPr lang="uk-UA" sz="4000" dirty="0" err="1">
                <a:latin typeface="Times New Roman" pitchFamily="18" charset="0"/>
                <a:cs typeface="Times New Roman" pitchFamily="18" charset="0"/>
              </a:rPr>
              <a:t>РТ</a:t>
            </a:r>
            <a:r>
              <a:rPr lang="uk-UA" sz="4000" dirty="0">
                <a:latin typeface="Times New Roman" pitchFamily="18" charset="0"/>
                <a:cs typeface="Times New Roman" pitchFamily="18" charset="0"/>
              </a:rPr>
              <a:t>). В ГОСТ 31295.2: 2005 вказано більш конкретно: при відстанях, які більше за два максимальні розміри джерела. Якщо говорити про </a:t>
            </a:r>
            <a:r>
              <a:rPr lang="uk-UA" sz="4000" dirty="0" err="1">
                <a:latin typeface="Times New Roman" pitchFamily="18" charset="0"/>
                <a:cs typeface="Times New Roman" pitchFamily="18" charset="0"/>
              </a:rPr>
              <a:t>ВЕУ</a:t>
            </a:r>
            <a:r>
              <a:rPr lang="uk-UA" sz="4000" dirty="0">
                <a:latin typeface="Times New Roman" pitchFamily="18" charset="0"/>
                <a:cs typeface="Times New Roman" pitchFamily="18" charset="0"/>
              </a:rPr>
              <a:t> то основним джерелом акустичної енергії є її ротор. В сучасних </a:t>
            </a:r>
            <a:r>
              <a:rPr lang="uk-UA" sz="4000" dirty="0" err="1">
                <a:latin typeface="Times New Roman" pitchFamily="18" charset="0"/>
                <a:cs typeface="Times New Roman" pitchFamily="18" charset="0"/>
              </a:rPr>
              <a:t>ВЕУ</a:t>
            </a:r>
            <a:r>
              <a:rPr lang="uk-UA" sz="4000" dirty="0">
                <a:latin typeface="Times New Roman" pitchFamily="18" charset="0"/>
                <a:cs typeface="Times New Roman" pitchFamily="18" charset="0"/>
              </a:rPr>
              <a:t> с потужністю 6-7 МВт діаметр ротору дорівнює 180 - 200 м. </a:t>
            </a:r>
            <a:r>
              <a:rPr lang="uk-UA" sz="4000" b="1" dirty="0">
                <a:latin typeface="Times New Roman" pitchFamily="18" charset="0"/>
                <a:cs typeface="Times New Roman" pitchFamily="18" charset="0"/>
              </a:rPr>
              <a:t>Таким чином, для даних </a:t>
            </a:r>
            <a:r>
              <a:rPr lang="uk-UA" sz="4000" b="1" dirty="0" err="1">
                <a:latin typeface="Times New Roman" pitchFamily="18" charset="0"/>
                <a:cs typeface="Times New Roman" pitchFamily="18" charset="0"/>
              </a:rPr>
              <a:t>ВЕУ</a:t>
            </a:r>
            <a:r>
              <a:rPr lang="uk-UA" sz="4000" b="1" dirty="0">
                <a:latin typeface="Times New Roman" pitchFamily="18" charset="0"/>
                <a:cs typeface="Times New Roman" pitchFamily="18" charset="0"/>
              </a:rPr>
              <a:t>, при відстанях між ними та </a:t>
            </a:r>
            <a:r>
              <a:rPr lang="uk-UA" sz="4000" b="1" dirty="0" err="1">
                <a:latin typeface="Times New Roman" pitchFamily="18" charset="0"/>
                <a:cs typeface="Times New Roman" pitchFamily="18" charset="0"/>
              </a:rPr>
              <a:t>РТ</a:t>
            </a:r>
            <a:r>
              <a:rPr lang="uk-UA" sz="4000" b="1" dirty="0">
                <a:latin typeface="Times New Roman" pitchFamily="18" charset="0"/>
                <a:cs typeface="Times New Roman" pitchFamily="18" charset="0"/>
              </a:rPr>
              <a:t> більшими за 360 - 400 м можна застосовувати цю методику. </a:t>
            </a:r>
            <a:endParaRPr lang="uk-UA" sz="4000" dirty="0">
              <a:latin typeface="Times New Roman" pitchFamily="18" charset="0"/>
              <a:cs typeface="Times New Roman" pitchFamily="18" charset="0"/>
            </a:endParaRPr>
          </a:p>
          <a:p>
            <a:pPr marL="0" indent="0" algn="just">
              <a:buNone/>
            </a:pPr>
            <a:endParaRPr lang="uk-UA" sz="4000" dirty="0">
              <a:latin typeface="Times New Roman" pitchFamily="18" charset="0"/>
              <a:cs typeface="Times New Roman" pitchFamily="18" charset="0"/>
            </a:endParaRPr>
          </a:p>
          <a:p>
            <a:pPr marL="0" indent="0" algn="just">
              <a:lnSpc>
                <a:spcPct val="120000"/>
              </a:lnSpc>
              <a:buNone/>
            </a:pPr>
            <a:r>
              <a:rPr lang="uk-UA" sz="4000" dirty="0">
                <a:latin typeface="Times New Roman" pitchFamily="18" charset="0"/>
                <a:cs typeface="Times New Roman" pitchFamily="18" charset="0"/>
              </a:rPr>
              <a:t>В розрахунках за цією методикою враховані наступні фізичні ефекти:</a:t>
            </a:r>
          </a:p>
          <a:p>
            <a:pPr algn="just">
              <a:lnSpc>
                <a:spcPct val="120000"/>
              </a:lnSpc>
            </a:pPr>
            <a:r>
              <a:rPr lang="uk-UA" sz="4000" dirty="0">
                <a:latin typeface="Times New Roman" pitchFamily="18" charset="0"/>
                <a:cs typeface="Times New Roman" pitchFamily="18" charset="0"/>
              </a:rPr>
              <a:t>- геометрична дивергенція;</a:t>
            </a:r>
          </a:p>
          <a:p>
            <a:pPr algn="just">
              <a:lnSpc>
                <a:spcPct val="120000"/>
              </a:lnSpc>
            </a:pPr>
            <a:r>
              <a:rPr lang="uk-UA" sz="4000" dirty="0">
                <a:latin typeface="Times New Roman" pitchFamily="18" charset="0"/>
                <a:cs typeface="Times New Roman" pitchFamily="18" charset="0"/>
              </a:rPr>
              <a:t>- атмосферне поглинання;</a:t>
            </a:r>
          </a:p>
          <a:p>
            <a:pPr algn="just">
              <a:lnSpc>
                <a:spcPct val="120000"/>
              </a:lnSpc>
            </a:pPr>
            <a:r>
              <a:rPr lang="uk-UA" sz="4000" dirty="0">
                <a:latin typeface="Times New Roman" pitchFamily="18" charset="0"/>
                <a:cs typeface="Times New Roman" pitchFamily="18" charset="0"/>
              </a:rPr>
              <a:t>- приземний ефект;</a:t>
            </a:r>
          </a:p>
          <a:p>
            <a:pPr algn="just">
              <a:lnSpc>
                <a:spcPct val="120000"/>
              </a:lnSpc>
            </a:pPr>
            <a:r>
              <a:rPr lang="uk-UA" sz="4000" dirty="0">
                <a:latin typeface="Times New Roman" pitchFamily="18" charset="0"/>
                <a:cs typeface="Times New Roman" pitchFamily="18" charset="0"/>
              </a:rPr>
              <a:t>- відбиття від поверхонь;</a:t>
            </a:r>
          </a:p>
          <a:p>
            <a:pPr algn="just">
              <a:lnSpc>
                <a:spcPct val="120000"/>
              </a:lnSpc>
            </a:pPr>
            <a:r>
              <a:rPr lang="uk-UA" sz="4000" dirty="0">
                <a:latin typeface="Times New Roman" pitchFamily="18" charset="0"/>
                <a:cs typeface="Times New Roman" pitchFamily="18" charset="0"/>
              </a:rPr>
              <a:t>- екранування перешкодами.</a:t>
            </a:r>
          </a:p>
          <a:p>
            <a:endParaRPr lang="uk-UA" dirty="0"/>
          </a:p>
        </p:txBody>
      </p:sp>
    </p:spTree>
    <p:extLst>
      <p:ext uri="{BB962C8B-B14F-4D97-AF65-F5344CB8AC3E}">
        <p14:creationId xmlns:p14="http://schemas.microsoft.com/office/powerpoint/2010/main" val="412767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uk-UA" sz="2000" b="1" cap="all" dirty="0" smtClean="0">
                <a:latin typeface="Times New Roman" pitchFamily="18" charset="0"/>
                <a:cs typeface="Times New Roman" pitchFamily="18" charset="0"/>
              </a:rPr>
              <a:t>Основні формули</a:t>
            </a:r>
            <a:endParaRPr lang="uk-UA" sz="2000" b="1" cap="all"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Объект 2"/>
              <p:cNvSpPr>
                <a:spLocks noGrp="1"/>
              </p:cNvSpPr>
              <p:nvPr>
                <p:ph sz="half" idx="1"/>
              </p:nvPr>
            </p:nvSpPr>
            <p:spPr>
              <a:xfrm>
                <a:off x="323528" y="764704"/>
                <a:ext cx="8424936" cy="5904656"/>
              </a:xfrm>
            </p:spPr>
            <p:txBody>
              <a:bodyPr>
                <a:noAutofit/>
              </a:bodyPr>
              <a:lstStyle/>
              <a:p>
                <a:pPr marL="0" indent="0" algn="ctr">
                  <a:buNone/>
                </a:pPr>
                <a:r>
                  <a:rPr lang="uk-UA" sz="1600" b="1" dirty="0" smtClean="0">
                    <a:latin typeface="Times New Roman" pitchFamily="18" charset="0"/>
                    <a:cs typeface="Times New Roman" pitchFamily="18" charset="0"/>
                  </a:rPr>
                  <a:t>Еквівалентні довготривалі рівні звукового тиску в октавних смугах частот з навітряного боку в місці розташування приймача (</a:t>
                </a:r>
                <a:r>
                  <a:rPr lang="uk-UA" sz="1600" b="1" dirty="0" err="1">
                    <a:latin typeface="Times New Roman" pitchFamily="18" charset="0"/>
                    <a:cs typeface="Times New Roman" pitchFamily="18" charset="0"/>
                  </a:rPr>
                  <a:t>L</a:t>
                </a:r>
                <a:r>
                  <a:rPr lang="uk-UA" sz="1600" b="1" baseline="-25000" dirty="0" err="1">
                    <a:latin typeface="Times New Roman" pitchFamily="18" charset="0"/>
                    <a:cs typeface="Times New Roman" pitchFamily="18" charset="0"/>
                  </a:rPr>
                  <a:t>fT</a:t>
                </a:r>
                <a:r>
                  <a:rPr lang="uk-UA" sz="1600" b="1" dirty="0">
                    <a:latin typeface="Times New Roman" pitchFamily="18" charset="0"/>
                    <a:cs typeface="Times New Roman" pitchFamily="18" charset="0"/>
                  </a:rPr>
                  <a:t>(</a:t>
                </a:r>
                <a:r>
                  <a:rPr lang="uk-UA" sz="1600" b="1" dirty="0" err="1">
                    <a:latin typeface="Times New Roman" pitchFamily="18" charset="0"/>
                    <a:cs typeface="Times New Roman" pitchFamily="18" charset="0"/>
                  </a:rPr>
                  <a:t>DW</a:t>
                </a:r>
                <a:r>
                  <a:rPr lang="uk-UA" sz="1600" b="1" dirty="0">
                    <a:latin typeface="Times New Roman" pitchFamily="18" charset="0"/>
                    <a:cs typeface="Times New Roman" pitchFamily="18" charset="0"/>
                  </a:rPr>
                  <a:t>)) розраховуються за формулою</a:t>
                </a:r>
                <a:r>
                  <a:rPr lang="uk-UA" sz="1600" b="1" dirty="0" smtClean="0">
                    <a:latin typeface="Times New Roman" pitchFamily="18" charset="0"/>
                    <a:cs typeface="Times New Roman" pitchFamily="18" charset="0"/>
                  </a:rPr>
                  <a:t>:</a:t>
                </a:r>
                <a:endParaRPr lang="en-US" sz="1600" b="1" dirty="0" smtClean="0">
                  <a:latin typeface="Times New Roman" pitchFamily="18" charset="0"/>
                  <a:cs typeface="Times New Roman" pitchFamily="18" charset="0"/>
                </a:endParaRPr>
              </a:p>
              <a:p>
                <a:pPr marL="0" indent="0" algn="ctr">
                  <a:buNone/>
                </a:pPr>
                <a:endParaRPr lang="en-US" sz="1600" b="1" dirty="0">
                  <a:latin typeface="Times New Roman" pitchFamily="18" charset="0"/>
                  <a:cs typeface="Times New Roman"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uk-UA" sz="1600" i="1" smtClean="0">
                              <a:latin typeface="Cambria Math"/>
                              <a:cs typeface="Times New Roman" pitchFamily="18" charset="0"/>
                            </a:rPr>
                          </m:ctrlPr>
                        </m:sSubPr>
                        <m:e>
                          <m:r>
                            <a:rPr lang="en-US" sz="1600" b="0" i="1" smtClean="0">
                              <a:latin typeface="Cambria Math"/>
                              <a:cs typeface="Times New Roman" pitchFamily="18" charset="0"/>
                            </a:rPr>
                            <m:t>𝐿</m:t>
                          </m:r>
                        </m:e>
                        <m:sub>
                          <m:r>
                            <a:rPr lang="en-US" sz="1600" b="0" i="1" smtClean="0">
                              <a:latin typeface="Cambria Math"/>
                              <a:cs typeface="Times New Roman" pitchFamily="18" charset="0"/>
                            </a:rPr>
                            <m:t>𝑓𝑇</m:t>
                          </m:r>
                        </m:sub>
                      </m:sSub>
                      <m:d>
                        <m:dPr>
                          <m:ctrlPr>
                            <a:rPr lang="en-US" sz="1600" i="1" smtClean="0">
                              <a:latin typeface="Cambria Math"/>
                              <a:cs typeface="Times New Roman" pitchFamily="18" charset="0"/>
                            </a:rPr>
                          </m:ctrlPr>
                        </m:dPr>
                        <m:e>
                          <m:r>
                            <a:rPr lang="en-US" sz="1600" b="0" i="1" smtClean="0">
                              <a:latin typeface="Cambria Math"/>
                              <a:cs typeface="Times New Roman" pitchFamily="18" charset="0"/>
                            </a:rPr>
                            <m:t>𝐷𝑊</m:t>
                          </m:r>
                        </m:e>
                      </m:d>
                      <m:r>
                        <a:rPr lang="en-US" sz="1600" b="0" i="1" smtClean="0">
                          <a:latin typeface="Cambria Math"/>
                          <a:cs typeface="Times New Roman" pitchFamily="18" charset="0"/>
                        </a:rPr>
                        <m:t>=</m:t>
                      </m:r>
                      <m:sSub>
                        <m:sSubPr>
                          <m:ctrlPr>
                            <a:rPr lang="en-US" sz="1600" i="1" smtClean="0">
                              <a:latin typeface="Cambria Math"/>
                              <a:cs typeface="Times New Roman" pitchFamily="18" charset="0"/>
                            </a:rPr>
                          </m:ctrlPr>
                        </m:sSubPr>
                        <m:e>
                          <m:r>
                            <a:rPr lang="en-US" sz="1600" b="0" i="1" smtClean="0">
                              <a:latin typeface="Cambria Math"/>
                              <a:cs typeface="Times New Roman" pitchFamily="18" charset="0"/>
                            </a:rPr>
                            <m:t>𝐿</m:t>
                          </m:r>
                        </m:e>
                        <m:sub>
                          <m:r>
                            <a:rPr lang="en-US" sz="1600" b="0" i="1" smtClean="0">
                              <a:latin typeface="Cambria Math"/>
                              <a:cs typeface="Times New Roman" pitchFamily="18" charset="0"/>
                            </a:rPr>
                            <m:t>𝑤</m:t>
                          </m:r>
                        </m:sub>
                      </m:sSub>
                      <m:r>
                        <a:rPr lang="en-US" sz="1600" b="0" i="1" smtClean="0">
                          <a:latin typeface="Cambria Math"/>
                          <a:cs typeface="Times New Roman" pitchFamily="18" charset="0"/>
                        </a:rPr>
                        <m:t>+</m:t>
                      </m:r>
                      <m:sSub>
                        <m:sSubPr>
                          <m:ctrlPr>
                            <a:rPr lang="en-US" sz="1600" i="1" smtClean="0">
                              <a:latin typeface="Cambria Math"/>
                              <a:cs typeface="Times New Roman" pitchFamily="18" charset="0"/>
                            </a:rPr>
                          </m:ctrlPr>
                        </m:sSubPr>
                        <m:e>
                          <m:r>
                            <a:rPr lang="en-US" sz="1600" b="0" i="1" smtClean="0">
                              <a:latin typeface="Cambria Math"/>
                              <a:cs typeface="Times New Roman" pitchFamily="18" charset="0"/>
                            </a:rPr>
                            <m:t>𝐷</m:t>
                          </m:r>
                        </m:e>
                        <m:sub>
                          <m:r>
                            <a:rPr lang="en-US" sz="1600" b="0" i="1" smtClean="0">
                              <a:latin typeface="Cambria Math"/>
                              <a:cs typeface="Times New Roman" pitchFamily="18" charset="0"/>
                            </a:rPr>
                            <m:t>𝑐</m:t>
                          </m:r>
                        </m:sub>
                      </m:sSub>
                      <m:r>
                        <a:rPr lang="en-US" sz="1600" b="0" i="1" smtClean="0">
                          <a:latin typeface="Cambria Math"/>
                          <a:cs typeface="Times New Roman" pitchFamily="18" charset="0"/>
                        </a:rPr>
                        <m:t>−</m:t>
                      </m:r>
                      <m:r>
                        <a:rPr lang="en-US" sz="1600" b="0" i="1" smtClean="0">
                          <a:latin typeface="Cambria Math"/>
                          <a:cs typeface="Times New Roman" pitchFamily="18" charset="0"/>
                        </a:rPr>
                        <m:t>𝐴</m:t>
                      </m:r>
                      <m:r>
                        <a:rPr lang="en-US" sz="1600" b="0" i="0" smtClean="0">
                          <a:latin typeface="Cambria Math"/>
                          <a:cs typeface="Times New Roman" pitchFamily="18" charset="0"/>
                        </a:rPr>
                        <m:t>,                 (1)</m:t>
                      </m:r>
                    </m:oMath>
                  </m:oMathPara>
                </a14:m>
                <a:endParaRPr lang="uk-UA" sz="1600" dirty="0">
                  <a:latin typeface="Times New Roman" pitchFamily="18" charset="0"/>
                  <a:cs typeface="Times New Roman" pitchFamily="18" charset="0"/>
                </a:endParaRPr>
              </a:p>
              <a:p>
                <a:pPr marL="0" indent="0" algn="just">
                  <a:buNone/>
                </a:pPr>
                <a:r>
                  <a:rPr lang="uk-UA" sz="1600" dirty="0" smtClean="0">
                    <a:latin typeface="Times New Roman" pitchFamily="18" charset="0"/>
                    <a:cs typeface="Times New Roman" pitchFamily="18" charset="0"/>
                  </a:rPr>
                  <a:t>де</a:t>
                </a:r>
                <a:r>
                  <a:rPr lang="uk-UA" sz="1600" dirty="0">
                    <a:latin typeface="Times New Roman" pitchFamily="18" charset="0"/>
                    <a:cs typeface="Times New Roman" pitchFamily="18" charset="0"/>
                  </a:rPr>
                  <a:t>:</a:t>
                </a:r>
              </a:p>
              <a:p>
                <a:pPr marL="0" indent="0" algn="just">
                  <a:buNone/>
                </a:pPr>
                <a:r>
                  <a:rPr lang="uk-UA" sz="1600" b="1" u="sng" dirty="0" err="1">
                    <a:latin typeface="Times New Roman" pitchFamily="18" charset="0"/>
                    <a:cs typeface="Times New Roman" pitchFamily="18" charset="0"/>
                  </a:rPr>
                  <a:t>L</a:t>
                </a:r>
                <a:r>
                  <a:rPr lang="uk-UA" sz="1600" b="1" u="sng" baseline="-25000" dirty="0" err="1">
                    <a:latin typeface="Times New Roman" pitchFamily="18" charset="0"/>
                    <a:cs typeface="Times New Roman" pitchFamily="18" charset="0"/>
                  </a:rPr>
                  <a:t>W</a:t>
                </a:r>
                <a:r>
                  <a:rPr lang="uk-UA" sz="1600" b="1" u="sng" dirty="0">
                    <a:latin typeface="Times New Roman" pitchFamily="18" charset="0"/>
                    <a:cs typeface="Times New Roman" pitchFamily="18" charset="0"/>
                  </a:rPr>
                  <a:t> - рівень </a:t>
                </a:r>
                <a:r>
                  <a:rPr lang="uk-UA" sz="1600" b="1" u="sng" dirty="0" smtClean="0">
                    <a:latin typeface="Times New Roman" pitchFamily="18" charset="0"/>
                    <a:cs typeface="Times New Roman" pitchFamily="18" charset="0"/>
                  </a:rPr>
                  <a:t>звукової потужності </a:t>
                </a:r>
                <a:r>
                  <a:rPr lang="uk-UA" sz="1600" b="1" u="sng" dirty="0">
                    <a:latin typeface="Times New Roman" pitchFamily="18" charset="0"/>
                    <a:cs typeface="Times New Roman" pitchFamily="18" charset="0"/>
                  </a:rPr>
                  <a:t>звуку в октавній смузі </a:t>
                </a:r>
                <a:r>
                  <a:rPr lang="uk-UA" sz="1600" dirty="0">
                    <a:latin typeface="Times New Roman" pitchFamily="18" charset="0"/>
                    <a:cs typeface="Times New Roman" pitchFamily="18" charset="0"/>
                  </a:rPr>
                  <a:t>частот, що створюється точковим джерелом звуку, дБ;</a:t>
                </a:r>
              </a:p>
              <a:p>
                <a:pPr marL="0" indent="0" algn="just">
                  <a:buNone/>
                </a:pPr>
                <a:r>
                  <a:rPr lang="uk-UA" sz="1600" dirty="0">
                    <a:latin typeface="Times New Roman" pitchFamily="18" charset="0"/>
                    <a:cs typeface="Times New Roman" pitchFamily="18" charset="0"/>
                  </a:rPr>
                  <a:t>Це означає, що в вихідних даних до розрахунку повинні бути надані паспортні акустичні характеристики октавних рівнів звукової потужності </a:t>
                </a:r>
                <a:r>
                  <a:rPr lang="uk-UA" sz="1600" dirty="0" err="1">
                    <a:latin typeface="Times New Roman" pitchFamily="18" charset="0"/>
                    <a:cs typeface="Times New Roman" pitchFamily="18" charset="0"/>
                  </a:rPr>
                  <a:t>ВЕУ</a:t>
                </a:r>
                <a:r>
                  <a:rPr lang="uk-UA" sz="1600" dirty="0">
                    <a:latin typeface="Times New Roman" pitchFamily="18" charset="0"/>
                    <a:cs typeface="Times New Roman" pitchFamily="18" charset="0"/>
                  </a:rPr>
                  <a:t>, а не тільки загальний рівень звуку в </a:t>
                </a:r>
                <a:r>
                  <a:rPr lang="uk-UA" sz="1600" dirty="0" err="1">
                    <a:latin typeface="Times New Roman" pitchFamily="18" charset="0"/>
                    <a:cs typeface="Times New Roman" pitchFamily="18" charset="0"/>
                  </a:rPr>
                  <a:t>дБА</a:t>
                </a:r>
                <a:r>
                  <a:rPr lang="uk-UA" sz="1600" dirty="0">
                    <a:latin typeface="Times New Roman" pitchFamily="18" charset="0"/>
                    <a:cs typeface="Times New Roman" pitchFamily="18" charset="0"/>
                  </a:rPr>
                  <a:t>. Це стосується і кінцевих результатів розрахунку.</a:t>
                </a:r>
              </a:p>
              <a:p>
                <a:pPr marL="0" indent="0" algn="just">
                  <a:buNone/>
                </a:pPr>
                <a:r>
                  <a:rPr lang="uk-UA" sz="1600" b="1" u="sng" dirty="0" err="1" smtClean="0">
                    <a:latin typeface="Times New Roman" pitchFamily="18" charset="0"/>
                    <a:cs typeface="Times New Roman" pitchFamily="18" charset="0"/>
                  </a:rPr>
                  <a:t>Dc</a:t>
                </a:r>
                <a:r>
                  <a:rPr lang="uk-UA" sz="1600" b="1" u="sng" dirty="0" smtClean="0">
                    <a:latin typeface="Times New Roman" pitchFamily="18" charset="0"/>
                    <a:cs typeface="Times New Roman" pitchFamily="18" charset="0"/>
                  </a:rPr>
                  <a:t> </a:t>
                </a:r>
                <a:r>
                  <a:rPr lang="uk-UA" sz="1600" b="1" u="sng" dirty="0">
                    <a:latin typeface="Times New Roman" pitchFamily="18" charset="0"/>
                    <a:cs typeface="Times New Roman" pitchFamily="18" charset="0"/>
                  </a:rPr>
                  <a:t>- поправка спрямованості, дБ</a:t>
                </a:r>
                <a:r>
                  <a:rPr lang="uk-UA" sz="1600" dirty="0">
                    <a:latin typeface="Times New Roman" pitchFamily="18" charset="0"/>
                    <a:cs typeface="Times New Roman" pitchFamily="18" charset="0"/>
                  </a:rPr>
                  <a:t> - описує ступінь, на який еквівалентний рівень звукового тиску від точкового джерела звуку відхиляється у визначеному напрямку від рівня </a:t>
                </a:r>
                <a:r>
                  <a:rPr lang="uk-UA" sz="1600" dirty="0" err="1">
                    <a:latin typeface="Times New Roman" pitchFamily="18" charset="0"/>
                    <a:cs typeface="Times New Roman" pitchFamily="18" charset="0"/>
                  </a:rPr>
                  <a:t>всеспрямованого</a:t>
                </a:r>
                <a:r>
                  <a:rPr lang="uk-UA" sz="1600" dirty="0">
                    <a:latin typeface="Times New Roman" pitchFamily="18" charset="0"/>
                    <a:cs typeface="Times New Roman" pitchFamily="18" charset="0"/>
                  </a:rPr>
                  <a:t> точкового джерела звуку, що створює рівень звукової потужності </a:t>
                </a:r>
                <a:r>
                  <a:rPr lang="uk-UA" sz="1600" dirty="0" err="1">
                    <a:latin typeface="Times New Roman" pitchFamily="18" charset="0"/>
                    <a:cs typeface="Times New Roman" pitchFamily="18" charset="0"/>
                  </a:rPr>
                  <a:t>L</a:t>
                </a:r>
                <a:r>
                  <a:rPr lang="uk-UA" sz="1600" baseline="-25000" dirty="0" err="1">
                    <a:latin typeface="Times New Roman" pitchFamily="18" charset="0"/>
                    <a:cs typeface="Times New Roman" pitchFamily="18" charset="0"/>
                  </a:rPr>
                  <a:t>W</a:t>
                </a:r>
                <a:r>
                  <a:rPr lang="uk-UA" sz="1600" dirty="0">
                    <a:latin typeface="Times New Roman" pitchFamily="18" charset="0"/>
                    <a:cs typeface="Times New Roman" pitchFamily="18" charset="0"/>
                  </a:rPr>
                  <a:t>;</a:t>
                </a:r>
              </a:p>
              <a:p>
                <a:pPr marL="0" indent="0">
                  <a:buNone/>
                </a:pPr>
                <a:endParaRPr lang="uk-UA" sz="1600" dirty="0" smtClean="0">
                  <a:latin typeface="Times New Roman" pitchFamily="18" charset="0"/>
                  <a:cs typeface="Times New Roman" pitchFamily="18" charset="0"/>
                </a:endParaRPr>
              </a:p>
              <a:p>
                <a:pPr marL="0" indent="0" algn="ctr">
                  <a:buNone/>
                </a:pPr>
                <a14:m>
                  <m:oMath xmlns:m="http://schemas.openxmlformats.org/officeDocument/2006/math">
                    <m:sSub>
                      <m:sSubPr>
                        <m:ctrlPr>
                          <a:rPr lang="uk-UA" sz="1600" i="1" smtClean="0">
                            <a:latin typeface="Cambria Math"/>
                            <a:cs typeface="Times New Roman" pitchFamily="18" charset="0"/>
                          </a:rPr>
                        </m:ctrlPr>
                      </m:sSubPr>
                      <m:e>
                        <m:r>
                          <a:rPr lang="en-US" sz="1600" b="0" i="1" smtClean="0">
                            <a:latin typeface="Cambria Math"/>
                            <a:cs typeface="Times New Roman" pitchFamily="18" charset="0"/>
                          </a:rPr>
                          <m:t>𝐷</m:t>
                        </m:r>
                      </m:e>
                      <m:sub>
                        <m:r>
                          <a:rPr lang="en-US" sz="1600" b="0" i="1" smtClean="0">
                            <a:latin typeface="Cambria Math"/>
                            <a:cs typeface="Times New Roman" pitchFamily="18" charset="0"/>
                          </a:rPr>
                          <m:t>𝑐</m:t>
                        </m:r>
                      </m:sub>
                    </m:sSub>
                    <m:r>
                      <a:rPr lang="en-US" sz="1600" b="0" i="1" smtClean="0">
                        <a:latin typeface="Cambria Math"/>
                        <a:cs typeface="Times New Roman" pitchFamily="18" charset="0"/>
                      </a:rPr>
                      <m:t>=10</m:t>
                    </m:r>
                    <m:r>
                      <m:rPr>
                        <m:sty m:val="p"/>
                      </m:rPr>
                      <a:rPr lang="en-US" sz="1600" b="0" i="0" smtClean="0">
                        <a:latin typeface="Cambria Math"/>
                        <a:cs typeface="Times New Roman" pitchFamily="18" charset="0"/>
                      </a:rPr>
                      <m:t>lg</m:t>
                    </m:r>
                    <m:r>
                      <a:rPr lang="en-US" sz="1600" b="0" i="1" smtClean="0">
                        <a:latin typeface="Cambria Math"/>
                        <a:cs typeface="Times New Roman" pitchFamily="18" charset="0"/>
                      </a:rPr>
                      <m:t>⁡</m:t>
                    </m:r>
                    <m:d>
                      <m:dPr>
                        <m:ctrlPr>
                          <a:rPr lang="en-US" sz="1600" b="0" i="1" smtClean="0">
                            <a:latin typeface="Cambria Math"/>
                            <a:cs typeface="Times New Roman" pitchFamily="18" charset="0"/>
                          </a:rPr>
                        </m:ctrlPr>
                      </m:dPr>
                      <m:e>
                        <m:f>
                          <m:fPr>
                            <m:ctrlPr>
                              <a:rPr lang="en-US" sz="1600" b="0" i="1" smtClean="0">
                                <a:latin typeface="Cambria Math"/>
                                <a:cs typeface="Times New Roman" pitchFamily="18" charset="0"/>
                              </a:rPr>
                            </m:ctrlPr>
                          </m:fPr>
                          <m:num>
                            <m:r>
                              <a:rPr lang="en-US" sz="1600" b="0" i="1" smtClean="0">
                                <a:latin typeface="Cambria Math"/>
                                <a:cs typeface="Times New Roman" pitchFamily="18" charset="0"/>
                              </a:rPr>
                              <m:t>4</m:t>
                            </m:r>
                            <m:r>
                              <a:rPr lang="en-US" sz="1600" b="0" i="1" smtClean="0">
                                <a:latin typeface="Cambria Math"/>
                                <a:ea typeface="Cambria Math"/>
                                <a:cs typeface="Times New Roman" pitchFamily="18" charset="0"/>
                              </a:rPr>
                              <m:t>𝜋</m:t>
                            </m:r>
                          </m:num>
                          <m:den>
                            <m:r>
                              <m:rPr>
                                <m:sty m:val="p"/>
                              </m:rPr>
                              <a:rPr lang="el-GR" sz="1600" b="0" i="1" smtClean="0">
                                <a:latin typeface="Cambria Math"/>
                                <a:ea typeface="Cambria Math"/>
                                <a:cs typeface="Times New Roman" pitchFamily="18" charset="0"/>
                              </a:rPr>
                              <m:t>Ω</m:t>
                            </m:r>
                          </m:den>
                        </m:f>
                      </m:e>
                    </m:d>
                  </m:oMath>
                </a14:m>
                <a:r>
                  <a:rPr lang="en-US" sz="1600" dirty="0" smtClean="0">
                    <a:latin typeface="Times New Roman" pitchFamily="18" charset="0"/>
                    <a:cs typeface="Times New Roman" pitchFamily="18" charset="0"/>
                  </a:rPr>
                  <a:t>,              (2)</a:t>
                </a:r>
                <a:endParaRPr lang="uk-UA" sz="1600" dirty="0">
                  <a:latin typeface="Times New Roman" pitchFamily="18" charset="0"/>
                  <a:cs typeface="Times New Roman" pitchFamily="18" charset="0"/>
                </a:endParaRPr>
              </a:p>
              <a:p>
                <a:pPr marL="0" indent="0" algn="just">
                  <a:buNone/>
                </a:pPr>
                <a:r>
                  <a:rPr lang="uk-UA" sz="1600" dirty="0" smtClean="0">
                    <a:latin typeface="Times New Roman" pitchFamily="18" charset="0"/>
                    <a:cs typeface="Times New Roman" pitchFamily="18" charset="0"/>
                  </a:rPr>
                  <a:t>При </a:t>
                </a:r>
                <a:r>
                  <a:rPr lang="uk-UA" sz="1600" dirty="0">
                    <a:latin typeface="Times New Roman" pitchFamily="18" charset="0"/>
                    <a:cs typeface="Times New Roman" pitchFamily="18" charset="0"/>
                  </a:rPr>
                  <a:t>розрахунках звуку від </a:t>
                </a:r>
                <a:r>
                  <a:rPr lang="uk-UA" sz="1600" dirty="0" err="1">
                    <a:latin typeface="Times New Roman" pitchFamily="18" charset="0"/>
                    <a:cs typeface="Times New Roman" pitchFamily="18" charset="0"/>
                  </a:rPr>
                  <a:t>ВЕУ</a:t>
                </a:r>
                <a:r>
                  <a:rPr lang="uk-UA" sz="1600" dirty="0">
                    <a:latin typeface="Times New Roman" pitchFamily="18" charset="0"/>
                    <a:cs typeface="Times New Roman" pitchFamily="18" charset="0"/>
                  </a:rPr>
                  <a:t> слід враховувати, що, звук розповсюджується не у сферу, а (враховуючі поверхню землі) у </a:t>
                </a:r>
                <a:r>
                  <a:rPr lang="uk-UA" sz="1600" dirty="0" err="1">
                    <a:latin typeface="Times New Roman" pitchFamily="18" charset="0"/>
                    <a:cs typeface="Times New Roman" pitchFamily="18" charset="0"/>
                  </a:rPr>
                  <a:t>напівсферу</a:t>
                </a:r>
                <a:r>
                  <a:rPr lang="uk-UA" sz="1600" dirty="0">
                    <a:latin typeface="Times New Roman" pitchFamily="18" charset="0"/>
                    <a:cs typeface="Times New Roman" pitchFamily="18" charset="0"/>
                  </a:rPr>
                  <a:t> (Ω = 2π). З цієї причини, з нашої точки зору, при розрахунках очікуваних рівнів звуку від </a:t>
                </a:r>
                <a:r>
                  <a:rPr lang="uk-UA" sz="1600" dirty="0" err="1">
                    <a:latin typeface="Times New Roman" pitchFamily="18" charset="0"/>
                    <a:cs typeface="Times New Roman" pitchFamily="18" charset="0"/>
                  </a:rPr>
                  <a:t>ВЕУ</a:t>
                </a:r>
                <a:r>
                  <a:rPr lang="uk-UA" sz="1600" dirty="0">
                    <a:latin typeface="Times New Roman" pitchFamily="18" charset="0"/>
                    <a:cs typeface="Times New Roman" pitchFamily="18" charset="0"/>
                  </a:rPr>
                  <a:t>, повинна враховуватися поправка </a:t>
                </a:r>
                <a:r>
                  <a:rPr lang="uk-UA" sz="1600" dirty="0" err="1">
                    <a:latin typeface="Times New Roman" pitchFamily="18" charset="0"/>
                    <a:cs typeface="Times New Roman" pitchFamily="18" charset="0"/>
                  </a:rPr>
                  <a:t>D</a:t>
                </a:r>
                <a:r>
                  <a:rPr lang="uk-UA" sz="1600" baseline="-25000" dirty="0" err="1">
                    <a:latin typeface="Times New Roman" pitchFamily="18" charset="0"/>
                    <a:cs typeface="Times New Roman" pitchFamily="18" charset="0"/>
                  </a:rPr>
                  <a:t>c</a:t>
                </a:r>
                <a:r>
                  <a:rPr lang="uk-UA" sz="1600" dirty="0">
                    <a:latin typeface="Times New Roman" pitchFamily="18" charset="0"/>
                    <a:cs typeface="Times New Roman" pitchFamily="18" charset="0"/>
                  </a:rPr>
                  <a:t> = 3 дБ.</a:t>
                </a:r>
              </a:p>
              <a:p>
                <a:pPr marL="0" indent="0" algn="just">
                  <a:buNone/>
                </a:pPr>
                <a:r>
                  <a:rPr lang="uk-UA" sz="1600" dirty="0" smtClean="0">
                    <a:latin typeface="Times New Roman" pitchFamily="18" charset="0"/>
                    <a:cs typeface="Times New Roman" pitchFamily="18" charset="0"/>
                  </a:rPr>
                  <a:t>Також </a:t>
                </a:r>
                <a:r>
                  <a:rPr lang="uk-UA" sz="1600" dirty="0">
                    <a:latin typeface="Times New Roman" pitchFamily="18" charset="0"/>
                    <a:cs typeface="Times New Roman" pitchFamily="18" charset="0"/>
                  </a:rPr>
                  <a:t>слід сказати, що </a:t>
                </a:r>
                <a:r>
                  <a:rPr lang="uk-UA" sz="1600" dirty="0" err="1">
                    <a:latin typeface="Times New Roman" pitchFamily="18" charset="0"/>
                    <a:cs typeface="Times New Roman" pitchFamily="18" charset="0"/>
                  </a:rPr>
                  <a:t>ВЕУ</a:t>
                </a:r>
                <a:r>
                  <a:rPr lang="uk-UA" sz="1600" dirty="0">
                    <a:latin typeface="Times New Roman" pitchFamily="18" charset="0"/>
                    <a:cs typeface="Times New Roman" pitchFamily="18" charset="0"/>
                  </a:rPr>
                  <a:t> стає джерелом шуму тільки при певній швидкості повітря. Швидкість вітру впливає на направлення звукових хвиль. З цієї причини </a:t>
                </a:r>
                <a:r>
                  <a:rPr lang="uk-UA" sz="1600" dirty="0" err="1">
                    <a:latin typeface="Times New Roman" pitchFamily="18" charset="0"/>
                    <a:cs typeface="Times New Roman" pitchFamily="18" charset="0"/>
                  </a:rPr>
                  <a:t>ВЕУ</a:t>
                </a:r>
                <a:r>
                  <a:rPr lang="uk-UA" sz="1600" dirty="0">
                    <a:latin typeface="Times New Roman" pitchFamily="18" charset="0"/>
                    <a:cs typeface="Times New Roman" pitchFamily="18" charset="0"/>
                  </a:rPr>
                  <a:t> не випромінює звукову енергію рівномірно на всі напрямки.</a:t>
                </a:r>
              </a:p>
              <a:p>
                <a:endParaRPr lang="uk-UA" sz="1600" dirty="0">
                  <a:latin typeface="Times New Roman" pitchFamily="18" charset="0"/>
                  <a:cs typeface="Times New Roman" pitchFamily="18" charset="0"/>
                </a:endParaRPr>
              </a:p>
            </p:txBody>
          </p:sp>
        </mc:Choice>
        <mc:Fallback xmlns="">
          <p:sp>
            <p:nvSpPr>
              <p:cNvPr id="3" name="Объект 2"/>
              <p:cNvSpPr>
                <a:spLocks noGrp="1" noRot="1" noChangeAspect="1" noMove="1" noResize="1" noEditPoints="1" noAdjustHandles="1" noChangeArrowheads="1" noChangeShapeType="1" noTextEdit="1"/>
              </p:cNvSpPr>
              <p:nvPr>
                <p:ph sz="half" idx="1"/>
              </p:nvPr>
            </p:nvSpPr>
            <p:spPr>
              <a:xfrm>
                <a:off x="323528" y="764704"/>
                <a:ext cx="8424936" cy="5904656"/>
              </a:xfrm>
              <a:blipFill rotWithShape="1">
                <a:blip r:embed="rId2"/>
                <a:stretch>
                  <a:fillRect l="-362" t="-310" r="-1013"/>
                </a:stretch>
              </a:blipFill>
            </p:spPr>
            <p:txBody>
              <a:bodyPr/>
              <a:lstStyle/>
              <a:p>
                <a:r>
                  <a:rPr lang="uk-UA">
                    <a:noFill/>
                  </a:rPr>
                  <a:t> </a:t>
                </a:r>
              </a:p>
            </p:txBody>
          </p:sp>
        </mc:Fallback>
      </mc:AlternateContent>
    </p:spTree>
    <p:extLst>
      <p:ext uri="{BB962C8B-B14F-4D97-AF65-F5344CB8AC3E}">
        <p14:creationId xmlns:p14="http://schemas.microsoft.com/office/powerpoint/2010/main" val="77055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Autofit/>
          </a:bodyPr>
          <a:lstStyle/>
          <a:p>
            <a:pPr algn="l"/>
            <a:r>
              <a:rPr lang="uk-UA" sz="1600" b="1" i="1" u="sng" dirty="0" smtClean="0">
                <a:latin typeface="Times New Roman" pitchFamily="18" charset="0"/>
                <a:cs typeface="Times New Roman" pitchFamily="18" charset="0"/>
              </a:rPr>
              <a:t/>
            </a:r>
            <a:br>
              <a:rPr lang="uk-UA" sz="1600" b="1" i="1" u="sng" dirty="0" smtClean="0">
                <a:latin typeface="Times New Roman" pitchFamily="18" charset="0"/>
                <a:cs typeface="Times New Roman" pitchFamily="18" charset="0"/>
              </a:rPr>
            </a:br>
            <a:r>
              <a:rPr lang="uk-UA" sz="1600" b="1" i="1" u="sng" dirty="0" smtClean="0">
                <a:latin typeface="Times New Roman" pitchFamily="18" charset="0"/>
                <a:cs typeface="Times New Roman" pitchFamily="18" charset="0"/>
              </a:rPr>
              <a:t/>
            </a:r>
            <a:br>
              <a:rPr lang="uk-UA" sz="1600" b="1" i="1" u="sng" dirty="0" smtClean="0">
                <a:latin typeface="Times New Roman" pitchFamily="18" charset="0"/>
                <a:cs typeface="Times New Roman" pitchFamily="18" charset="0"/>
              </a:rPr>
            </a:br>
            <a:r>
              <a:rPr lang="uk-UA" sz="1600" b="1" i="1" u="sng" dirty="0" smtClean="0">
                <a:latin typeface="Times New Roman" pitchFamily="18" charset="0"/>
                <a:cs typeface="Times New Roman" pitchFamily="18" charset="0"/>
              </a:rPr>
              <a:t/>
            </a:r>
            <a:br>
              <a:rPr lang="uk-UA" sz="1600" b="1" i="1" u="sng" dirty="0" smtClean="0">
                <a:latin typeface="Times New Roman" pitchFamily="18" charset="0"/>
                <a:cs typeface="Times New Roman" pitchFamily="18" charset="0"/>
              </a:rPr>
            </a:br>
            <a:endParaRPr lang="uk-UA" sz="16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467544" y="260648"/>
                <a:ext cx="8229600" cy="5976664"/>
              </a:xfrm>
            </p:spPr>
            <p:txBody>
              <a:bodyPr>
                <a:normAutofit fontScale="92500" lnSpcReduction="10000"/>
              </a:bodyPr>
              <a:lstStyle/>
              <a:p>
                <a:pPr marL="0" indent="0">
                  <a:buNone/>
                </a:pPr>
                <a:r>
                  <a:rPr lang="uk-UA" sz="1600" b="1" i="1" u="sng" dirty="0" smtClean="0">
                    <a:latin typeface="Times New Roman" pitchFamily="18" charset="0"/>
                    <a:cs typeface="Times New Roman" pitchFamily="18" charset="0"/>
                  </a:rPr>
                  <a:t>Продовження.</a:t>
                </a:r>
                <a:endParaRPr lang="en-US" sz="1600" b="1" i="1" u="sng" dirty="0" smtClean="0">
                  <a:latin typeface="Times New Roman" pitchFamily="18" charset="0"/>
                  <a:cs typeface="Times New Roman" pitchFamily="18" charset="0"/>
                </a:endParaRPr>
              </a:p>
              <a:p>
                <a:pPr marL="0" indent="0">
                  <a:buNone/>
                </a:pPr>
                <a:endParaRPr lang="en-US" sz="1600" b="1" i="1" u="sng" dirty="0">
                  <a:latin typeface="Times New Roman" pitchFamily="18" charset="0"/>
                  <a:cs typeface="Times New Roman" pitchFamily="18" charset="0"/>
                </a:endParaRPr>
              </a:p>
              <a:p>
                <a:pPr marL="0" indent="0">
                  <a:buNone/>
                </a:pPr>
                <a:r>
                  <a:rPr lang="uk-UA" sz="2200" b="1" i="1" u="sng" dirty="0" smtClean="0">
                    <a:latin typeface="Times New Roman" pitchFamily="18" charset="0"/>
                    <a:cs typeface="Times New Roman" pitchFamily="18" charset="0"/>
                  </a:rPr>
                  <a:t>A</a:t>
                </a:r>
                <a:r>
                  <a:rPr lang="uk-UA" sz="2200" b="1" u="sng" dirty="0" smtClean="0">
                    <a:latin typeface="Times New Roman" pitchFamily="18" charset="0"/>
                    <a:cs typeface="Times New Roman" pitchFamily="18" charset="0"/>
                  </a:rPr>
                  <a:t> </a:t>
                </a:r>
                <a:r>
                  <a:rPr lang="uk-UA" sz="2200" b="1" u="sng" dirty="0">
                    <a:latin typeface="Times New Roman" pitchFamily="18" charset="0"/>
                    <a:cs typeface="Times New Roman" pitchFamily="18" charset="0"/>
                  </a:rPr>
                  <a:t>– сумарне ослаблення в октавній смузі частот</a:t>
                </a:r>
                <a:r>
                  <a:rPr lang="uk-UA" sz="1700" dirty="0">
                    <a:latin typeface="Times New Roman" pitchFamily="18" charset="0"/>
                    <a:cs typeface="Times New Roman" pitchFamily="18" charset="0"/>
                  </a:rPr>
                  <a:t>, що виникає при поширенні від точкового джерела звуку до приймача, виражене в децибелах.</a:t>
                </a:r>
              </a:p>
              <a:p>
                <a:pPr marL="0" indent="0">
                  <a:buNone/>
                </a:pPr>
                <a:endParaRPr lang="en-US" sz="1600" dirty="0" smtClean="0">
                  <a:latin typeface="Times New Roman" pitchFamily="18" charset="0"/>
                  <a:cs typeface="Times New Roman" pitchFamily="18" charset="0"/>
                </a:endParaRPr>
              </a:p>
              <a:p>
                <a:pPr marL="0" indent="0" algn="ctr">
                  <a:buNone/>
                </a:pPr>
                <a14:m>
                  <m:oMath xmlns:m="http://schemas.openxmlformats.org/officeDocument/2006/math">
                    <m:r>
                      <a:rPr lang="en-US" sz="1900" b="0" i="1" smtClean="0">
                        <a:latin typeface="Cambria Math"/>
                        <a:cs typeface="Times New Roman" pitchFamily="18" charset="0"/>
                      </a:rPr>
                      <m:t>𝐴</m:t>
                    </m:r>
                    <m:r>
                      <a:rPr lang="en-US" sz="1900" b="0" i="1" smtClean="0">
                        <a:latin typeface="Cambria Math"/>
                        <a:cs typeface="Times New Roman" pitchFamily="18" charset="0"/>
                      </a:rPr>
                      <m:t>=</m:t>
                    </m:r>
                    <m:sSub>
                      <m:sSubPr>
                        <m:ctrlPr>
                          <a:rPr lang="en-US" sz="1900" b="0" i="1" smtClean="0">
                            <a:latin typeface="Cambria Math"/>
                            <a:cs typeface="Times New Roman" pitchFamily="18" charset="0"/>
                          </a:rPr>
                        </m:ctrlPr>
                      </m:sSubPr>
                      <m:e>
                        <m:r>
                          <a:rPr lang="en-US" sz="1900" b="0" i="1" smtClean="0">
                            <a:latin typeface="Cambria Math"/>
                            <a:cs typeface="Times New Roman" pitchFamily="18" charset="0"/>
                          </a:rPr>
                          <m:t>𝐴</m:t>
                        </m:r>
                      </m:e>
                      <m:sub>
                        <m:r>
                          <a:rPr lang="en-US" sz="1900" b="0" i="1" smtClean="0">
                            <a:latin typeface="Cambria Math"/>
                            <a:cs typeface="Times New Roman" pitchFamily="18" charset="0"/>
                          </a:rPr>
                          <m:t>𝑑𝑖𝑣</m:t>
                        </m:r>
                      </m:sub>
                    </m:sSub>
                    <m:r>
                      <a:rPr lang="en-US" sz="1900" b="0" i="1" smtClean="0">
                        <a:latin typeface="Cambria Math"/>
                        <a:cs typeface="Times New Roman" pitchFamily="18" charset="0"/>
                      </a:rPr>
                      <m:t>+</m:t>
                    </m:r>
                    <m:sSub>
                      <m:sSubPr>
                        <m:ctrlPr>
                          <a:rPr lang="en-US" sz="1900" b="0" i="1" smtClean="0">
                            <a:latin typeface="Cambria Math"/>
                            <a:cs typeface="Times New Roman" pitchFamily="18" charset="0"/>
                          </a:rPr>
                        </m:ctrlPr>
                      </m:sSubPr>
                      <m:e>
                        <m:r>
                          <a:rPr lang="en-US" sz="1900" b="0" i="1" smtClean="0">
                            <a:latin typeface="Cambria Math"/>
                            <a:cs typeface="Times New Roman" pitchFamily="18" charset="0"/>
                          </a:rPr>
                          <m:t>𝐴</m:t>
                        </m:r>
                      </m:e>
                      <m:sub>
                        <m:r>
                          <a:rPr lang="en-US" sz="1900" b="0" i="1" smtClean="0">
                            <a:latin typeface="Cambria Math"/>
                            <a:cs typeface="Times New Roman" pitchFamily="18" charset="0"/>
                          </a:rPr>
                          <m:t>𝑎𝑡𝑚</m:t>
                        </m:r>
                      </m:sub>
                    </m:sSub>
                    <m:r>
                      <a:rPr lang="en-US" sz="1900" b="0" i="1" smtClean="0">
                        <a:latin typeface="Cambria Math"/>
                        <a:cs typeface="Times New Roman" pitchFamily="18" charset="0"/>
                      </a:rPr>
                      <m:t>+</m:t>
                    </m:r>
                    <m:sSub>
                      <m:sSubPr>
                        <m:ctrlPr>
                          <a:rPr lang="en-US" sz="1900" b="0" i="1" smtClean="0">
                            <a:latin typeface="Cambria Math"/>
                            <a:cs typeface="Times New Roman" pitchFamily="18" charset="0"/>
                          </a:rPr>
                        </m:ctrlPr>
                      </m:sSubPr>
                      <m:e>
                        <m:r>
                          <a:rPr lang="en-US" sz="1900" b="0" i="1" smtClean="0">
                            <a:latin typeface="Cambria Math"/>
                            <a:cs typeface="Times New Roman" pitchFamily="18" charset="0"/>
                          </a:rPr>
                          <m:t>𝐴</m:t>
                        </m:r>
                      </m:e>
                      <m:sub>
                        <m:r>
                          <a:rPr lang="en-US" sz="1900" b="0" i="1" smtClean="0">
                            <a:latin typeface="Cambria Math"/>
                            <a:cs typeface="Times New Roman" pitchFamily="18" charset="0"/>
                          </a:rPr>
                          <m:t>𝑔𝑟</m:t>
                        </m:r>
                      </m:sub>
                    </m:sSub>
                    <m:r>
                      <a:rPr lang="en-US" sz="1900" b="0" i="1" smtClean="0">
                        <a:latin typeface="Cambria Math"/>
                        <a:cs typeface="Times New Roman" pitchFamily="18" charset="0"/>
                      </a:rPr>
                      <m:t>+</m:t>
                    </m:r>
                    <m:sSub>
                      <m:sSubPr>
                        <m:ctrlPr>
                          <a:rPr lang="en-US" sz="1900" b="0" i="1" smtClean="0">
                            <a:latin typeface="Cambria Math"/>
                            <a:cs typeface="Times New Roman" pitchFamily="18" charset="0"/>
                          </a:rPr>
                        </m:ctrlPr>
                      </m:sSubPr>
                      <m:e>
                        <m:r>
                          <a:rPr lang="en-US" sz="1900" b="0" i="1" smtClean="0">
                            <a:latin typeface="Cambria Math"/>
                            <a:cs typeface="Times New Roman" pitchFamily="18" charset="0"/>
                          </a:rPr>
                          <m:t>𝐴</m:t>
                        </m:r>
                      </m:e>
                      <m:sub>
                        <m:r>
                          <a:rPr lang="en-US" sz="1900" b="0" i="1" smtClean="0">
                            <a:latin typeface="Cambria Math"/>
                            <a:cs typeface="Times New Roman" pitchFamily="18" charset="0"/>
                          </a:rPr>
                          <m:t>𝑏𝑎𝑟</m:t>
                        </m:r>
                      </m:sub>
                    </m:sSub>
                    <m:r>
                      <a:rPr lang="en-US" sz="1900" b="0" i="1" smtClean="0">
                        <a:latin typeface="Cambria Math"/>
                        <a:cs typeface="Times New Roman" pitchFamily="18" charset="0"/>
                      </a:rPr>
                      <m:t>+</m:t>
                    </m:r>
                    <m:sSub>
                      <m:sSubPr>
                        <m:ctrlPr>
                          <a:rPr lang="en-US" sz="1900" b="0" i="1" smtClean="0">
                            <a:latin typeface="Cambria Math"/>
                            <a:cs typeface="Times New Roman" pitchFamily="18" charset="0"/>
                          </a:rPr>
                        </m:ctrlPr>
                      </m:sSubPr>
                      <m:e>
                        <m:r>
                          <a:rPr lang="en-US" sz="1900" b="0" i="1" smtClean="0">
                            <a:latin typeface="Cambria Math"/>
                            <a:cs typeface="Times New Roman" pitchFamily="18" charset="0"/>
                          </a:rPr>
                          <m:t>𝐴</m:t>
                        </m:r>
                      </m:e>
                      <m:sub>
                        <m:r>
                          <a:rPr lang="en-US" sz="1900" b="0" i="1" smtClean="0">
                            <a:latin typeface="Cambria Math"/>
                            <a:cs typeface="Times New Roman" pitchFamily="18" charset="0"/>
                          </a:rPr>
                          <m:t>𝑚𝑖𝑠𝑐</m:t>
                        </m:r>
                        <m:r>
                          <a:rPr lang="en-US" sz="1900" b="0" i="1" smtClean="0">
                            <a:latin typeface="Cambria Math"/>
                            <a:cs typeface="Times New Roman" pitchFamily="18" charset="0"/>
                          </a:rPr>
                          <m:t>,              </m:t>
                        </m:r>
                      </m:sub>
                    </m:sSub>
                  </m:oMath>
                </a14:m>
                <a:r>
                  <a:rPr lang="en-US" sz="1900" dirty="0" smtClean="0">
                    <a:latin typeface="Times New Roman" pitchFamily="18" charset="0"/>
                    <a:cs typeface="Times New Roman" pitchFamily="18" charset="0"/>
                  </a:rPr>
                  <a:t>(3)</a:t>
                </a:r>
                <a:endParaRPr lang="en-US" sz="1900" dirty="0">
                  <a:latin typeface="Times New Roman" pitchFamily="18" charset="0"/>
                  <a:cs typeface="Times New Roman" pitchFamily="18" charset="0"/>
                </a:endParaRPr>
              </a:p>
              <a:p>
                <a:pPr marL="0" indent="0">
                  <a:buNone/>
                </a:pPr>
                <a:r>
                  <a:rPr lang="uk-UA" sz="1600" dirty="0" smtClean="0">
                    <a:latin typeface="Times New Roman" pitchFamily="18" charset="0"/>
                    <a:cs typeface="Times New Roman" pitchFamily="18" charset="0"/>
                  </a:rPr>
                  <a:t>де</a:t>
                </a:r>
                <a:endParaRPr lang="uk-UA" sz="1600" dirty="0">
                  <a:latin typeface="Times New Roman" pitchFamily="18" charset="0"/>
                  <a:cs typeface="Times New Roman" pitchFamily="18" charset="0"/>
                </a:endParaRPr>
              </a:p>
              <a:p>
                <a:pPr marL="0" indent="0">
                  <a:buNone/>
                </a:pPr>
                <a:r>
                  <a:rPr lang="uk-UA" sz="1600" dirty="0" err="1">
                    <a:latin typeface="Times New Roman" pitchFamily="18" charset="0"/>
                    <a:cs typeface="Times New Roman" pitchFamily="18" charset="0"/>
                  </a:rPr>
                  <a:t>A</a:t>
                </a:r>
                <a:r>
                  <a:rPr lang="uk-UA" sz="1600" baseline="-25000" dirty="0" err="1">
                    <a:latin typeface="Times New Roman" pitchFamily="18" charset="0"/>
                    <a:cs typeface="Times New Roman" pitchFamily="18" charset="0"/>
                  </a:rPr>
                  <a:t>div</a:t>
                </a:r>
                <a:r>
                  <a:rPr lang="uk-UA" sz="1600" dirty="0">
                    <a:latin typeface="Times New Roman" pitchFamily="18" charset="0"/>
                    <a:cs typeface="Times New Roman" pitchFamily="18" charset="0"/>
                  </a:rPr>
                  <a:t> - загасання через геометричну дивергенцію, виражене в децибелах;</a:t>
                </a:r>
              </a:p>
              <a:p>
                <a:pPr marL="0" indent="0">
                  <a:buNone/>
                </a:pPr>
                <a:r>
                  <a:rPr lang="uk-UA" sz="1600" dirty="0" err="1">
                    <a:latin typeface="Times New Roman" pitchFamily="18" charset="0"/>
                    <a:cs typeface="Times New Roman" pitchFamily="18" charset="0"/>
                  </a:rPr>
                  <a:t>A</a:t>
                </a:r>
                <a:r>
                  <a:rPr lang="uk-UA" sz="1600" baseline="-25000" dirty="0" err="1">
                    <a:latin typeface="Times New Roman" pitchFamily="18" charset="0"/>
                    <a:cs typeface="Times New Roman" pitchFamily="18" charset="0"/>
                  </a:rPr>
                  <a:t>atm</a:t>
                </a:r>
                <a:r>
                  <a:rPr lang="uk-UA" sz="1600" dirty="0">
                    <a:latin typeface="Times New Roman" pitchFamily="18" charset="0"/>
                    <a:cs typeface="Times New Roman" pitchFamily="18" charset="0"/>
                  </a:rPr>
                  <a:t> - загасання через поглинання в атмосфері, виражене в децибелах;</a:t>
                </a:r>
              </a:p>
              <a:p>
                <a:pPr marL="0" indent="0">
                  <a:buNone/>
                </a:pPr>
                <a:r>
                  <a:rPr lang="uk-UA" sz="1600" dirty="0" err="1">
                    <a:latin typeface="Times New Roman" pitchFamily="18" charset="0"/>
                    <a:cs typeface="Times New Roman" pitchFamily="18" charset="0"/>
                  </a:rPr>
                  <a:t>A</a:t>
                </a:r>
                <a:r>
                  <a:rPr lang="uk-UA" sz="1600" baseline="-25000" dirty="0" err="1">
                    <a:latin typeface="Times New Roman" pitchFamily="18" charset="0"/>
                    <a:cs typeface="Times New Roman" pitchFamily="18" charset="0"/>
                  </a:rPr>
                  <a:t>gr</a:t>
                </a:r>
                <a:r>
                  <a:rPr lang="uk-UA" sz="1600" dirty="0">
                    <a:latin typeface="Times New Roman" pitchFamily="18" charset="0"/>
                    <a:cs typeface="Times New Roman" pitchFamily="18" charset="0"/>
                  </a:rPr>
                  <a:t> - загасання через вплив ґрунту, виражене в децибелах;</a:t>
                </a:r>
              </a:p>
              <a:p>
                <a:pPr marL="0" indent="0">
                  <a:buNone/>
                </a:pPr>
                <a:r>
                  <a:rPr lang="uk-UA" sz="1600" dirty="0" err="1">
                    <a:latin typeface="Times New Roman" pitchFamily="18" charset="0"/>
                    <a:cs typeface="Times New Roman" pitchFamily="18" charset="0"/>
                  </a:rPr>
                  <a:t>A</a:t>
                </a:r>
                <a:r>
                  <a:rPr lang="uk-UA" sz="1600" baseline="-25000" dirty="0" err="1">
                    <a:latin typeface="Times New Roman" pitchFamily="18" charset="0"/>
                    <a:cs typeface="Times New Roman" pitchFamily="18" charset="0"/>
                  </a:rPr>
                  <a:t>bar</a:t>
                </a:r>
                <a:r>
                  <a:rPr lang="uk-UA" sz="1600" dirty="0">
                    <a:latin typeface="Times New Roman" pitchFamily="18" charset="0"/>
                    <a:cs typeface="Times New Roman" pitchFamily="18" charset="0"/>
                  </a:rPr>
                  <a:t> - загасання через бар'єр, виражене в децибелах;</a:t>
                </a:r>
              </a:p>
              <a:p>
                <a:pPr marL="0" indent="0">
                  <a:buNone/>
                </a:pPr>
                <a:r>
                  <a:rPr lang="uk-UA" sz="1600" dirty="0" err="1">
                    <a:latin typeface="Times New Roman" pitchFamily="18" charset="0"/>
                    <a:cs typeface="Times New Roman" pitchFamily="18" charset="0"/>
                  </a:rPr>
                  <a:t>A</a:t>
                </a:r>
                <a:r>
                  <a:rPr lang="uk-UA" sz="1600" baseline="-25000" dirty="0" err="1">
                    <a:latin typeface="Times New Roman" pitchFamily="18" charset="0"/>
                    <a:cs typeface="Times New Roman" pitchFamily="18" charset="0"/>
                  </a:rPr>
                  <a:t>misc</a:t>
                </a:r>
                <a:r>
                  <a:rPr lang="uk-UA" sz="1600" dirty="0">
                    <a:latin typeface="Times New Roman" pitchFamily="18" charset="0"/>
                    <a:cs typeface="Times New Roman" pitchFamily="18" charset="0"/>
                  </a:rPr>
                  <a:t> - це ослаблення через різні інші ефекти, виражене в децибелах.</a:t>
                </a:r>
              </a:p>
              <a:p>
                <a:endParaRPr lang="uk-UA" sz="1600" b="1" dirty="0" smtClean="0"/>
              </a:p>
              <a:p>
                <a:r>
                  <a:rPr lang="uk-UA" sz="1600" b="1" dirty="0" smtClean="0">
                    <a:latin typeface="Times New Roman" pitchFamily="18" charset="0"/>
                    <a:cs typeface="Times New Roman" pitchFamily="18" charset="0"/>
                  </a:rPr>
                  <a:t>Загасання </a:t>
                </a:r>
                <a:r>
                  <a:rPr lang="uk-UA" sz="1600" b="1" dirty="0">
                    <a:latin typeface="Times New Roman" pitchFamily="18" charset="0"/>
                    <a:cs typeface="Times New Roman" pitchFamily="18" charset="0"/>
                  </a:rPr>
                  <a:t>через геометричну дивергенцію (</a:t>
                </a:r>
                <a:r>
                  <a:rPr lang="uk-UA" sz="1600" b="1" dirty="0" err="1">
                    <a:latin typeface="Times New Roman" pitchFamily="18" charset="0"/>
                    <a:cs typeface="Times New Roman" pitchFamily="18" charset="0"/>
                  </a:rPr>
                  <a:t>A</a:t>
                </a:r>
                <a:r>
                  <a:rPr lang="uk-UA" sz="1600" b="1" baseline="-25000" dirty="0" err="1">
                    <a:latin typeface="Times New Roman" pitchFamily="18" charset="0"/>
                    <a:cs typeface="Times New Roman" pitchFamily="18" charset="0"/>
                  </a:rPr>
                  <a:t>div</a:t>
                </a:r>
                <a:r>
                  <a:rPr lang="uk-UA" sz="1600" b="1" dirty="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0" indent="0">
                  <a:buNone/>
                </a:pPr>
                <a:r>
                  <a:rPr lang="uk-UA" sz="1600" dirty="0">
                    <a:latin typeface="Times New Roman" pitchFamily="18" charset="0"/>
                    <a:cs typeface="Times New Roman" pitchFamily="18" charset="0"/>
                  </a:rPr>
                  <a:t>Геометрична дивергенція, у даній методиці, </a:t>
                </a:r>
                <a:r>
                  <a:rPr lang="uk-UA" sz="1600" u="sng" dirty="0">
                    <a:latin typeface="Times New Roman" pitchFamily="18" charset="0"/>
                    <a:cs typeface="Times New Roman" pitchFamily="18" charset="0"/>
                  </a:rPr>
                  <a:t>враховує сферичне поширення звуку у вільному полі від точкового джерела звуку</a:t>
                </a:r>
                <a:r>
                  <a:rPr lang="uk-UA" sz="1600" dirty="0">
                    <a:latin typeface="Times New Roman" pitchFamily="18" charset="0"/>
                    <a:cs typeface="Times New Roman" pitchFamily="18" charset="0"/>
                  </a:rPr>
                  <a:t> і розраховується формулою</a:t>
                </a:r>
                <a:r>
                  <a:rPr lang="uk-UA" sz="1600" dirty="0" smtClean="0">
                    <a:latin typeface="Times New Roman" pitchFamily="18" charset="0"/>
                    <a:cs typeface="Times New Roman" pitchFamily="18" charset="0"/>
                  </a:rPr>
                  <a:t>:</a:t>
                </a:r>
              </a:p>
              <a:p>
                <a:pPr marL="0" indent="0">
                  <a:buNone/>
                </a:pPr>
                <a:endParaRPr lang="en-US" sz="1600" dirty="0" smtClean="0">
                  <a:latin typeface="Times New Roman" pitchFamily="18" charset="0"/>
                  <a:cs typeface="Times New Roman" pitchFamily="18" charset="0"/>
                </a:endParaRPr>
              </a:p>
              <a:p>
                <a:pPr marL="0" indent="0">
                  <a:buNone/>
                </a:pPr>
                <a:endParaRPr lang="uk-UA" sz="1600" dirty="0" smtClean="0"/>
              </a:p>
              <a:p>
                <a:pPr marL="0" indent="0">
                  <a:buNone/>
                </a:pPr>
                <a14:m>
                  <m:oMathPara xmlns:m="http://schemas.openxmlformats.org/officeDocument/2006/math">
                    <m:oMathParaPr>
                      <m:jc m:val="centerGroup"/>
                    </m:oMathParaPr>
                    <m:oMath xmlns:m="http://schemas.openxmlformats.org/officeDocument/2006/math">
                      <m:sSub>
                        <m:sSubPr>
                          <m:ctrlPr>
                            <a:rPr lang="uk-UA" sz="1900" i="1" smtClean="0">
                              <a:latin typeface="Cambria Math"/>
                              <a:cs typeface="Times New Roman" pitchFamily="18" charset="0"/>
                            </a:rPr>
                          </m:ctrlPr>
                        </m:sSubPr>
                        <m:e>
                          <m:r>
                            <a:rPr lang="uk-UA" sz="1900" b="0" i="1" smtClean="0">
                              <a:latin typeface="Cambria Math"/>
                              <a:cs typeface="Times New Roman" pitchFamily="18" charset="0"/>
                            </a:rPr>
                            <m:t>А</m:t>
                          </m:r>
                        </m:e>
                        <m:sub>
                          <m:r>
                            <a:rPr lang="en-US" sz="1900" b="0" i="1" smtClean="0">
                              <a:latin typeface="Cambria Math"/>
                              <a:cs typeface="Times New Roman" pitchFamily="18" charset="0"/>
                            </a:rPr>
                            <m:t>𝑑𝑖𝑣</m:t>
                          </m:r>
                        </m:sub>
                      </m:sSub>
                      <m:r>
                        <a:rPr lang="en-US" sz="1900" b="0" i="1" smtClean="0">
                          <a:latin typeface="Cambria Math"/>
                          <a:cs typeface="Times New Roman" pitchFamily="18" charset="0"/>
                        </a:rPr>
                        <m:t>=</m:t>
                      </m:r>
                      <m:d>
                        <m:dPr>
                          <m:begChr m:val="["/>
                          <m:endChr m:val="]"/>
                          <m:ctrlPr>
                            <a:rPr lang="en-US" sz="1900" b="0" i="1" smtClean="0">
                              <a:latin typeface="Cambria Math"/>
                              <a:cs typeface="Times New Roman" pitchFamily="18" charset="0"/>
                            </a:rPr>
                          </m:ctrlPr>
                        </m:dPr>
                        <m:e>
                          <m:r>
                            <a:rPr lang="en-US" sz="1900" b="0" i="1" smtClean="0">
                              <a:latin typeface="Cambria Math"/>
                              <a:cs typeface="Times New Roman" pitchFamily="18" charset="0"/>
                            </a:rPr>
                            <m:t>20</m:t>
                          </m:r>
                          <m:r>
                            <a:rPr lang="en-US" sz="1900" b="0" i="1" smtClean="0">
                              <a:latin typeface="Cambria Math"/>
                              <a:cs typeface="Times New Roman" pitchFamily="18" charset="0"/>
                            </a:rPr>
                            <m:t>𝑙𝑔</m:t>
                          </m:r>
                          <m:d>
                            <m:dPr>
                              <m:ctrlPr>
                                <a:rPr lang="en-US" sz="1900" b="0" i="1" smtClean="0">
                                  <a:latin typeface="Cambria Math"/>
                                  <a:cs typeface="Times New Roman" pitchFamily="18" charset="0"/>
                                </a:rPr>
                              </m:ctrlPr>
                            </m:dPr>
                            <m:e>
                              <m:f>
                                <m:fPr>
                                  <m:type m:val="skw"/>
                                  <m:ctrlPr>
                                    <a:rPr lang="en-US" sz="1900" b="0" i="1" smtClean="0">
                                      <a:latin typeface="Cambria Math"/>
                                      <a:cs typeface="Times New Roman" pitchFamily="18" charset="0"/>
                                    </a:rPr>
                                  </m:ctrlPr>
                                </m:fPr>
                                <m:num>
                                  <m:r>
                                    <a:rPr lang="en-US" sz="1900" b="0" i="1" smtClean="0">
                                      <a:latin typeface="Cambria Math"/>
                                      <a:cs typeface="Times New Roman" pitchFamily="18" charset="0"/>
                                    </a:rPr>
                                    <m:t>𝑑</m:t>
                                  </m:r>
                                </m:num>
                                <m:den>
                                  <m:sSub>
                                    <m:sSubPr>
                                      <m:ctrlPr>
                                        <a:rPr lang="en-US" sz="1900" b="0" i="1" smtClean="0">
                                          <a:latin typeface="Cambria Math"/>
                                          <a:cs typeface="Times New Roman" pitchFamily="18" charset="0"/>
                                        </a:rPr>
                                      </m:ctrlPr>
                                    </m:sSubPr>
                                    <m:e>
                                      <m:r>
                                        <a:rPr lang="en-US" sz="1900" b="0" i="1" smtClean="0">
                                          <a:latin typeface="Cambria Math"/>
                                          <a:cs typeface="Times New Roman" pitchFamily="18" charset="0"/>
                                        </a:rPr>
                                        <m:t>𝑑</m:t>
                                      </m:r>
                                    </m:e>
                                    <m:sub>
                                      <m:r>
                                        <a:rPr lang="en-US" sz="1900" b="0" i="1" smtClean="0">
                                          <a:latin typeface="Cambria Math"/>
                                          <a:cs typeface="Times New Roman" pitchFamily="18" charset="0"/>
                                        </a:rPr>
                                        <m:t>0</m:t>
                                      </m:r>
                                    </m:sub>
                                  </m:sSub>
                                </m:den>
                              </m:f>
                            </m:e>
                          </m:d>
                          <m:r>
                            <a:rPr lang="en-US" sz="1900" b="0" i="1" smtClean="0">
                              <a:latin typeface="Cambria Math"/>
                              <a:cs typeface="Times New Roman" pitchFamily="18" charset="0"/>
                            </a:rPr>
                            <m:t>+</m:t>
                          </m:r>
                          <m:r>
                            <a:rPr lang="en-US" sz="1900" b="1" i="1" smtClean="0">
                              <a:solidFill>
                                <a:srgbClr val="FF0000"/>
                              </a:solidFill>
                              <a:latin typeface="Cambria Math"/>
                              <a:cs typeface="Times New Roman" pitchFamily="18" charset="0"/>
                            </a:rPr>
                            <m:t>𝟏𝟏</m:t>
                          </m:r>
                        </m:e>
                      </m:d>
                      <m:r>
                        <a:rPr lang="en-US" sz="1900" b="0" i="1" smtClean="0">
                          <a:latin typeface="Cambria Math"/>
                          <a:cs typeface="Times New Roman" pitchFamily="18" charset="0"/>
                        </a:rPr>
                        <m:t>,                               (4)</m:t>
                      </m:r>
                    </m:oMath>
                  </m:oMathPara>
                </a14:m>
                <a:endParaRPr lang="uk-UA" sz="1900" dirty="0" smtClean="0">
                  <a:latin typeface="Times New Roman" pitchFamily="18" charset="0"/>
                  <a:cs typeface="Times New Roman" pitchFamily="18" charset="0"/>
                </a:endParaRPr>
              </a:p>
              <a:p>
                <a:pPr marL="0" indent="0">
                  <a:buNone/>
                </a:pPr>
                <a:r>
                  <a:rPr lang="uk-UA" sz="1600" dirty="0" smtClean="0">
                    <a:latin typeface="Times New Roman" pitchFamily="18" charset="0"/>
                    <a:cs typeface="Times New Roman" pitchFamily="18" charset="0"/>
                  </a:rPr>
                  <a:t>де</a:t>
                </a:r>
                <a:endParaRPr lang="uk-UA" sz="1600" dirty="0">
                  <a:latin typeface="Times New Roman" pitchFamily="18" charset="0"/>
                  <a:cs typeface="Times New Roman" pitchFamily="18" charset="0"/>
                </a:endParaRPr>
              </a:p>
              <a:p>
                <a:pPr marL="0" indent="0">
                  <a:buNone/>
                </a:pPr>
                <a:r>
                  <a:rPr lang="uk-UA" sz="1600" dirty="0">
                    <a:latin typeface="Times New Roman" pitchFamily="18" charset="0"/>
                    <a:cs typeface="Times New Roman" pitchFamily="18" charset="0"/>
                  </a:rPr>
                  <a:t>d - відстань від джерела до приймача, виражена в метрах;</a:t>
                </a:r>
              </a:p>
              <a:p>
                <a:pPr marL="0" indent="0">
                  <a:buNone/>
                </a:pPr>
                <a:r>
                  <a:rPr lang="uk-UA" sz="1600" dirty="0">
                    <a:latin typeface="Times New Roman" pitchFamily="18" charset="0"/>
                    <a:cs typeface="Times New Roman" pitchFamily="18" charset="0"/>
                  </a:rPr>
                  <a:t>d</a:t>
                </a:r>
                <a:r>
                  <a:rPr lang="uk-UA" sz="1600" baseline="-25000" dirty="0">
                    <a:latin typeface="Times New Roman" pitchFamily="18" charset="0"/>
                    <a:cs typeface="Times New Roman" pitchFamily="18" charset="0"/>
                  </a:rPr>
                  <a:t>0</a:t>
                </a:r>
                <a:r>
                  <a:rPr lang="uk-UA" sz="1600" dirty="0">
                    <a:latin typeface="Times New Roman" pitchFamily="18" charset="0"/>
                    <a:cs typeface="Times New Roman" pitchFamily="18" charset="0"/>
                  </a:rPr>
                  <a:t> - референтна відстань (1 м).</a:t>
                </a:r>
              </a:p>
              <a:p>
                <a:pPr marL="0" indent="0">
                  <a:buNone/>
                </a:pPr>
                <a:endParaRPr lang="uk-UA" sz="1600" dirty="0"/>
              </a:p>
              <a:p>
                <a:pPr marL="0" indent="0">
                  <a:buNone/>
                </a:pPr>
                <a:endParaRPr lang="uk-UA" sz="1600" dirty="0"/>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467544" y="260648"/>
                <a:ext cx="8229600" cy="5976664"/>
              </a:xfrm>
              <a:blipFill rotWithShape="1">
                <a:blip r:embed="rId2"/>
                <a:stretch>
                  <a:fillRect l="-815" t="-612"/>
                </a:stretch>
              </a:blipFill>
            </p:spPr>
            <p:txBody>
              <a:bodyPr/>
              <a:lstStyle/>
              <a:p>
                <a:r>
                  <a:rPr lang="uk-UA">
                    <a:noFill/>
                  </a:rPr>
                  <a:t> </a:t>
                </a:r>
              </a:p>
            </p:txBody>
          </p:sp>
        </mc:Fallback>
      </mc:AlternateContent>
    </p:spTree>
    <p:extLst>
      <p:ext uri="{BB962C8B-B14F-4D97-AF65-F5344CB8AC3E}">
        <p14:creationId xmlns:p14="http://schemas.microsoft.com/office/powerpoint/2010/main" val="192045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Текст 3"/>
              <p:cNvSpPr>
                <a:spLocks noGrp="1"/>
              </p:cNvSpPr>
              <p:nvPr>
                <p:ph type="body" sz="half" idx="2"/>
              </p:nvPr>
            </p:nvSpPr>
            <p:spPr>
              <a:xfrm>
                <a:off x="323528" y="332656"/>
                <a:ext cx="8496944" cy="6192688"/>
              </a:xfrm>
            </p:spPr>
            <p:txBody>
              <a:bodyPr>
                <a:normAutofit/>
              </a:bodyPr>
              <a:lstStyle/>
              <a:p>
                <a:pPr algn="just"/>
                <a:r>
                  <a:rPr lang="uk-UA" b="1" i="1" dirty="0" smtClean="0">
                    <a:latin typeface="Times New Roman" pitchFamily="18" charset="0"/>
                    <a:cs typeface="Times New Roman" pitchFamily="18" charset="0"/>
                  </a:rPr>
                  <a:t>Продовження</a:t>
                </a:r>
                <a:endParaRPr lang="uk-UA" b="1" i="1" dirty="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Щоб зрозуміти звідкіля отримана </a:t>
                </a:r>
                <a:r>
                  <a:rPr lang="uk-UA" b="1" dirty="0" smtClean="0">
                    <a:latin typeface="Times New Roman" pitchFamily="18" charset="0"/>
                    <a:cs typeface="Times New Roman" pitchFamily="18" charset="0"/>
                  </a:rPr>
                  <a:t>константа 11 </a:t>
                </a:r>
                <a:r>
                  <a:rPr lang="uk-UA" dirty="0" smtClean="0">
                    <a:latin typeface="Times New Roman" pitchFamily="18" charset="0"/>
                    <a:cs typeface="Times New Roman" pitchFamily="18" charset="0"/>
                  </a:rPr>
                  <a:t>у формулі 4 треба розглянути класичну формулу розрахунку очікуваного рівня звуку (або звукового тиску) від точкового джерела на відстані </a:t>
                </a:r>
                <a:r>
                  <a:rPr lang="en-US" dirty="0">
                    <a:latin typeface="Times New Roman" pitchFamily="18" charset="0"/>
                    <a:cs typeface="Times New Roman" pitchFamily="18" charset="0"/>
                  </a:rPr>
                  <a:t>r </a:t>
                </a:r>
                <a:r>
                  <a:rPr lang="uk-UA" dirty="0">
                    <a:latin typeface="Times New Roman" pitchFamily="18" charset="0"/>
                    <a:cs typeface="Times New Roman" pitchFamily="18" charset="0"/>
                  </a:rPr>
                  <a:t>без перешкод, які знаходяться поблизу (</a:t>
                </a:r>
                <a:r>
                  <a:rPr lang="uk-UA" dirty="0" err="1">
                    <a:latin typeface="Times New Roman" pitchFamily="18" charset="0"/>
                    <a:cs typeface="Times New Roman" pitchFamily="18" charset="0"/>
                  </a:rPr>
                  <a:t>Борьба</a:t>
                </a:r>
                <a:r>
                  <a:rPr lang="uk-UA" dirty="0">
                    <a:latin typeface="Times New Roman" pitchFamily="18" charset="0"/>
                    <a:cs typeface="Times New Roman" pitchFamily="18" charset="0"/>
                  </a:rPr>
                  <a:t> с шумом на </a:t>
                </a:r>
                <a:r>
                  <a:rPr lang="uk-UA" dirty="0" err="1">
                    <a:latin typeface="Times New Roman" pitchFamily="18" charset="0"/>
                    <a:cs typeface="Times New Roman" pitchFamily="18" charset="0"/>
                  </a:rPr>
                  <a:t>производстве</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Справочник</a:t>
                </a:r>
                <a:r>
                  <a:rPr lang="uk-UA" dirty="0">
                    <a:latin typeface="Times New Roman" pitchFamily="18" charset="0"/>
                    <a:cs typeface="Times New Roman" pitchFamily="18" charset="0"/>
                  </a:rPr>
                  <a:t> под. ред.. проф. Юдіна, 1985 р</a:t>
                </a:r>
                <a:r>
                  <a:rPr lang="uk-UA"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ctr"/>
                <a:endParaRPr lang="uk-UA" sz="1600" dirty="0" smtClean="0">
                  <a:latin typeface="Times New Roman" pitchFamily="18" charset="0"/>
                  <a:cs typeface="Times New Roman" pitchFamily="18" charset="0"/>
                </a:endParaRPr>
              </a:p>
              <a:p>
                <a:pPr algn="ctr"/>
                <a:r>
                  <a:rPr lang="uk-UA" sz="1600" dirty="0">
                    <a:latin typeface="Times New Roman" pitchFamily="18" charset="0"/>
                    <a:cs typeface="Times New Roman" pitchFamily="18" charset="0"/>
                  </a:rPr>
                  <a:t> </a:t>
                </a:r>
                <a14:m>
                  <m:oMath xmlns:m="http://schemas.openxmlformats.org/officeDocument/2006/math">
                    <m:r>
                      <a:rPr lang="en-US" sz="1800" b="0" i="1" smtClean="0">
                        <a:latin typeface="Cambria Math"/>
                      </a:rPr>
                      <m:t>𝐿</m:t>
                    </m:r>
                    <m:r>
                      <a:rPr lang="en-US" sz="1800" b="0" i="1" smtClean="0">
                        <a:latin typeface="Cambria Math"/>
                      </a:rPr>
                      <m:t>,дБ=</m:t>
                    </m:r>
                    <m:sSub>
                      <m:sSubPr>
                        <m:ctrlPr>
                          <a:rPr lang="en-US" sz="1800" b="0" i="1" smtClean="0">
                            <a:latin typeface="Cambria Math"/>
                          </a:rPr>
                        </m:ctrlPr>
                      </m:sSubPr>
                      <m:e>
                        <m:r>
                          <a:rPr lang="en-US" sz="1800" b="0" i="1" smtClean="0">
                            <a:latin typeface="Cambria Math"/>
                          </a:rPr>
                          <m:t>𝐿</m:t>
                        </m:r>
                      </m:e>
                      <m:sub>
                        <m:r>
                          <a:rPr lang="en-US" sz="1800" b="0" i="1" smtClean="0">
                            <a:latin typeface="Cambria Math"/>
                          </a:rPr>
                          <m:t>𝑤</m:t>
                        </m:r>
                      </m:sub>
                    </m:sSub>
                    <m:r>
                      <a:rPr lang="en-US" sz="1800" b="0" i="1" smtClean="0">
                        <a:latin typeface="Cambria Math"/>
                      </a:rPr>
                      <m:t>+10</m:t>
                    </m:r>
                    <m:r>
                      <a:rPr lang="en-US" sz="1800" b="0" i="1" smtClean="0">
                        <a:latin typeface="Cambria Math"/>
                      </a:rPr>
                      <m:t>𝑙𝑔</m:t>
                    </m:r>
                    <m:r>
                      <m:rPr>
                        <m:sty m:val="p"/>
                      </m:rPr>
                      <a:rPr lang="el-GR" sz="1800" b="0" i="1" smtClean="0">
                        <a:latin typeface="Cambria Math"/>
                        <a:ea typeface="Cambria Math"/>
                      </a:rPr>
                      <m:t>Φ</m:t>
                    </m:r>
                    <m:r>
                      <a:rPr lang="en-US" sz="1800" b="0" i="1" smtClean="0">
                        <a:latin typeface="Cambria Math"/>
                        <a:ea typeface="Cambria Math"/>
                      </a:rPr>
                      <m:t>−20</m:t>
                    </m:r>
                    <m:r>
                      <a:rPr lang="en-US" sz="1800" b="0" i="1" smtClean="0">
                        <a:latin typeface="Cambria Math"/>
                        <a:ea typeface="Cambria Math"/>
                      </a:rPr>
                      <m:t>𝑙𝑔𝑟</m:t>
                    </m:r>
                    <m:r>
                      <a:rPr lang="en-US" sz="1800" b="0" i="1" smtClean="0">
                        <a:latin typeface="Cambria Math"/>
                        <a:ea typeface="Cambria Math"/>
                      </a:rPr>
                      <m:t>−10</m:t>
                    </m:r>
                    <m:r>
                      <a:rPr lang="en-US" sz="1800" b="0" i="1" smtClean="0">
                        <a:latin typeface="Cambria Math"/>
                        <a:ea typeface="Cambria Math"/>
                      </a:rPr>
                      <m:t>𝑙𝑔</m:t>
                    </m:r>
                    <m:r>
                      <m:rPr>
                        <m:sty m:val="p"/>
                      </m:rPr>
                      <a:rPr lang="el-GR" sz="1800" b="0" i="1" smtClean="0">
                        <a:latin typeface="Cambria Math"/>
                        <a:ea typeface="Cambria Math"/>
                      </a:rPr>
                      <m:t>Ω</m:t>
                    </m:r>
                    <m:r>
                      <a:rPr lang="en-US" sz="1800" b="0" i="1" smtClean="0">
                        <a:latin typeface="Cambria Math"/>
                        <a:ea typeface="Cambria Math"/>
                      </a:rPr>
                      <m:t>−</m:t>
                    </m:r>
                    <m:sSub>
                      <m:sSubPr>
                        <m:ctrlPr>
                          <a:rPr lang="en-US" sz="1800" b="0" i="1" smtClean="0">
                            <a:latin typeface="Cambria Math"/>
                            <a:ea typeface="Cambria Math"/>
                          </a:rPr>
                        </m:ctrlPr>
                      </m:sSubPr>
                      <m:e>
                        <m:r>
                          <m:rPr>
                            <m:sty m:val="p"/>
                          </m:rPr>
                          <a:rPr lang="el-GR" sz="1800" i="1">
                            <a:latin typeface="Cambria Math"/>
                            <a:ea typeface="Cambria Math"/>
                          </a:rPr>
                          <m:t>Δ</m:t>
                        </m:r>
                        <m:r>
                          <a:rPr lang="en-US" sz="1800" i="1">
                            <a:latin typeface="Cambria Math"/>
                            <a:ea typeface="Cambria Math"/>
                          </a:rPr>
                          <m:t>𝐿</m:t>
                        </m:r>
                        <m:r>
                          <a:rPr lang="en-US" sz="1800" i="1">
                            <a:latin typeface="Cambria Math"/>
                            <a:ea typeface="Cambria Math"/>
                          </a:rPr>
                          <m:t>𝛼</m:t>
                        </m:r>
                      </m:e>
                      <m:sub>
                        <m:r>
                          <a:rPr lang="en-US" sz="1800" b="0" i="1" smtClean="0">
                            <a:latin typeface="Cambria Math"/>
                            <a:ea typeface="Cambria Math"/>
                          </a:rPr>
                          <m:t>𝑎𝑡𝑚</m:t>
                        </m:r>
                      </m:sub>
                    </m:sSub>
                    <m:r>
                      <a:rPr lang="en-US" sz="1800" b="0" i="1" smtClean="0">
                        <a:latin typeface="Cambria Math"/>
                        <a:ea typeface="Cambria Math"/>
                      </a:rPr>
                      <m:t>−</m:t>
                    </m:r>
                    <m:sSub>
                      <m:sSubPr>
                        <m:ctrlPr>
                          <a:rPr lang="en-US" sz="1800" b="0" i="1" smtClean="0">
                            <a:latin typeface="Cambria Math"/>
                            <a:ea typeface="Cambria Math"/>
                          </a:rPr>
                        </m:ctrlPr>
                      </m:sSubPr>
                      <m:e>
                        <m:r>
                          <m:rPr>
                            <m:sty m:val="p"/>
                          </m:rPr>
                          <a:rPr lang="el-GR" sz="1800" b="0" i="1" smtClean="0">
                            <a:latin typeface="Cambria Math"/>
                            <a:ea typeface="Cambria Math"/>
                          </a:rPr>
                          <m:t>Δ</m:t>
                        </m:r>
                        <m:r>
                          <a:rPr lang="en-US" sz="1800" b="0" i="1" smtClean="0">
                            <a:latin typeface="Cambria Math"/>
                            <a:ea typeface="Cambria Math"/>
                          </a:rPr>
                          <m:t>𝐿</m:t>
                        </m:r>
                      </m:e>
                      <m:sub>
                        <m:r>
                          <a:rPr lang="uk-UA" sz="1800" b="0" i="1" smtClean="0">
                            <a:latin typeface="Cambria Math"/>
                            <a:ea typeface="Cambria Math"/>
                          </a:rPr>
                          <m:t>екр</m:t>
                        </m:r>
                      </m:sub>
                    </m:sSub>
                    <m:r>
                      <a:rPr lang="uk-UA" sz="1800" b="0" i="1" smtClean="0">
                        <a:latin typeface="Cambria Math"/>
                        <a:ea typeface="Cambria Math"/>
                      </a:rPr>
                      <m:t>−</m:t>
                    </m:r>
                    <m:sSub>
                      <m:sSubPr>
                        <m:ctrlPr>
                          <a:rPr lang="uk-UA" sz="1800" b="0" i="1" smtClean="0">
                            <a:latin typeface="Cambria Math"/>
                            <a:ea typeface="Cambria Math"/>
                          </a:rPr>
                        </m:ctrlPr>
                      </m:sSubPr>
                      <m:e>
                        <m:r>
                          <m:rPr>
                            <m:sty m:val="p"/>
                          </m:rPr>
                          <a:rPr lang="el-GR" sz="1800" i="1">
                            <a:latin typeface="Cambria Math"/>
                            <a:ea typeface="Cambria Math"/>
                          </a:rPr>
                          <m:t>Δ</m:t>
                        </m:r>
                        <m:r>
                          <a:rPr lang="en-US" sz="1800" i="1">
                            <a:latin typeface="Cambria Math"/>
                            <a:ea typeface="Cambria Math"/>
                          </a:rPr>
                          <m:t>𝐿</m:t>
                        </m:r>
                        <m:r>
                          <m:rPr>
                            <m:nor/>
                          </m:rPr>
                          <a:rPr lang="uk-UA" sz="1800" dirty="0">
                            <a:latin typeface="Times New Roman" pitchFamily="18" charset="0"/>
                            <a:cs typeface="Times New Roman" pitchFamily="18" charset="0"/>
                          </a:rPr>
                          <m:t> </m:t>
                        </m:r>
                      </m:e>
                      <m:sub>
                        <m:r>
                          <a:rPr lang="uk-UA" sz="1800" b="0" i="1" smtClean="0">
                            <a:latin typeface="Cambria Math"/>
                            <a:ea typeface="Cambria Math"/>
                          </a:rPr>
                          <m:t>зел</m:t>
                        </m:r>
                      </m:sub>
                    </m:sSub>
                    <m:r>
                      <a:rPr lang="uk-UA" sz="1800" b="0" i="1" smtClean="0">
                        <a:latin typeface="Cambria Math"/>
                        <a:ea typeface="Cambria Math"/>
                      </a:rPr>
                      <m:t>+</m:t>
                    </m:r>
                    <m:sSub>
                      <m:sSubPr>
                        <m:ctrlPr>
                          <a:rPr lang="uk-UA" sz="1800" b="0" i="1" smtClean="0">
                            <a:latin typeface="Cambria Math"/>
                            <a:ea typeface="Cambria Math"/>
                          </a:rPr>
                        </m:ctrlPr>
                      </m:sSubPr>
                      <m:e>
                        <m:r>
                          <m:rPr>
                            <m:sty m:val="p"/>
                          </m:rPr>
                          <a:rPr lang="el-GR" sz="1800" b="0" i="1" smtClean="0">
                            <a:latin typeface="Cambria Math"/>
                            <a:ea typeface="Cambria Math"/>
                          </a:rPr>
                          <m:t>Δ</m:t>
                        </m:r>
                        <m:r>
                          <a:rPr lang="en-US" sz="1800" b="0" i="1" smtClean="0">
                            <a:latin typeface="Cambria Math"/>
                            <a:ea typeface="Cambria Math"/>
                          </a:rPr>
                          <m:t>𝐿</m:t>
                        </m:r>
                      </m:e>
                      <m:sub>
                        <m:r>
                          <a:rPr lang="uk-UA" sz="1800" b="0" i="1" smtClean="0">
                            <a:latin typeface="Cambria Math"/>
                            <a:ea typeface="Cambria Math"/>
                          </a:rPr>
                          <m:t>відб</m:t>
                        </m:r>
                      </m:sub>
                    </m:sSub>
                  </m:oMath>
                </a14:m>
                <a:r>
                  <a:rPr lang="en-US" sz="1800" dirty="0" smtClean="0">
                    <a:latin typeface="Times New Roman" pitchFamily="18" charset="0"/>
                    <a:cs typeface="Times New Roman" pitchFamily="18" charset="0"/>
                  </a:rPr>
                  <a:t>,    (6)</a:t>
                </a:r>
                <a:endParaRPr lang="uk-UA" sz="1800" dirty="0" smtClean="0">
                  <a:latin typeface="Times New Roman" pitchFamily="18" charset="0"/>
                  <a:cs typeface="Times New Roman" pitchFamily="18" charset="0"/>
                </a:endParaRPr>
              </a:p>
              <a:p>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де </a:t>
                </a:r>
                <a:r>
                  <a:rPr lang="uk-UA" dirty="0" err="1">
                    <a:latin typeface="Times New Roman" pitchFamily="18" charset="0"/>
                    <a:cs typeface="Times New Roman" pitchFamily="18" charset="0"/>
                  </a:rPr>
                  <a:t>Lw</a:t>
                </a:r>
                <a:r>
                  <a:rPr lang="uk-UA" dirty="0">
                    <a:latin typeface="Times New Roman" pitchFamily="18" charset="0"/>
                    <a:cs typeface="Times New Roman" pitchFamily="18" charset="0"/>
                  </a:rPr>
                  <a:t> – рівень звукової потужності в октавних смугах, дБ; </a:t>
                </a:r>
              </a:p>
              <a:p>
                <a:r>
                  <a:rPr lang="uk-UA" dirty="0" smtClean="0">
                    <a:latin typeface="Times New Roman" pitchFamily="18" charset="0"/>
                    <a:cs typeface="Times New Roman" pitchFamily="18" charset="0"/>
                  </a:rPr>
                  <a:t>Ф </a:t>
                </a:r>
                <a:r>
                  <a:rPr lang="uk-UA" dirty="0">
                    <a:latin typeface="Times New Roman" pitchFamily="18" charset="0"/>
                    <a:cs typeface="Times New Roman" pitchFamily="18" charset="0"/>
                  </a:rPr>
                  <a:t>- коефіцієнт спрямованості випромінювання шуму джерелом в напрямку розрахункової точки в октавних смугах частот, безрозмірний; приймається за даними технічної документації на джерело або визначається експериментально (для джерел з рівномірним в усіх напрямках випромінюванням або за відсутності даних приймають Ф = 1</a:t>
                </a:r>
                <a:r>
                  <a:rPr lang="uk-UA" dirty="0" smtClean="0">
                    <a:latin typeface="Times New Roman" pitchFamily="18" charset="0"/>
                    <a:cs typeface="Times New Roman" pitchFamily="18" charset="0"/>
                  </a:rPr>
                  <a:t>);</a:t>
                </a:r>
              </a:p>
              <a:p>
                <a:r>
                  <a:rPr lang="en-US" dirty="0">
                    <a:latin typeface="Times New Roman" pitchFamily="18" charset="0"/>
                    <a:cs typeface="Times New Roman" pitchFamily="18" charset="0"/>
                  </a:rPr>
                  <a:t>r</a:t>
                </a:r>
                <a:r>
                  <a:rPr lang="uk-UA" dirty="0">
                    <a:latin typeface="Times New Roman" pitchFamily="18" charset="0"/>
                    <a:cs typeface="Times New Roman" pitchFamily="18" charset="0"/>
                  </a:rPr>
                  <a:t> - відстань від розрахункової точки до акустичного центра джерела шуму, м; </a:t>
                </a:r>
              </a:p>
              <a:p>
                <a:r>
                  <a:rPr lang="uk-UA" dirty="0">
                    <a:latin typeface="Times New Roman" pitchFamily="18" charset="0"/>
                    <a:cs typeface="Times New Roman" pitchFamily="18" charset="0"/>
                  </a:rPr>
                  <a:t>Ω - просторовий кут випромінювання, рад</a:t>
                </a:r>
                <a:r>
                  <a:rPr lang="uk-UA" dirty="0" smtClean="0">
                    <a:latin typeface="Times New Roman" pitchFamily="18" charset="0"/>
                    <a:cs typeface="Times New Roman" pitchFamily="18" charset="0"/>
                  </a:rPr>
                  <a:t>.</a:t>
                </a:r>
                <a:r>
                  <a:rPr lang="uk-UA"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uk-UA" b="1" dirty="0" smtClean="0">
                    <a:latin typeface="Times New Roman" pitchFamily="18" charset="0"/>
                    <a:cs typeface="Times New Roman" pitchFamily="18" charset="0"/>
                  </a:rPr>
                  <a:t>При </a:t>
                </a:r>
                <a:r>
                  <a:rPr lang="uk-UA" b="1" dirty="0">
                    <a:latin typeface="Times New Roman" pitchFamily="18" charset="0"/>
                    <a:cs typeface="Times New Roman" pitchFamily="18" charset="0"/>
                  </a:rPr>
                  <a:t>розповсюдженні звукової енергії у сферу (4*π) </a:t>
                </a:r>
                <a:r>
                  <a:rPr lang="ru-RU" b="1" dirty="0">
                    <a:latin typeface="Times New Roman" pitchFamily="18" charset="0"/>
                    <a:cs typeface="Times New Roman" pitchFamily="18" charset="0"/>
                  </a:rPr>
                  <a:t>10 </a:t>
                </a:r>
                <a:r>
                  <a:rPr lang="en-US" b="1" dirty="0" err="1">
                    <a:latin typeface="Times New Roman" pitchFamily="18" charset="0"/>
                    <a:cs typeface="Times New Roman" pitchFamily="18" charset="0"/>
                  </a:rPr>
                  <a:t>lg</a:t>
                </a:r>
                <a:r>
                  <a:rPr lang="uk-UA" b="1" dirty="0">
                    <a:latin typeface="Times New Roman" pitchFamily="18" charset="0"/>
                    <a:cs typeface="Times New Roman" pitchFamily="18" charset="0"/>
                  </a:rPr>
                  <a:t>(4</a:t>
                </a:r>
                <a:r>
                  <a:rPr lang="ru-RU" b="1" dirty="0">
                    <a:latin typeface="Times New Roman" pitchFamily="18" charset="0"/>
                    <a:cs typeface="Times New Roman" pitchFamily="18" charset="0"/>
                  </a:rPr>
                  <a:t>π) = 11</a:t>
                </a:r>
                <a:endParaRPr lang="uk-UA" b="1" dirty="0">
                  <a:latin typeface="Times New Roman" pitchFamily="18" charset="0"/>
                  <a:cs typeface="Times New Roman" pitchFamily="18" charset="0"/>
                </a:endParaRPr>
              </a:p>
              <a:p>
                <a:r>
                  <a:rPr lang="el-GR"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L</a:t>
                </a:r>
                <a:r>
                  <a:rPr lang="uk-UA" dirty="0" err="1" smtClean="0">
                    <a:latin typeface="Times New Roman" pitchFamily="18" charset="0"/>
                    <a:cs typeface="Times New Roman" pitchFamily="18" charset="0"/>
                  </a:rPr>
                  <a:t>α</a:t>
                </a:r>
                <a:r>
                  <a:rPr lang="uk-UA" baseline="-25000" dirty="0" err="1" smtClean="0">
                    <a:latin typeface="Times New Roman" pitchFamily="18" charset="0"/>
                    <a:cs typeface="Times New Roman" pitchFamily="18" charset="0"/>
                  </a:rPr>
                  <a:t>атм</a:t>
                </a:r>
                <a:r>
                  <a:rPr lang="uk-UA" dirty="0" smtClean="0">
                    <a:latin typeface="Times New Roman" pitchFamily="18" charset="0"/>
                    <a:cs typeface="Times New Roman" pitchFamily="18" charset="0"/>
                  </a:rPr>
                  <a:t> – поправка на </a:t>
                </a:r>
                <a:r>
                  <a:rPr lang="uk-UA" dirty="0">
                    <a:latin typeface="Times New Roman" pitchFamily="18" charset="0"/>
                    <a:cs typeface="Times New Roman" pitchFamily="18" charset="0"/>
                  </a:rPr>
                  <a:t>затухання звуку в атмосфері в октавних смугах частот, </a:t>
                </a:r>
                <a:r>
                  <a:rPr lang="uk-UA" dirty="0" smtClean="0">
                    <a:latin typeface="Times New Roman" pitchFamily="18" charset="0"/>
                    <a:cs typeface="Times New Roman" pitchFamily="18" charset="0"/>
                  </a:rPr>
                  <a:t>дБ.</a:t>
                </a:r>
              </a:p>
              <a:p>
                <a:r>
                  <a:rPr lang="uk-UA" dirty="0" smtClean="0">
                    <a:latin typeface="Times New Roman" pitchFamily="18" charset="0"/>
                    <a:cs typeface="Times New Roman" pitchFamily="18" charset="0"/>
                  </a:rPr>
                  <a:t>Δ</a:t>
                </a:r>
                <a:r>
                  <a:rPr lang="en-US" dirty="0" smtClean="0">
                    <a:latin typeface="Times New Roman" pitchFamily="18" charset="0"/>
                    <a:cs typeface="Times New Roman" pitchFamily="18" charset="0"/>
                  </a:rPr>
                  <a:t>L</a:t>
                </a:r>
                <a:r>
                  <a:rPr lang="uk-UA" baseline="-25000" dirty="0" err="1" smtClean="0">
                    <a:latin typeface="Times New Roman" pitchFamily="18" charset="0"/>
                    <a:cs typeface="Times New Roman" pitchFamily="18" charset="0"/>
                  </a:rPr>
                  <a:t>екр</a:t>
                </a:r>
                <a:r>
                  <a:rPr lang="uk-UA" dirty="0" err="1" smtClean="0">
                    <a:latin typeface="Times New Roman" pitchFamily="18" charset="0"/>
                    <a:cs typeface="Times New Roman" pitchFamily="18" charset="0"/>
                  </a:rPr>
                  <a:t>-</a:t>
                </a:r>
                <a:r>
                  <a:rPr lang="uk-UA" dirty="0" smtClean="0">
                    <a:latin typeface="Times New Roman" pitchFamily="18" charset="0"/>
                    <a:cs typeface="Times New Roman" pitchFamily="18" charset="0"/>
                  </a:rPr>
                  <a:t> поправка на послаблення звуку екраном, дБ.</a:t>
                </a:r>
              </a:p>
              <a:p>
                <a:r>
                  <a:rPr lang="uk-UA" dirty="0">
                    <a:latin typeface="Times New Roman" pitchFamily="18" charset="0"/>
                    <a:cs typeface="Times New Roman" pitchFamily="18" charset="0"/>
                  </a:rPr>
                  <a:t>Δ</a:t>
                </a:r>
                <a:r>
                  <a:rPr lang="en-US" dirty="0" smtClean="0">
                    <a:latin typeface="Times New Roman" pitchFamily="18" charset="0"/>
                    <a:cs typeface="Times New Roman" pitchFamily="18" charset="0"/>
                  </a:rPr>
                  <a:t>L</a:t>
                </a:r>
                <a:r>
                  <a:rPr lang="uk-UA" baseline="-25000" dirty="0" err="1" smtClean="0">
                    <a:latin typeface="Times New Roman" pitchFamily="18" charset="0"/>
                    <a:cs typeface="Times New Roman" pitchFamily="18" charset="0"/>
                  </a:rPr>
                  <a:t>зел</a:t>
                </a:r>
                <a:r>
                  <a:rPr lang="uk-UA" dirty="0" err="1" smtClean="0">
                    <a:latin typeface="Times New Roman" pitchFamily="18" charset="0"/>
                    <a:cs typeface="Times New Roman" pitchFamily="18" charset="0"/>
                  </a:rPr>
                  <a:t>-</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поправка на послаблення </a:t>
                </a:r>
                <a:r>
                  <a:rPr lang="uk-UA" dirty="0" smtClean="0">
                    <a:latin typeface="Times New Roman" pitchFamily="18" charset="0"/>
                    <a:cs typeface="Times New Roman" pitchFamily="18" charset="0"/>
                  </a:rPr>
                  <a:t>звуку зеленими насадженнями, дБ.</a:t>
                </a:r>
              </a:p>
              <a:p>
                <a:r>
                  <a:rPr lang="uk-UA" dirty="0">
                    <a:latin typeface="Times New Roman" pitchFamily="18" charset="0"/>
                    <a:cs typeface="Times New Roman" pitchFamily="18" charset="0"/>
                  </a:rPr>
                  <a:t>Δ</a:t>
                </a:r>
                <a:r>
                  <a:rPr lang="en-US" dirty="0" smtClean="0">
                    <a:latin typeface="Times New Roman" pitchFamily="18" charset="0"/>
                    <a:cs typeface="Times New Roman" pitchFamily="18" charset="0"/>
                  </a:rPr>
                  <a:t>L</a:t>
                </a:r>
                <a:r>
                  <a:rPr lang="uk-UA" baseline="-25000" dirty="0" err="1" smtClean="0">
                    <a:latin typeface="Times New Roman" pitchFamily="18" charset="0"/>
                    <a:cs typeface="Times New Roman" pitchFamily="18" charset="0"/>
                  </a:rPr>
                  <a:t>відб</a:t>
                </a:r>
                <a:r>
                  <a:rPr lang="uk-UA" dirty="0" err="1" smtClean="0">
                    <a:latin typeface="Times New Roman" pitchFamily="18" charset="0"/>
                    <a:cs typeface="Times New Roman" pitchFamily="18" charset="0"/>
                  </a:rPr>
                  <a:t>-</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поправка </a:t>
                </a:r>
                <a:r>
                  <a:rPr lang="uk-UA" dirty="0" smtClean="0">
                    <a:latin typeface="Times New Roman" pitchFamily="18" charset="0"/>
                    <a:cs typeface="Times New Roman" pitchFamily="18" charset="0"/>
                  </a:rPr>
                  <a:t>на посилення звуку за рахунок відбиття, дБ.</a:t>
                </a:r>
                <a:endParaRPr lang="uk-UA" baseline="-25000" dirty="0">
                  <a:latin typeface="Times New Roman" pitchFamily="18" charset="0"/>
                  <a:cs typeface="Times New Roman" pitchFamily="18" charset="0"/>
                </a:endParaRPr>
              </a:p>
              <a:p>
                <a:r>
                  <a:rPr lang="uk-UA" b="1" dirty="0" smtClean="0">
                    <a:latin typeface="Times New Roman" pitchFamily="18" charset="0"/>
                    <a:cs typeface="Times New Roman" pitchFamily="18" charset="0"/>
                  </a:rPr>
                  <a:t>Враховуючі </a:t>
                </a:r>
                <a:r>
                  <a:rPr lang="uk-UA" b="1" dirty="0">
                    <a:latin typeface="Times New Roman" pitchFamily="18" charset="0"/>
                    <a:cs typeface="Times New Roman" pitchFamily="18" charset="0"/>
                  </a:rPr>
                  <a:t>сказане вище – те, що звук від </a:t>
                </a:r>
                <a:r>
                  <a:rPr lang="uk-UA" b="1" dirty="0" err="1">
                    <a:latin typeface="Times New Roman" pitchFamily="18" charset="0"/>
                    <a:cs typeface="Times New Roman" pitchFamily="18" charset="0"/>
                  </a:rPr>
                  <a:t>ВЕУ</a:t>
                </a:r>
                <a:r>
                  <a:rPr lang="uk-UA" b="1" dirty="0">
                    <a:latin typeface="Times New Roman" pitchFamily="18" charset="0"/>
                    <a:cs typeface="Times New Roman" pitchFamily="18" charset="0"/>
                  </a:rPr>
                  <a:t> розповсюджується у </a:t>
                </a:r>
                <a:r>
                  <a:rPr lang="uk-UA" b="1" dirty="0" err="1">
                    <a:latin typeface="Times New Roman" pitchFamily="18" charset="0"/>
                    <a:cs typeface="Times New Roman" pitchFamily="18" charset="0"/>
                  </a:rPr>
                  <a:t>напівсферу</a:t>
                </a:r>
                <a:r>
                  <a:rPr lang="ru-RU" b="1" dirty="0">
                    <a:latin typeface="Times New Roman" pitchFamily="18" charset="0"/>
                    <a:cs typeface="Times New Roman" pitchFamily="18" charset="0"/>
                  </a:rPr>
                  <a:t> (10 </a:t>
                </a:r>
                <a:r>
                  <a:rPr lang="en-US" b="1" dirty="0" err="1">
                    <a:latin typeface="Times New Roman" pitchFamily="18" charset="0"/>
                    <a:cs typeface="Times New Roman" pitchFamily="18" charset="0"/>
                  </a:rPr>
                  <a:t>lg</a:t>
                </a:r>
                <a:r>
                  <a:rPr lang="uk-UA" b="1" dirty="0">
                    <a:latin typeface="Times New Roman" pitchFamily="18" charset="0"/>
                    <a:cs typeface="Times New Roman" pitchFamily="18" charset="0"/>
                  </a:rPr>
                  <a:t>(</a:t>
                </a:r>
                <a:r>
                  <a:rPr lang="ru-RU" b="1" dirty="0">
                    <a:latin typeface="Times New Roman" pitchFamily="18" charset="0"/>
                    <a:cs typeface="Times New Roman" pitchFamily="18" charset="0"/>
                  </a:rPr>
                  <a:t>2π) = 8)</a:t>
                </a:r>
                <a:r>
                  <a:rPr lang="uk-UA" b="1" dirty="0">
                    <a:latin typeface="Times New Roman" pitchFamily="18" charset="0"/>
                    <a:cs typeface="Times New Roman" pitchFamily="18" charset="0"/>
                  </a:rPr>
                  <a:t>, на нашу думку, замість формули </a:t>
                </a:r>
                <a:r>
                  <a:rPr lang="uk-UA" b="1" dirty="0" smtClean="0">
                    <a:latin typeface="Times New Roman" pitchFamily="18" charset="0"/>
                    <a:cs typeface="Times New Roman" pitchFamily="18" charset="0"/>
                  </a:rPr>
                  <a:t>4, при розрахунках шуму від </a:t>
                </a:r>
                <a:r>
                  <a:rPr lang="uk-UA" b="1" dirty="0" err="1" smtClean="0">
                    <a:latin typeface="Times New Roman" pitchFamily="18" charset="0"/>
                    <a:cs typeface="Times New Roman" pitchFamily="18" charset="0"/>
                  </a:rPr>
                  <a:t>ВЕУ</a:t>
                </a:r>
                <a:r>
                  <a:rPr lang="uk-UA" b="1" dirty="0" smtClean="0">
                    <a:latin typeface="Times New Roman" pitchFamily="18" charset="0"/>
                    <a:cs typeface="Times New Roman" pitchFamily="18" charset="0"/>
                  </a:rPr>
                  <a:t>,  </a:t>
                </a:r>
                <a:r>
                  <a:rPr lang="uk-UA" b="1" dirty="0">
                    <a:latin typeface="Times New Roman" pitchFamily="18" charset="0"/>
                    <a:cs typeface="Times New Roman" pitchFamily="18" charset="0"/>
                  </a:rPr>
                  <a:t>слід застосовувати формулу 7</a:t>
                </a:r>
                <a:r>
                  <a:rPr lang="ru-RU" b="1" dirty="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endParaRPr lang="uk-UA" dirty="0"/>
              </a:p>
              <a:p>
                <a:pPr/>
                <a14:m>
                  <m:oMathPara xmlns:m="http://schemas.openxmlformats.org/officeDocument/2006/math">
                    <m:oMathParaPr>
                      <m:jc m:val="centerGroup"/>
                    </m:oMathParaPr>
                    <m:oMath xmlns:m="http://schemas.openxmlformats.org/officeDocument/2006/math">
                      <m:sSub>
                        <m:sSubPr>
                          <m:ctrlPr>
                            <a:rPr lang="uk-UA" sz="1800" b="1" i="1">
                              <a:latin typeface="Cambria Math"/>
                              <a:cs typeface="Times New Roman" pitchFamily="18" charset="0"/>
                            </a:rPr>
                          </m:ctrlPr>
                        </m:sSubPr>
                        <m:e>
                          <m:r>
                            <a:rPr lang="uk-UA" sz="1800" b="1" i="1">
                              <a:latin typeface="Cambria Math"/>
                              <a:cs typeface="Times New Roman" pitchFamily="18" charset="0"/>
                            </a:rPr>
                            <m:t>А</m:t>
                          </m:r>
                        </m:e>
                        <m:sub>
                          <m:r>
                            <a:rPr lang="en-US" sz="1800" b="1" i="1">
                              <a:latin typeface="Cambria Math"/>
                              <a:cs typeface="Times New Roman" pitchFamily="18" charset="0"/>
                            </a:rPr>
                            <m:t>𝒅𝒊𝒗</m:t>
                          </m:r>
                        </m:sub>
                      </m:sSub>
                      <m:r>
                        <a:rPr lang="en-US" sz="1800" b="1" i="1">
                          <a:latin typeface="Cambria Math"/>
                          <a:cs typeface="Times New Roman" pitchFamily="18" charset="0"/>
                        </a:rPr>
                        <m:t>=</m:t>
                      </m:r>
                      <m:d>
                        <m:dPr>
                          <m:begChr m:val="["/>
                          <m:endChr m:val="]"/>
                          <m:ctrlPr>
                            <a:rPr lang="en-US" sz="1800" b="1" i="1">
                              <a:latin typeface="Cambria Math"/>
                              <a:cs typeface="Times New Roman" pitchFamily="18" charset="0"/>
                            </a:rPr>
                          </m:ctrlPr>
                        </m:dPr>
                        <m:e>
                          <m:r>
                            <a:rPr lang="en-US" sz="1800" b="1" i="1">
                              <a:latin typeface="Cambria Math"/>
                              <a:cs typeface="Times New Roman" pitchFamily="18" charset="0"/>
                            </a:rPr>
                            <m:t>𝟐𝟎</m:t>
                          </m:r>
                          <m:r>
                            <a:rPr lang="en-US" sz="1800" b="1" i="1">
                              <a:latin typeface="Cambria Math"/>
                              <a:cs typeface="Times New Roman" pitchFamily="18" charset="0"/>
                            </a:rPr>
                            <m:t>𝒍𝒈</m:t>
                          </m:r>
                          <m:d>
                            <m:dPr>
                              <m:ctrlPr>
                                <a:rPr lang="en-US" sz="1800" b="1" i="1">
                                  <a:latin typeface="Cambria Math"/>
                                  <a:cs typeface="Times New Roman" pitchFamily="18" charset="0"/>
                                </a:rPr>
                              </m:ctrlPr>
                            </m:dPr>
                            <m:e>
                              <m:f>
                                <m:fPr>
                                  <m:type m:val="skw"/>
                                  <m:ctrlPr>
                                    <a:rPr lang="en-US" sz="1800" b="1" i="1">
                                      <a:latin typeface="Cambria Math"/>
                                      <a:cs typeface="Times New Roman" pitchFamily="18" charset="0"/>
                                    </a:rPr>
                                  </m:ctrlPr>
                                </m:fPr>
                                <m:num>
                                  <m:r>
                                    <a:rPr lang="en-US" sz="1800" b="1" i="1">
                                      <a:latin typeface="Cambria Math"/>
                                      <a:cs typeface="Times New Roman" pitchFamily="18" charset="0"/>
                                    </a:rPr>
                                    <m:t>𝒅</m:t>
                                  </m:r>
                                </m:num>
                                <m:den>
                                  <m:sSub>
                                    <m:sSubPr>
                                      <m:ctrlPr>
                                        <a:rPr lang="en-US" sz="1800" b="1" i="1">
                                          <a:latin typeface="Cambria Math"/>
                                          <a:cs typeface="Times New Roman" pitchFamily="18" charset="0"/>
                                        </a:rPr>
                                      </m:ctrlPr>
                                    </m:sSubPr>
                                    <m:e>
                                      <m:r>
                                        <a:rPr lang="en-US" sz="1800" b="1" i="1">
                                          <a:latin typeface="Cambria Math"/>
                                          <a:cs typeface="Times New Roman" pitchFamily="18" charset="0"/>
                                        </a:rPr>
                                        <m:t>𝒅</m:t>
                                      </m:r>
                                    </m:e>
                                    <m:sub>
                                      <m:r>
                                        <a:rPr lang="en-US" sz="1800" b="1" i="1">
                                          <a:latin typeface="Cambria Math"/>
                                          <a:cs typeface="Times New Roman" pitchFamily="18" charset="0"/>
                                        </a:rPr>
                                        <m:t>𝟎</m:t>
                                      </m:r>
                                    </m:sub>
                                  </m:sSub>
                                </m:den>
                              </m:f>
                            </m:e>
                          </m:d>
                          <m:r>
                            <a:rPr lang="en-US" sz="1800" b="1" i="1">
                              <a:latin typeface="Cambria Math"/>
                              <a:cs typeface="Times New Roman" pitchFamily="18" charset="0"/>
                            </a:rPr>
                            <m:t>+</m:t>
                          </m:r>
                          <m:r>
                            <a:rPr lang="en-US" sz="1800" b="1" i="1" smtClean="0">
                              <a:latin typeface="Cambria Math"/>
                              <a:cs typeface="Times New Roman" pitchFamily="18" charset="0"/>
                            </a:rPr>
                            <m:t>𝟖</m:t>
                          </m:r>
                        </m:e>
                      </m:d>
                      <m:r>
                        <a:rPr lang="en-US" sz="1800" b="1" i="1">
                          <a:latin typeface="Cambria Math"/>
                          <a:cs typeface="Times New Roman" pitchFamily="18" charset="0"/>
                        </a:rPr>
                        <m:t>,                               </m:t>
                      </m:r>
                      <m:r>
                        <a:rPr lang="en-US" sz="1800" i="1">
                          <a:latin typeface="Cambria Math"/>
                          <a:cs typeface="Times New Roman" pitchFamily="18" charset="0"/>
                        </a:rPr>
                        <m:t>(</m:t>
                      </m:r>
                      <m:r>
                        <a:rPr lang="en-US" sz="1800" b="0" i="1" smtClean="0">
                          <a:latin typeface="Cambria Math"/>
                          <a:cs typeface="Times New Roman" pitchFamily="18" charset="0"/>
                        </a:rPr>
                        <m:t>7</m:t>
                      </m:r>
                      <m:r>
                        <a:rPr lang="en-US" sz="1800" i="1">
                          <a:latin typeface="Cambria Math"/>
                          <a:cs typeface="Times New Roman" pitchFamily="18" charset="0"/>
                        </a:rPr>
                        <m:t>)</m:t>
                      </m:r>
                    </m:oMath>
                  </m:oMathPara>
                </a14:m>
                <a:endParaRPr lang="uk-UA" sz="1800" dirty="0">
                  <a:latin typeface="Times New Roman" pitchFamily="18" charset="0"/>
                  <a:cs typeface="Times New Roman" pitchFamily="18" charset="0"/>
                </a:endParaRPr>
              </a:p>
              <a:p>
                <a:endParaRPr lang="uk-UA" dirty="0"/>
              </a:p>
            </p:txBody>
          </p:sp>
        </mc:Choice>
        <mc:Fallback xmlns="">
          <p:sp>
            <p:nvSpPr>
              <p:cNvPr id="4" name="Текст 3"/>
              <p:cNvSpPr>
                <a:spLocks noGrp="1" noRot="1" noChangeAspect="1" noMove="1" noResize="1" noEditPoints="1" noAdjustHandles="1" noChangeArrowheads="1" noChangeShapeType="1" noTextEdit="1"/>
              </p:cNvSpPr>
              <p:nvPr>
                <p:ph type="body" sz="half" idx="2"/>
              </p:nvPr>
            </p:nvSpPr>
            <p:spPr>
              <a:xfrm>
                <a:off x="323528" y="332656"/>
                <a:ext cx="8496944" cy="6192688"/>
              </a:xfrm>
              <a:blipFill rotWithShape="1">
                <a:blip r:embed="rId2"/>
                <a:stretch>
                  <a:fillRect l="-143" t="-99" r="-646" b="-10148"/>
                </a:stretch>
              </a:blipFill>
            </p:spPr>
            <p:txBody>
              <a:bodyPr/>
              <a:lstStyle/>
              <a:p>
                <a:r>
                  <a:rPr lang="uk-UA">
                    <a:noFill/>
                  </a:rPr>
                  <a:t> </a:t>
                </a:r>
              </a:p>
            </p:txBody>
          </p:sp>
        </mc:Fallback>
      </mc:AlternateContent>
    </p:spTree>
    <p:extLst>
      <p:ext uri="{BB962C8B-B14F-4D97-AF65-F5344CB8AC3E}">
        <p14:creationId xmlns:p14="http://schemas.microsoft.com/office/powerpoint/2010/main" val="343780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9"/>
            <a:ext cx="7772400" cy="504055"/>
          </a:xfrm>
        </p:spPr>
        <p:txBody>
          <a:bodyPr>
            <a:normAutofit fontScale="90000"/>
          </a:bodyPr>
          <a:lstStyle/>
          <a:p>
            <a:r>
              <a:rPr lang="uk-UA" b="1" dirty="0" smtClean="0"/>
              <a:t/>
            </a:r>
            <a:br>
              <a:rPr lang="uk-UA" b="1" dirty="0" smtClean="0"/>
            </a:br>
            <a:r>
              <a:rPr lang="uk-UA" dirty="0"/>
              <a:t/>
            </a:r>
            <a:br>
              <a:rPr lang="uk-UA" dirty="0"/>
            </a:br>
            <a:endParaRPr lang="uk-UA" dirty="0"/>
          </a:p>
        </p:txBody>
      </p:sp>
      <mc:AlternateContent xmlns:mc="http://schemas.openxmlformats.org/markup-compatibility/2006" xmlns:a14="http://schemas.microsoft.com/office/drawing/2010/main">
        <mc:Choice Requires="a14">
          <p:sp>
            <p:nvSpPr>
              <p:cNvPr id="3" name="Подзаголовок 2"/>
              <p:cNvSpPr>
                <a:spLocks noGrp="1"/>
              </p:cNvSpPr>
              <p:nvPr>
                <p:ph type="subTitle" idx="1"/>
              </p:nvPr>
            </p:nvSpPr>
            <p:spPr>
              <a:xfrm>
                <a:off x="539552" y="332656"/>
                <a:ext cx="8208912" cy="6120680"/>
              </a:xfrm>
            </p:spPr>
            <p:txBody>
              <a:bodyPr>
                <a:normAutofit/>
              </a:bodyPr>
              <a:lstStyle/>
              <a:p>
                <a:pPr marL="285750" indent="-285750" algn="l">
                  <a:buFont typeface="Arial" pitchFamily="34" charset="0"/>
                  <a:buChar char="•"/>
                </a:pPr>
                <a:r>
                  <a:rPr lang="uk-UA" sz="1600" b="1" dirty="0">
                    <a:solidFill>
                      <a:schemeClr val="tx1"/>
                    </a:solidFill>
                    <a:latin typeface="Times New Roman" pitchFamily="18" charset="0"/>
                    <a:cs typeface="Times New Roman" pitchFamily="18" charset="0"/>
                  </a:rPr>
                  <a:t>Загасання звуку через поглинання в атмосфері</a:t>
                </a:r>
                <a:endParaRPr lang="en-US" sz="1600" i="1" dirty="0" smtClean="0">
                  <a:solidFill>
                    <a:schemeClr val="tx1"/>
                  </a:solidFill>
                  <a:latin typeface="Times New Roman" pitchFamily="18" charset="0"/>
                  <a:cs typeface="Times New Roman" pitchFamily="18" charset="0"/>
                </a:endParaRPr>
              </a:p>
              <a:p>
                <a:endParaRPr lang="en-US" sz="1900" i="1" dirty="0">
                  <a:solidFill>
                    <a:schemeClr val="tx1"/>
                  </a:solidFill>
                  <a:latin typeface="Cambria Math"/>
                </a:endParaRPr>
              </a:p>
              <a:p>
                <a14:m>
                  <m:oMath xmlns:m="http://schemas.openxmlformats.org/officeDocument/2006/math">
                    <m:sSub>
                      <m:sSubPr>
                        <m:ctrlPr>
                          <a:rPr lang="uk-UA" sz="1900" i="1" smtClean="0">
                            <a:solidFill>
                              <a:schemeClr val="tx1"/>
                            </a:solidFill>
                            <a:latin typeface="Cambria Math"/>
                          </a:rPr>
                        </m:ctrlPr>
                      </m:sSubPr>
                      <m:e>
                        <m:r>
                          <a:rPr lang="uk-UA" sz="1900" b="0" i="1" smtClean="0">
                            <a:solidFill>
                              <a:schemeClr val="tx1"/>
                            </a:solidFill>
                            <a:latin typeface="Cambria Math"/>
                          </a:rPr>
                          <m:t>А</m:t>
                        </m:r>
                      </m:e>
                      <m:sub>
                        <m:r>
                          <a:rPr lang="en-US" sz="1900" b="0" i="1" smtClean="0">
                            <a:solidFill>
                              <a:schemeClr val="tx1"/>
                            </a:solidFill>
                            <a:latin typeface="Cambria Math"/>
                          </a:rPr>
                          <m:t>𝑎𝑡𝑚</m:t>
                        </m:r>
                      </m:sub>
                    </m:sSub>
                    <m:r>
                      <a:rPr lang="en-US" sz="1900" b="0" i="1" smtClean="0">
                        <a:solidFill>
                          <a:schemeClr val="tx1"/>
                        </a:solidFill>
                        <a:latin typeface="Cambria Math"/>
                      </a:rPr>
                      <m:t>=</m:t>
                    </m:r>
                    <m:sSub>
                      <m:sSubPr>
                        <m:ctrlPr>
                          <a:rPr lang="en-US" sz="1900" b="0" i="1" smtClean="0">
                            <a:solidFill>
                              <a:schemeClr val="tx1"/>
                            </a:solidFill>
                            <a:latin typeface="Cambria Math"/>
                            <a:ea typeface="Cambria Math"/>
                          </a:rPr>
                        </m:ctrlPr>
                      </m:sSubPr>
                      <m:e>
                        <m:r>
                          <a:rPr lang="en-US" sz="1900" i="1">
                            <a:solidFill>
                              <a:schemeClr val="tx1"/>
                            </a:solidFill>
                            <a:latin typeface="Cambria Math"/>
                            <a:ea typeface="Cambria Math"/>
                          </a:rPr>
                          <m:t>𝛼</m:t>
                        </m:r>
                      </m:e>
                      <m:sub>
                        <m:r>
                          <a:rPr lang="en-US" sz="1900" b="0" i="1" smtClean="0">
                            <a:solidFill>
                              <a:schemeClr val="tx1"/>
                            </a:solidFill>
                            <a:latin typeface="Cambria Math"/>
                            <a:ea typeface="Cambria Math"/>
                          </a:rPr>
                          <m:t>𝑎𝑡𝑚</m:t>
                        </m:r>
                      </m:sub>
                    </m:sSub>
                    <m:r>
                      <a:rPr lang="en-US" sz="1900" b="0" i="1" smtClean="0">
                        <a:solidFill>
                          <a:schemeClr val="tx1"/>
                        </a:solidFill>
                        <a:latin typeface="Cambria Math"/>
                        <a:ea typeface="Cambria Math"/>
                      </a:rPr>
                      <m:t>∗</m:t>
                    </m:r>
                    <m:r>
                      <a:rPr lang="en-US" sz="1900" b="0" i="1" smtClean="0">
                        <a:solidFill>
                          <a:schemeClr val="tx1"/>
                        </a:solidFill>
                        <a:latin typeface="Cambria Math"/>
                        <a:ea typeface="Cambria Math"/>
                      </a:rPr>
                      <m:t>𝑑</m:t>
                    </m:r>
                    <m:r>
                      <a:rPr lang="en-US" sz="1900" b="0" i="1" smtClean="0">
                        <a:solidFill>
                          <a:schemeClr val="tx1"/>
                        </a:solidFill>
                        <a:latin typeface="Cambria Math"/>
                        <a:ea typeface="Cambria Math"/>
                      </a:rPr>
                      <m:t>/1000</m:t>
                    </m:r>
                  </m:oMath>
                </a14:m>
                <a:r>
                  <a:rPr lang="en-US" sz="1900" dirty="0" smtClean="0">
                    <a:solidFill>
                      <a:schemeClr val="tx1"/>
                    </a:solidFill>
                    <a:latin typeface="Times New Roman" pitchFamily="18" charset="0"/>
                    <a:cs typeface="Times New Roman" pitchFamily="18" charset="0"/>
                  </a:rPr>
                  <a:t>,                 (5)</a:t>
                </a:r>
                <a:endParaRPr lang="uk-UA" sz="1900" dirty="0">
                  <a:solidFill>
                    <a:schemeClr val="tx1"/>
                  </a:solidFill>
                  <a:latin typeface="Times New Roman" pitchFamily="18" charset="0"/>
                  <a:cs typeface="Times New Roman" pitchFamily="18" charset="0"/>
                </a:endParaRPr>
              </a:p>
              <a:p>
                <a:pPr algn="l"/>
                <a:r>
                  <a:rPr lang="uk-UA" sz="1600" dirty="0" smtClean="0">
                    <a:solidFill>
                      <a:schemeClr val="tx1"/>
                    </a:solidFill>
                    <a:latin typeface="Times New Roman" pitchFamily="18" charset="0"/>
                    <a:cs typeface="Times New Roman" pitchFamily="18" charset="0"/>
                  </a:rPr>
                  <a:t>де</a:t>
                </a:r>
                <a:endParaRPr lang="uk-UA" sz="1600" dirty="0">
                  <a:solidFill>
                    <a:schemeClr val="tx1"/>
                  </a:solidFill>
                  <a:latin typeface="Times New Roman" pitchFamily="18" charset="0"/>
                  <a:cs typeface="Times New Roman" pitchFamily="18" charset="0"/>
                </a:endParaRPr>
              </a:p>
              <a:p>
                <a:pPr algn="just"/>
                <a:r>
                  <a:rPr lang="uk-UA" sz="1600" dirty="0" err="1">
                    <a:solidFill>
                      <a:schemeClr val="tx1"/>
                    </a:solidFill>
                    <a:latin typeface="Times New Roman" pitchFamily="18" charset="0"/>
                    <a:cs typeface="Times New Roman" pitchFamily="18" charset="0"/>
                  </a:rPr>
                  <a:t>α</a:t>
                </a:r>
                <a:r>
                  <a:rPr lang="uk-UA" sz="1600" baseline="-25000" dirty="0" err="1">
                    <a:solidFill>
                      <a:schemeClr val="tx1"/>
                    </a:solidFill>
                    <a:latin typeface="Times New Roman" pitchFamily="18" charset="0"/>
                    <a:cs typeface="Times New Roman" pitchFamily="18" charset="0"/>
                  </a:rPr>
                  <a:t>atm</a:t>
                </a:r>
                <a:r>
                  <a:rPr lang="uk-UA" sz="1600" dirty="0">
                    <a:solidFill>
                      <a:schemeClr val="tx1"/>
                    </a:solidFill>
                    <a:latin typeface="Times New Roman" pitchFamily="18" charset="0"/>
                    <a:cs typeface="Times New Roman" pitchFamily="18" charset="0"/>
                  </a:rPr>
                  <a:t> - коефіцієнт загасання в атмосфері для кожної октавної смуги на частоті середньої смуги, виражений у децибелах на кілометр</a:t>
                </a:r>
                <a:r>
                  <a:rPr lang="uk-UA" sz="1600" dirty="0" smtClean="0">
                    <a:solidFill>
                      <a:schemeClr val="tx1"/>
                    </a:solidFill>
                    <a:latin typeface="Times New Roman" pitchFamily="18" charset="0"/>
                    <a:cs typeface="Times New Roman" pitchFamily="18" charset="0"/>
                  </a:rPr>
                  <a:t>.</a:t>
                </a:r>
              </a:p>
              <a:p>
                <a:pPr algn="just"/>
                <a:r>
                  <a:rPr lang="uk-UA" sz="1600" dirty="0" smtClean="0">
                    <a:solidFill>
                      <a:schemeClr val="tx1"/>
                    </a:solidFill>
                    <a:latin typeface="Times New Roman" pitchFamily="18" charset="0"/>
                    <a:cs typeface="Times New Roman" pitchFamily="18" charset="0"/>
                  </a:rPr>
                  <a:t>Загасання звуку у повітрі залежить від частоти коливань, температури повітря та відносної вологості повітря. При розрахунках джерел. Які працюють цілодобово на протязі років треба орієнтуватися на умови, які найкраще підходять для розповсюдження звуку. Частіше за все використовують поєднання:  температура повітря 10 </a:t>
                </a:r>
                <a:r>
                  <a:rPr lang="uk-UA" sz="1600" b="1" dirty="0">
                    <a:solidFill>
                      <a:schemeClr val="tx1"/>
                    </a:solidFill>
                    <a:latin typeface="Times New Roman" pitchFamily="18" charset="0"/>
                    <a:cs typeface="Times New Roman" pitchFamily="18" charset="0"/>
                  </a:rPr>
                  <a:t>° </a:t>
                </a:r>
                <a:r>
                  <a:rPr lang="uk-UA" sz="1600" dirty="0" smtClean="0">
                    <a:solidFill>
                      <a:schemeClr val="tx1"/>
                    </a:solidFill>
                    <a:latin typeface="Times New Roman" pitchFamily="18" charset="0"/>
                    <a:cs typeface="Times New Roman" pitchFamily="18" charset="0"/>
                  </a:rPr>
                  <a:t>C з відносною вологістю повітря 70%. </a:t>
                </a:r>
                <a:r>
                  <a:rPr lang="uk-UA" sz="1600" smtClean="0">
                    <a:solidFill>
                      <a:schemeClr val="tx1"/>
                    </a:solidFill>
                    <a:latin typeface="Times New Roman" pitchFamily="18" charset="0"/>
                    <a:cs typeface="Times New Roman" pitchFamily="18" charset="0"/>
                  </a:rPr>
                  <a:t>Тому, я</a:t>
                </a:r>
                <a:r>
                  <a:rPr lang="uk-UA" sz="1600" b="1" smtClean="0">
                    <a:solidFill>
                      <a:schemeClr val="tx1"/>
                    </a:solidFill>
                    <a:latin typeface="Times New Roman" pitchFamily="18" charset="0"/>
                    <a:cs typeface="Times New Roman" pitchFamily="18" charset="0"/>
                  </a:rPr>
                  <a:t>кщо </a:t>
                </a:r>
                <a:r>
                  <a:rPr lang="uk-UA" sz="1600" b="1" dirty="0">
                    <a:solidFill>
                      <a:schemeClr val="tx1"/>
                    </a:solidFill>
                    <a:latin typeface="Times New Roman" pitchFamily="18" charset="0"/>
                    <a:cs typeface="Times New Roman" pitchFamily="18" charset="0"/>
                  </a:rPr>
                  <a:t>не визначено жодних специфічних вимог, температура 10° C і відносна вологість 70 % є типовими параметрами за замовчуванням, що застосовуються, наприклад, у деяких країнах Середньої Європи - такі значення за замовчуванням повинні бути визначені відповідно до репрезентативних умов для даної місцевості</a:t>
                </a:r>
                <a:r>
                  <a:rPr lang="uk-UA" sz="1600" b="1" dirty="0" smtClean="0">
                    <a:solidFill>
                      <a:schemeClr val="tx1"/>
                    </a:solidFill>
                    <a:latin typeface="Times New Roman" pitchFamily="18" charset="0"/>
                    <a:cs typeface="Times New Roman" pitchFamily="18" charset="0"/>
                  </a:rPr>
                  <a:t>.</a:t>
                </a:r>
              </a:p>
              <a:p>
                <a:pPr algn="just"/>
                <a:r>
                  <a:rPr lang="uk-UA" sz="1600" dirty="0">
                    <a:solidFill>
                      <a:schemeClr val="tx1"/>
                    </a:solidFill>
                    <a:latin typeface="Times New Roman" pitchFamily="18" charset="0"/>
                    <a:cs typeface="Times New Roman" pitchFamily="18" charset="0"/>
                  </a:rPr>
                  <a:t>Коефіцієнт загасання звуку в атмосфері для октавних смуг з середньо геометричними значеннями частот, Гц (в дБ/км) при цих умовах: </a:t>
                </a:r>
                <a:endParaRPr lang="uk-UA" sz="1600" dirty="0" smtClean="0">
                  <a:solidFill>
                    <a:schemeClr val="tx1"/>
                  </a:solidFill>
                  <a:latin typeface="Times New Roman" pitchFamily="18" charset="0"/>
                  <a:cs typeface="Times New Roman" pitchFamily="18" charset="0"/>
                </a:endParaRPr>
              </a:p>
              <a:p>
                <a:pPr algn="just"/>
                <a:r>
                  <a:rPr lang="uk-UA" sz="1600" dirty="0" smtClean="0">
                    <a:solidFill>
                      <a:schemeClr val="tx1"/>
                    </a:solidFill>
                    <a:latin typeface="Times New Roman" pitchFamily="18" charset="0"/>
                    <a:cs typeface="Times New Roman" pitchFamily="18" charset="0"/>
                  </a:rPr>
                  <a:t>63 </a:t>
                </a:r>
                <a:r>
                  <a:rPr lang="uk-UA" sz="1600" dirty="0">
                    <a:solidFill>
                      <a:schemeClr val="tx1"/>
                    </a:solidFill>
                    <a:latin typeface="Times New Roman" pitchFamily="18" charset="0"/>
                    <a:cs typeface="Times New Roman" pitchFamily="18" charset="0"/>
                  </a:rPr>
                  <a:t>Гц - 0,1 дБ/км; 125 Гц - 0,4 дБ/км; 250 Гц – 1 дБ/км; 500 Гц – 1,9 дБ/км; 1000 Гц – 3,7 дБ/км; 2000 Гц – 9,7 дБ/км; 4000 Гц – 32,8 дБ/км; 8000 Гц – 117 дБ/км.</a:t>
                </a:r>
              </a:p>
              <a:p>
                <a:pPr algn="just"/>
                <a:endParaRPr lang="uk-UA" sz="1600" dirty="0">
                  <a:solidFill>
                    <a:schemeClr val="tx1"/>
                  </a:solidFill>
                  <a:latin typeface="Times New Roman" pitchFamily="18" charset="0"/>
                  <a:cs typeface="Times New Roman" pitchFamily="18" charset="0"/>
                </a:endParaRPr>
              </a:p>
              <a:p>
                <a:pPr algn="just"/>
                <a:r>
                  <a:rPr lang="uk-UA" sz="1600" dirty="0" smtClean="0">
                    <a:solidFill>
                      <a:schemeClr val="tx1"/>
                    </a:solidFill>
                    <a:latin typeface="Times New Roman" pitchFamily="18" charset="0"/>
                    <a:cs typeface="Times New Roman" pitchFamily="18" charset="0"/>
                  </a:rPr>
                  <a:t>Але </a:t>
                </a:r>
                <a:r>
                  <a:rPr lang="uk-UA" sz="1600" dirty="0">
                    <a:solidFill>
                      <a:schemeClr val="tx1"/>
                    </a:solidFill>
                    <a:latin typeface="Times New Roman" pitchFamily="18" charset="0"/>
                    <a:cs typeface="Times New Roman" pitchFamily="18" charset="0"/>
                  </a:rPr>
                  <a:t>при цьому треба мати на увазі, що </a:t>
                </a:r>
                <a:r>
                  <a:rPr lang="uk-UA" sz="1600" dirty="0" err="1">
                    <a:solidFill>
                      <a:schemeClr val="tx1"/>
                    </a:solidFill>
                    <a:latin typeface="Times New Roman" pitchFamily="18" charset="0"/>
                    <a:cs typeface="Times New Roman" pitchFamily="18" charset="0"/>
                  </a:rPr>
                  <a:t>грунт</a:t>
                </a:r>
                <a:r>
                  <a:rPr lang="uk-UA" sz="1600" dirty="0">
                    <a:solidFill>
                      <a:schemeClr val="tx1"/>
                    </a:solidFill>
                    <a:latin typeface="Times New Roman" pitchFamily="18" charset="0"/>
                    <a:cs typeface="Times New Roman" pitchFamily="18" charset="0"/>
                  </a:rPr>
                  <a:t> (при подальшому врахуванні затухання звуку у приземному шарі) у цій ситуації не може бути промерзлим</a:t>
                </a:r>
                <a:r>
                  <a:rPr lang="uk-UA" sz="1600" dirty="0" smtClean="0">
                    <a:solidFill>
                      <a:schemeClr val="tx1"/>
                    </a:solidFill>
                    <a:latin typeface="Times New Roman" pitchFamily="18" charset="0"/>
                    <a:cs typeface="Times New Roman" pitchFamily="18" charset="0"/>
                  </a:rPr>
                  <a:t>.</a:t>
                </a:r>
                <a:endParaRPr lang="en-US" sz="1600" dirty="0" smtClean="0">
                  <a:solidFill>
                    <a:schemeClr val="tx1"/>
                  </a:solidFill>
                  <a:latin typeface="Times New Roman" pitchFamily="18" charset="0"/>
                  <a:cs typeface="Times New Roman" pitchFamily="18" charset="0"/>
                </a:endParaRPr>
              </a:p>
              <a:p>
                <a:pPr algn="just"/>
                <a:endParaRPr lang="en-US" sz="1600" dirty="0" smtClean="0">
                  <a:solidFill>
                    <a:schemeClr val="tx1"/>
                  </a:solidFill>
                  <a:latin typeface="Times New Roman" pitchFamily="18" charset="0"/>
                  <a:cs typeface="Times New Roman" pitchFamily="18" charset="0"/>
                </a:endParaRPr>
              </a:p>
              <a:p>
                <a:pPr algn="just"/>
                <a:endParaRPr lang="en-US" sz="1600" dirty="0" smtClean="0">
                  <a:solidFill>
                    <a:schemeClr val="tx1"/>
                  </a:solidFill>
                  <a:latin typeface="Times New Roman" pitchFamily="18" charset="0"/>
                  <a:cs typeface="Times New Roman" pitchFamily="18" charset="0"/>
                </a:endParaRPr>
              </a:p>
              <a:p>
                <a:pPr algn="just"/>
                <a:endParaRPr lang="uk-UA" sz="2300" dirty="0">
                  <a:solidFill>
                    <a:schemeClr val="tx1"/>
                  </a:solidFill>
                  <a:latin typeface="Times New Roman" pitchFamily="18" charset="0"/>
                  <a:cs typeface="Times New Roman" pitchFamily="18" charset="0"/>
                </a:endParaRPr>
              </a:p>
              <a:p>
                <a:pPr algn="l"/>
                <a:endParaRPr lang="uk-UA" dirty="0"/>
              </a:p>
            </p:txBody>
          </p:sp>
        </mc:Choice>
        <mc:Fallback xmlns="">
          <p:sp>
            <p:nvSpPr>
              <p:cNvPr id="3" name="Подзаголовок 2"/>
              <p:cNvSpPr>
                <a:spLocks noGrp="1" noRot="1" noChangeAspect="1" noMove="1" noResize="1" noEditPoints="1" noAdjustHandles="1" noChangeArrowheads="1" noChangeShapeType="1" noTextEdit="1"/>
              </p:cNvSpPr>
              <p:nvPr>
                <p:ph type="subTitle" idx="1"/>
              </p:nvPr>
            </p:nvSpPr>
            <p:spPr>
              <a:xfrm>
                <a:off x="539552" y="332656"/>
                <a:ext cx="8208912" cy="6120680"/>
              </a:xfrm>
              <a:blipFill rotWithShape="1">
                <a:blip r:embed="rId2"/>
                <a:stretch>
                  <a:fillRect l="-446" t="-299" r="-371"/>
                </a:stretch>
              </a:blipFill>
            </p:spPr>
            <p:txBody>
              <a:bodyPr/>
              <a:lstStyle/>
              <a:p>
                <a:r>
                  <a:rPr lang="uk-UA">
                    <a:noFill/>
                  </a:rPr>
                  <a:t> </a:t>
                </a:r>
              </a:p>
            </p:txBody>
          </p:sp>
        </mc:Fallback>
      </mc:AlternateContent>
    </p:spTree>
    <p:extLst>
      <p:ext uri="{BB962C8B-B14F-4D97-AF65-F5344CB8AC3E}">
        <p14:creationId xmlns:p14="http://schemas.microsoft.com/office/powerpoint/2010/main" val="1011770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16633"/>
            <a:ext cx="7772400" cy="504056"/>
          </a:xfrm>
        </p:spPr>
        <p:txBody>
          <a:bodyPr>
            <a:normAutofit/>
          </a:bodyPr>
          <a:lstStyle/>
          <a:p>
            <a:r>
              <a:rPr lang="uk-UA" sz="2000" b="1" dirty="0" smtClean="0">
                <a:latin typeface="Times New Roman" pitchFamily="18" charset="0"/>
                <a:cs typeface="Times New Roman" pitchFamily="18" charset="0"/>
              </a:rPr>
              <a:t>ВИСНОВКИ</a:t>
            </a:r>
            <a:endParaRPr lang="uk-UA" sz="20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67544" y="764704"/>
            <a:ext cx="8208912" cy="5400600"/>
          </a:xfrm>
        </p:spPr>
        <p:txBody>
          <a:bodyPr>
            <a:normAutofit lnSpcReduction="10000"/>
          </a:bodyPr>
          <a:lstStyle/>
          <a:p>
            <a:pPr marL="742950" lvl="0" indent="-742950" algn="just">
              <a:buFont typeface="+mj-lt"/>
              <a:buAutoNum type="arabicPeriod"/>
            </a:pPr>
            <a:r>
              <a:rPr lang="uk-UA" sz="1400" dirty="0" smtClean="0">
                <a:solidFill>
                  <a:schemeClr val="tx1"/>
                </a:solidFill>
                <a:latin typeface="Times New Roman" pitchFamily="18" charset="0"/>
                <a:cs typeface="Times New Roman" pitchFamily="18" charset="0"/>
              </a:rPr>
              <a:t>В </a:t>
            </a:r>
            <a:r>
              <a:rPr lang="uk-UA" sz="1400" dirty="0">
                <a:solidFill>
                  <a:schemeClr val="tx1"/>
                </a:solidFill>
                <a:latin typeface="Times New Roman" pitchFamily="18" charset="0"/>
                <a:cs typeface="Times New Roman" pitchFamily="18" charset="0"/>
              </a:rPr>
              <a:t>стандарті </a:t>
            </a:r>
            <a:r>
              <a:rPr lang="ru-RU" sz="1400" dirty="0" err="1">
                <a:solidFill>
                  <a:schemeClr val="tx1"/>
                </a:solidFill>
                <a:latin typeface="Times New Roman" pitchFamily="18" charset="0"/>
                <a:cs typeface="Times New Roman" pitchFamily="18" charset="0"/>
              </a:rPr>
              <a:t>ISO</a:t>
            </a:r>
            <a:r>
              <a:rPr lang="uk-UA" sz="1400" dirty="0">
                <a:solidFill>
                  <a:schemeClr val="tx1"/>
                </a:solidFill>
                <a:latin typeface="Times New Roman" pitchFamily="18" charset="0"/>
                <a:cs typeface="Times New Roman" pitchFamily="18" charset="0"/>
              </a:rPr>
              <a:t> 9613-2 </a:t>
            </a:r>
            <a:r>
              <a:rPr lang="ru-RU" sz="1400" dirty="0" err="1">
                <a:solidFill>
                  <a:schemeClr val="tx1"/>
                </a:solidFill>
                <a:latin typeface="Times New Roman" pitchFamily="18" charset="0"/>
                <a:cs typeface="Times New Roman" pitchFamily="18" charset="0"/>
              </a:rPr>
              <a:t>Acoustics</a:t>
            </a:r>
            <a:r>
              <a:rPr lang="uk-UA" sz="1400" dirty="0">
                <a:solidFill>
                  <a:schemeClr val="tx1"/>
                </a:solidFill>
                <a:latin typeface="Times New Roman" pitchFamily="18" charset="0"/>
                <a:cs typeface="Times New Roman" pitchFamily="18" charset="0"/>
              </a:rPr>
              <a:t> — </a:t>
            </a:r>
            <a:r>
              <a:rPr lang="ru-RU" sz="1400" dirty="0" err="1">
                <a:solidFill>
                  <a:schemeClr val="tx1"/>
                </a:solidFill>
                <a:latin typeface="Times New Roman" pitchFamily="18" charset="0"/>
                <a:cs typeface="Times New Roman" pitchFamily="18" charset="0"/>
              </a:rPr>
              <a:t>Attenuation</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of</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sound</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during</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propagation</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outdoors</a:t>
            </a:r>
            <a:r>
              <a:rPr lang="uk-UA" sz="1400" dirty="0">
                <a:solidFill>
                  <a:schemeClr val="tx1"/>
                </a:solidFill>
                <a:latin typeface="Times New Roman" pitchFamily="18" charset="0"/>
                <a:cs typeface="Times New Roman" pitchFamily="18" charset="0"/>
              </a:rPr>
              <a:t> — </a:t>
            </a:r>
            <a:r>
              <a:rPr lang="ru-RU" sz="1400" dirty="0" err="1">
                <a:solidFill>
                  <a:schemeClr val="tx1"/>
                </a:solidFill>
                <a:latin typeface="Times New Roman" pitchFamily="18" charset="0"/>
                <a:cs typeface="Times New Roman" pitchFamily="18" charset="0"/>
              </a:rPr>
              <a:t>Part</a:t>
            </a:r>
            <a:r>
              <a:rPr lang="uk-UA" sz="1400" dirty="0">
                <a:solidFill>
                  <a:schemeClr val="tx1"/>
                </a:solidFill>
                <a:latin typeface="Times New Roman" pitchFamily="18" charset="0"/>
                <a:cs typeface="Times New Roman" pitchFamily="18" charset="0"/>
              </a:rPr>
              <a:t> 2: </a:t>
            </a:r>
            <a:r>
              <a:rPr lang="ru-RU" sz="1400" dirty="0" err="1">
                <a:solidFill>
                  <a:schemeClr val="tx1"/>
                </a:solidFill>
                <a:latin typeface="Times New Roman" pitchFamily="18" charset="0"/>
                <a:cs typeface="Times New Roman" pitchFamily="18" charset="0"/>
              </a:rPr>
              <a:t>General</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method</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of</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calculation</a:t>
            </a:r>
            <a:r>
              <a:rPr lang="uk-UA" sz="1400" dirty="0">
                <a:solidFill>
                  <a:schemeClr val="tx1"/>
                </a:solidFill>
                <a:latin typeface="Times New Roman" pitchFamily="18" charset="0"/>
                <a:cs typeface="Times New Roman" pitchFamily="18" charset="0"/>
              </a:rPr>
              <a:t> використана класична </a:t>
            </a:r>
            <a:r>
              <a:rPr lang="uk-UA" sz="1400" dirty="0" smtClean="0">
                <a:solidFill>
                  <a:schemeClr val="tx1"/>
                </a:solidFill>
                <a:latin typeface="Times New Roman" pitchFamily="18" charset="0"/>
                <a:cs typeface="Times New Roman" pitchFamily="18" charset="0"/>
              </a:rPr>
              <a:t>методика </a:t>
            </a:r>
            <a:r>
              <a:rPr lang="uk-UA" sz="1400" dirty="0">
                <a:solidFill>
                  <a:schemeClr val="tx1"/>
                </a:solidFill>
                <a:latin typeface="Times New Roman" pitchFamily="18" charset="0"/>
                <a:cs typeface="Times New Roman" pitchFamily="18" charset="0"/>
              </a:rPr>
              <a:t>розрахунків шуму від точкових та лінійних джерел акустичної енергії.</a:t>
            </a:r>
          </a:p>
          <a:p>
            <a:pPr marL="742950" lvl="0" indent="-742950" algn="just">
              <a:buFont typeface="+mj-lt"/>
              <a:buAutoNum type="arabicPeriod"/>
            </a:pPr>
            <a:r>
              <a:rPr lang="uk-UA" sz="1400" dirty="0" smtClean="0">
                <a:solidFill>
                  <a:schemeClr val="tx1"/>
                </a:solidFill>
                <a:latin typeface="Times New Roman" pitchFamily="18" charset="0"/>
                <a:cs typeface="Times New Roman" pitchFamily="18" charset="0"/>
              </a:rPr>
              <a:t>В </a:t>
            </a:r>
            <a:r>
              <a:rPr lang="uk-UA" sz="1400" dirty="0">
                <a:solidFill>
                  <a:schemeClr val="tx1"/>
                </a:solidFill>
                <a:latin typeface="Times New Roman" pitchFamily="18" charset="0"/>
                <a:cs typeface="Times New Roman" pitchFamily="18" charset="0"/>
              </a:rPr>
              <a:t>основі методики, представленій у цьому документі (для </a:t>
            </a:r>
            <a:r>
              <a:rPr lang="uk-UA" sz="1400" dirty="0" err="1">
                <a:solidFill>
                  <a:schemeClr val="tx1"/>
                </a:solidFill>
                <a:latin typeface="Times New Roman" pitchFamily="18" charset="0"/>
                <a:cs typeface="Times New Roman" pitchFamily="18" charset="0"/>
              </a:rPr>
              <a:t>ВЕУ</a:t>
            </a:r>
            <a:r>
              <a:rPr lang="uk-UA" sz="1400" dirty="0">
                <a:solidFill>
                  <a:schemeClr val="tx1"/>
                </a:solidFill>
                <a:latin typeface="Times New Roman" pitchFamily="18" charset="0"/>
                <a:cs typeface="Times New Roman" pitchFamily="18" charset="0"/>
              </a:rPr>
              <a:t> у тому числі), застосовано алгоритм розрахунків очікуваних рівнів звукових тисків в октавних смугах (з центральними частотами від 63 Гц до 8 кГц) від рухомих або нерухомих </a:t>
            </a:r>
            <a:r>
              <a:rPr lang="uk-UA" sz="1400" u="sng" dirty="0">
                <a:solidFill>
                  <a:schemeClr val="tx1"/>
                </a:solidFill>
                <a:latin typeface="Times New Roman" pitchFamily="18" charset="0"/>
                <a:cs typeface="Times New Roman" pitchFamily="18" charset="0"/>
              </a:rPr>
              <a:t>точкових</a:t>
            </a:r>
            <a:r>
              <a:rPr lang="uk-UA" sz="1400" dirty="0">
                <a:solidFill>
                  <a:schemeClr val="tx1"/>
                </a:solidFill>
                <a:latin typeface="Times New Roman" pitchFamily="18" charset="0"/>
                <a:cs typeface="Times New Roman" pitchFamily="18" charset="0"/>
              </a:rPr>
              <a:t> джерел постійного або непостійного шуму.  </a:t>
            </a:r>
          </a:p>
          <a:p>
            <a:pPr marL="742950" lvl="0" indent="-742950" algn="just">
              <a:buFont typeface="+mj-lt"/>
              <a:buAutoNum type="arabicPeriod"/>
            </a:pPr>
            <a:r>
              <a:rPr lang="uk-UA" sz="1400" dirty="0" smtClean="0">
                <a:solidFill>
                  <a:schemeClr val="tx1"/>
                </a:solidFill>
                <a:latin typeface="Times New Roman" pitchFamily="18" charset="0"/>
                <a:cs typeface="Times New Roman" pitchFamily="18" charset="0"/>
              </a:rPr>
              <a:t>В </a:t>
            </a:r>
            <a:r>
              <a:rPr lang="uk-UA" sz="1400" dirty="0">
                <a:solidFill>
                  <a:schemeClr val="tx1"/>
                </a:solidFill>
                <a:latin typeface="Times New Roman" pitchFamily="18" charset="0"/>
                <a:cs typeface="Times New Roman" pitchFamily="18" charset="0"/>
              </a:rPr>
              <a:t>вихідних даних до розрахунку повинні бути надані паспортні акустичні характеристики октавних рівнів звукової потужності </a:t>
            </a:r>
            <a:r>
              <a:rPr lang="uk-UA" sz="1400" dirty="0" err="1">
                <a:solidFill>
                  <a:schemeClr val="tx1"/>
                </a:solidFill>
                <a:latin typeface="Times New Roman" pitchFamily="18" charset="0"/>
                <a:cs typeface="Times New Roman" pitchFamily="18" charset="0"/>
              </a:rPr>
              <a:t>ВЕУ</a:t>
            </a:r>
            <a:r>
              <a:rPr lang="uk-UA" sz="1400" dirty="0">
                <a:solidFill>
                  <a:schemeClr val="tx1"/>
                </a:solidFill>
                <a:latin typeface="Times New Roman" pitchFamily="18" charset="0"/>
                <a:cs typeface="Times New Roman" pitchFamily="18" charset="0"/>
              </a:rPr>
              <a:t>, а не тільки загальний рівень звуку в </a:t>
            </a:r>
            <a:r>
              <a:rPr lang="uk-UA" sz="1400" dirty="0" err="1">
                <a:solidFill>
                  <a:schemeClr val="tx1"/>
                </a:solidFill>
                <a:latin typeface="Times New Roman" pitchFamily="18" charset="0"/>
                <a:cs typeface="Times New Roman" pitchFamily="18" charset="0"/>
              </a:rPr>
              <a:t>дБА</a:t>
            </a:r>
            <a:r>
              <a:rPr lang="uk-UA" sz="1400" dirty="0">
                <a:solidFill>
                  <a:schemeClr val="tx1"/>
                </a:solidFill>
                <a:latin typeface="Times New Roman" pitchFamily="18" charset="0"/>
                <a:cs typeface="Times New Roman" pitchFamily="18" charset="0"/>
              </a:rPr>
              <a:t>. Це стосується </a:t>
            </a:r>
            <a:r>
              <a:rPr lang="uk-UA" sz="1400" dirty="0" smtClean="0">
                <a:solidFill>
                  <a:schemeClr val="tx1"/>
                </a:solidFill>
                <a:latin typeface="Times New Roman" pitchFamily="18" charset="0"/>
                <a:cs typeface="Times New Roman" pitchFamily="18" charset="0"/>
              </a:rPr>
              <a:t>також і </a:t>
            </a:r>
            <a:r>
              <a:rPr lang="uk-UA" sz="1400" dirty="0">
                <a:solidFill>
                  <a:schemeClr val="tx1"/>
                </a:solidFill>
                <a:latin typeface="Times New Roman" pitchFamily="18" charset="0"/>
                <a:cs typeface="Times New Roman" pitchFamily="18" charset="0"/>
              </a:rPr>
              <a:t>кінцевих результатів розрахунку.</a:t>
            </a:r>
          </a:p>
          <a:p>
            <a:pPr marL="742950" lvl="0" indent="-742950" algn="just">
              <a:buFont typeface="+mj-lt"/>
              <a:buAutoNum type="arabicPeriod"/>
            </a:pPr>
            <a:r>
              <a:rPr lang="uk-UA" sz="1400" dirty="0" smtClean="0">
                <a:solidFill>
                  <a:schemeClr val="tx1"/>
                </a:solidFill>
                <a:latin typeface="Times New Roman" pitchFamily="18" charset="0"/>
                <a:cs typeface="Times New Roman" pitchFamily="18" charset="0"/>
              </a:rPr>
              <a:t>При </a:t>
            </a:r>
            <a:r>
              <a:rPr lang="uk-UA" sz="1400" dirty="0">
                <a:solidFill>
                  <a:schemeClr val="tx1"/>
                </a:solidFill>
                <a:latin typeface="Times New Roman" pitchFamily="18" charset="0"/>
                <a:cs typeface="Times New Roman" pitchFamily="18" charset="0"/>
              </a:rPr>
              <a:t>розрахунках очікуваних рівнів звуку і звукових тисків від </a:t>
            </a:r>
            <a:r>
              <a:rPr lang="uk-UA" sz="1400" dirty="0" err="1">
                <a:solidFill>
                  <a:schemeClr val="tx1"/>
                </a:solidFill>
                <a:latin typeface="Times New Roman" pitchFamily="18" charset="0"/>
                <a:cs typeface="Times New Roman" pitchFamily="18" charset="0"/>
              </a:rPr>
              <a:t>ВЕУ</a:t>
            </a:r>
            <a:r>
              <a:rPr lang="uk-UA" sz="1400" dirty="0">
                <a:solidFill>
                  <a:schemeClr val="tx1"/>
                </a:solidFill>
                <a:latin typeface="Times New Roman" pitchFamily="18" charset="0"/>
                <a:cs typeface="Times New Roman" pitchFamily="18" charset="0"/>
              </a:rPr>
              <a:t> слід визначитися з відстанню від джерела до </a:t>
            </a:r>
            <a:r>
              <a:rPr lang="uk-UA" sz="1400" dirty="0" err="1">
                <a:solidFill>
                  <a:schemeClr val="tx1"/>
                </a:solidFill>
                <a:latin typeface="Times New Roman" pitchFamily="18" charset="0"/>
                <a:cs typeface="Times New Roman" pitchFamily="18" charset="0"/>
              </a:rPr>
              <a:t>РТ</a:t>
            </a:r>
            <a:r>
              <a:rPr lang="uk-UA" sz="1400" dirty="0">
                <a:solidFill>
                  <a:schemeClr val="tx1"/>
                </a:solidFill>
                <a:latin typeface="Times New Roman" pitchFamily="18" charset="0"/>
                <a:cs typeface="Times New Roman" pitchFamily="18" charset="0"/>
              </a:rPr>
              <a:t> для того щоб з’ясувати яку формулу застосовувати при впливі геометричної дивергенції.</a:t>
            </a:r>
          </a:p>
          <a:p>
            <a:pPr marL="742950" lvl="0" indent="-742950" algn="just">
              <a:buFont typeface="+mj-lt"/>
              <a:buAutoNum type="arabicPeriod"/>
            </a:pPr>
            <a:r>
              <a:rPr lang="uk-UA" sz="1400" dirty="0" smtClean="0">
                <a:solidFill>
                  <a:schemeClr val="tx1"/>
                </a:solidFill>
                <a:latin typeface="Times New Roman" pitchFamily="18" charset="0"/>
                <a:cs typeface="Times New Roman" pitchFamily="18" charset="0"/>
              </a:rPr>
              <a:t>При </a:t>
            </a:r>
            <a:r>
              <a:rPr lang="uk-UA" sz="1400" dirty="0">
                <a:solidFill>
                  <a:schemeClr val="tx1"/>
                </a:solidFill>
                <a:latin typeface="Times New Roman" pitchFamily="18" charset="0"/>
                <a:cs typeface="Times New Roman" pitchFamily="18" charset="0"/>
              </a:rPr>
              <a:t>розрахунках від </a:t>
            </a:r>
            <a:r>
              <a:rPr lang="uk-UA" sz="1400" dirty="0" err="1">
                <a:solidFill>
                  <a:schemeClr val="tx1"/>
                </a:solidFill>
                <a:latin typeface="Times New Roman" pitchFamily="18" charset="0"/>
                <a:cs typeface="Times New Roman" pitchFamily="18" charset="0"/>
              </a:rPr>
              <a:t>ВЕУ</a:t>
            </a:r>
            <a:r>
              <a:rPr lang="uk-UA" sz="1400" dirty="0">
                <a:solidFill>
                  <a:schemeClr val="tx1"/>
                </a:solidFill>
                <a:latin typeface="Times New Roman" pitchFamily="18" charset="0"/>
                <a:cs typeface="Times New Roman" pitchFamily="18" charset="0"/>
              </a:rPr>
              <a:t> звук розповсюджується не у сферу, а (враховуючі поверхню землі) у </a:t>
            </a:r>
            <a:r>
              <a:rPr lang="uk-UA" sz="1400" dirty="0" err="1">
                <a:solidFill>
                  <a:schemeClr val="tx1"/>
                </a:solidFill>
                <a:latin typeface="Times New Roman" pitchFamily="18" charset="0"/>
                <a:cs typeface="Times New Roman" pitchFamily="18" charset="0"/>
              </a:rPr>
              <a:t>напівсферу</a:t>
            </a:r>
            <a:r>
              <a:rPr lang="uk-UA" sz="1400" dirty="0">
                <a:solidFill>
                  <a:schemeClr val="tx1"/>
                </a:solidFill>
                <a:latin typeface="Times New Roman" pitchFamily="18" charset="0"/>
                <a:cs typeface="Times New Roman" pitchFamily="18" charset="0"/>
              </a:rPr>
              <a:t> (Ω = 2π). З цієї причини, з нашої точки зору, при розрахунках очікуваних рівнів звуку від </a:t>
            </a:r>
            <a:r>
              <a:rPr lang="uk-UA" sz="1400" dirty="0" err="1">
                <a:solidFill>
                  <a:schemeClr val="tx1"/>
                </a:solidFill>
                <a:latin typeface="Times New Roman" pitchFamily="18" charset="0"/>
                <a:cs typeface="Times New Roman" pitchFamily="18" charset="0"/>
              </a:rPr>
              <a:t>ВЕУ</a:t>
            </a:r>
            <a:r>
              <a:rPr lang="uk-UA" sz="1400" dirty="0">
                <a:solidFill>
                  <a:schemeClr val="tx1"/>
                </a:solidFill>
                <a:latin typeface="Times New Roman" pitchFamily="18" charset="0"/>
                <a:cs typeface="Times New Roman" pitchFamily="18" charset="0"/>
              </a:rPr>
              <a:t>, повинна враховуватися поправка </a:t>
            </a:r>
            <a:r>
              <a:rPr lang="uk-UA" sz="1400" dirty="0" smtClean="0">
                <a:solidFill>
                  <a:schemeClr val="tx1"/>
                </a:solidFill>
                <a:latin typeface="Times New Roman" pitchFamily="18" charset="0"/>
                <a:cs typeface="Times New Roman" pitchFamily="18" charset="0"/>
              </a:rPr>
              <a:t>на спрямованість випромінювання </a:t>
            </a:r>
            <a:r>
              <a:rPr lang="uk-UA" sz="1400" dirty="0" err="1" smtClean="0">
                <a:solidFill>
                  <a:schemeClr val="tx1"/>
                </a:solidFill>
                <a:latin typeface="Times New Roman" pitchFamily="18" charset="0"/>
                <a:cs typeface="Times New Roman" pitchFamily="18" charset="0"/>
              </a:rPr>
              <a:t>D</a:t>
            </a:r>
            <a:r>
              <a:rPr lang="uk-UA" sz="1400" baseline="-25000" dirty="0" err="1" smtClean="0">
                <a:solidFill>
                  <a:schemeClr val="tx1"/>
                </a:solidFill>
                <a:latin typeface="Times New Roman" pitchFamily="18" charset="0"/>
                <a:cs typeface="Times New Roman" pitchFamily="18" charset="0"/>
              </a:rPr>
              <a:t>c</a:t>
            </a:r>
            <a:r>
              <a:rPr lang="uk-UA" sz="1400" dirty="0" smtClean="0">
                <a:solidFill>
                  <a:schemeClr val="tx1"/>
                </a:solidFill>
                <a:latin typeface="Times New Roman" pitchFamily="18" charset="0"/>
                <a:cs typeface="Times New Roman" pitchFamily="18" charset="0"/>
              </a:rPr>
              <a:t> </a:t>
            </a:r>
            <a:r>
              <a:rPr lang="uk-UA" sz="1400" dirty="0">
                <a:solidFill>
                  <a:schemeClr val="tx1"/>
                </a:solidFill>
                <a:latin typeface="Times New Roman" pitchFamily="18" charset="0"/>
                <a:cs typeface="Times New Roman" pitchFamily="18" charset="0"/>
              </a:rPr>
              <a:t>= 3 дБ.</a:t>
            </a:r>
          </a:p>
          <a:p>
            <a:pPr marL="742950" lvl="0" indent="-742950" algn="just">
              <a:buFont typeface="+mj-lt"/>
              <a:buAutoNum type="arabicPeriod"/>
            </a:pPr>
            <a:r>
              <a:rPr lang="uk-UA" sz="1400" dirty="0">
                <a:solidFill>
                  <a:schemeClr val="tx1"/>
                </a:solidFill>
                <a:latin typeface="Times New Roman" pitchFamily="18" charset="0"/>
                <a:cs typeface="Times New Roman" pitchFamily="18" charset="0"/>
              </a:rPr>
              <a:t>Якщо не визначено жодних специфічних вимог то температуру 10° C і відносну вологість 70 % є типовими параметрами за замовчуванням, що слід застосовувати при розрахунках очікуваних рівнів звуку від </a:t>
            </a:r>
            <a:r>
              <a:rPr lang="uk-UA" sz="1400" dirty="0" err="1">
                <a:solidFill>
                  <a:schemeClr val="tx1"/>
                </a:solidFill>
                <a:latin typeface="Times New Roman" pitchFamily="18" charset="0"/>
                <a:cs typeface="Times New Roman" pitchFamily="18" charset="0"/>
              </a:rPr>
              <a:t>ВЕУ</a:t>
            </a:r>
            <a:r>
              <a:rPr lang="uk-UA" sz="1400" dirty="0" smtClean="0">
                <a:solidFill>
                  <a:schemeClr val="tx1"/>
                </a:solidFill>
                <a:latin typeface="Times New Roman" pitchFamily="18" charset="0"/>
                <a:cs typeface="Times New Roman" pitchFamily="18" charset="0"/>
              </a:rPr>
              <a:t>.</a:t>
            </a:r>
          </a:p>
          <a:p>
            <a:pPr marL="742950" lvl="0" indent="-742950" algn="just">
              <a:buFont typeface="+mj-lt"/>
              <a:buAutoNum type="arabicPeriod"/>
            </a:pPr>
            <a:r>
              <a:rPr lang="uk-UA" sz="1400" dirty="0" smtClean="0">
                <a:solidFill>
                  <a:schemeClr val="tx1"/>
                </a:solidFill>
                <a:latin typeface="Times New Roman" pitchFamily="18" charset="0"/>
                <a:cs typeface="Times New Roman" pitchFamily="18" charset="0"/>
              </a:rPr>
              <a:t>Експертиза проектних матеріалів з розташування житлової забудови поблизу </a:t>
            </a:r>
            <a:r>
              <a:rPr lang="uk-UA" sz="1400" dirty="0" err="1" smtClean="0">
                <a:solidFill>
                  <a:schemeClr val="tx1"/>
                </a:solidFill>
                <a:latin typeface="Times New Roman" pitchFamily="18" charset="0"/>
                <a:cs typeface="Times New Roman" pitchFamily="18" charset="0"/>
              </a:rPr>
              <a:t>ВЕУ</a:t>
            </a:r>
            <a:r>
              <a:rPr lang="uk-UA" sz="1400" dirty="0" smtClean="0">
                <a:solidFill>
                  <a:schemeClr val="tx1"/>
                </a:solidFill>
                <a:latin typeface="Times New Roman" pitchFamily="18" charset="0"/>
                <a:cs typeface="Times New Roman" pitchFamily="18" charset="0"/>
              </a:rPr>
              <a:t> показала, що проектанти (розробники проектів </a:t>
            </a:r>
            <a:r>
              <a:rPr lang="uk-UA" sz="1400" dirty="0" err="1" smtClean="0">
                <a:solidFill>
                  <a:schemeClr val="tx1"/>
                </a:solidFill>
                <a:latin typeface="Times New Roman" pitchFamily="18" charset="0"/>
                <a:cs typeface="Times New Roman" pitchFamily="18" charset="0"/>
              </a:rPr>
              <a:t>СЗЗЗ</a:t>
            </a:r>
            <a:r>
              <a:rPr lang="uk-UA" sz="1400" dirty="0" smtClean="0">
                <a:solidFill>
                  <a:schemeClr val="tx1"/>
                </a:solidFill>
                <a:latin typeface="Times New Roman" pitchFamily="18" charset="0"/>
                <a:cs typeface="Times New Roman" pitchFamily="18" charset="0"/>
              </a:rPr>
              <a:t>) не враховують вказані вище моменти методики, що приводить до заниження очікуваних рівнів звуку та звукових тисків в розрахункових точках, що, в свою чергу, </a:t>
            </a:r>
            <a:r>
              <a:rPr lang="uk-UA" sz="1400" dirty="0" err="1" smtClean="0">
                <a:solidFill>
                  <a:schemeClr val="tx1"/>
                </a:solidFill>
                <a:latin typeface="Times New Roman" pitchFamily="18" charset="0"/>
                <a:cs typeface="Times New Roman" pitchFamily="18" charset="0"/>
              </a:rPr>
              <a:t>необгрунтовано</a:t>
            </a:r>
            <a:r>
              <a:rPr lang="uk-UA" sz="1400" dirty="0" smtClean="0">
                <a:solidFill>
                  <a:schemeClr val="tx1"/>
                </a:solidFill>
                <a:latin typeface="Times New Roman" pitchFamily="18" charset="0"/>
                <a:cs typeface="Times New Roman" pitchFamily="18" charset="0"/>
              </a:rPr>
              <a:t> наближує житлову забудову до житла</a:t>
            </a:r>
            <a:r>
              <a:rPr lang="uk-UA" sz="1400" dirty="0" smtClean="0">
                <a:solidFill>
                  <a:schemeClr val="tx1"/>
                </a:solidFill>
                <a:latin typeface="Times New Roman" pitchFamily="18" charset="0"/>
                <a:cs typeface="Times New Roman" pitchFamily="18" charset="0"/>
              </a:rPr>
              <a:t>.</a:t>
            </a:r>
          </a:p>
          <a:p>
            <a:pPr marL="742950" lvl="0" indent="-742950" algn="just">
              <a:buFont typeface="+mj-lt"/>
              <a:buAutoNum type="arabicPeriod"/>
            </a:pPr>
            <a:r>
              <a:rPr lang="uk-UA" sz="1400" dirty="0" smtClean="0">
                <a:solidFill>
                  <a:schemeClr val="tx1"/>
                </a:solidFill>
                <a:latin typeface="Times New Roman" pitchFamily="18" charset="0"/>
                <a:cs typeface="Times New Roman" pitchFamily="18" charset="0"/>
              </a:rPr>
              <a:t>Використання програмного забезпечення за методикою стандарту </a:t>
            </a:r>
            <a:r>
              <a:rPr lang="ru-RU" sz="1400" dirty="0" err="1">
                <a:solidFill>
                  <a:schemeClr val="tx1"/>
                </a:solidFill>
                <a:latin typeface="Times New Roman" pitchFamily="18" charset="0"/>
                <a:cs typeface="Times New Roman" pitchFamily="18" charset="0"/>
              </a:rPr>
              <a:t>ISO</a:t>
            </a:r>
            <a:r>
              <a:rPr lang="uk-UA" sz="1400" dirty="0">
                <a:solidFill>
                  <a:schemeClr val="tx1"/>
                </a:solidFill>
                <a:latin typeface="Times New Roman" pitchFamily="18" charset="0"/>
                <a:cs typeface="Times New Roman" pitchFamily="18" charset="0"/>
              </a:rPr>
              <a:t> 9613-2 </a:t>
            </a:r>
            <a:r>
              <a:rPr lang="uk-UA" sz="1400" dirty="0" smtClean="0">
                <a:solidFill>
                  <a:schemeClr val="tx1"/>
                </a:solidFill>
                <a:latin typeface="Times New Roman" pitchFamily="18" charset="0"/>
                <a:cs typeface="Times New Roman" pitchFamily="18" charset="0"/>
              </a:rPr>
              <a:t>для розрахунку  шуму від </a:t>
            </a:r>
            <a:r>
              <a:rPr lang="uk-UA" sz="1400" dirty="0" err="1" smtClean="0">
                <a:solidFill>
                  <a:schemeClr val="tx1"/>
                </a:solidFill>
                <a:latin typeface="Times New Roman" pitchFamily="18" charset="0"/>
                <a:cs typeface="Times New Roman" pitchFamily="18" charset="0"/>
              </a:rPr>
              <a:t>ВЕУ</a:t>
            </a:r>
            <a:r>
              <a:rPr lang="uk-UA" sz="1400" dirty="0" smtClean="0">
                <a:solidFill>
                  <a:schemeClr val="tx1"/>
                </a:solidFill>
                <a:latin typeface="Times New Roman" pitchFamily="18" charset="0"/>
                <a:cs typeface="Times New Roman" pitchFamily="18" charset="0"/>
              </a:rPr>
              <a:t> без врахування вищезазначених нюансів може призводити до хибних результатів.</a:t>
            </a:r>
            <a:endParaRPr lang="uk-UA" sz="1400" dirty="0"/>
          </a:p>
        </p:txBody>
      </p:sp>
    </p:spTree>
    <p:extLst>
      <p:ext uri="{BB962C8B-B14F-4D97-AF65-F5344CB8AC3E}">
        <p14:creationId xmlns:p14="http://schemas.microsoft.com/office/powerpoint/2010/main" val="7430266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1355</TotalTime>
  <Words>1513</Words>
  <Application>Microsoft Office PowerPoint</Application>
  <PresentationFormat>Экран (4:3)</PresentationFormat>
  <Paragraphs>101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Застосування стандарту ISO 9613-2  при визначені очікуваних рівнів звуку  та звукових тисків від  вітрових електричних установок (ВЕУ)</vt:lpstr>
      <vt:lpstr>Презентация PowerPoint</vt:lpstr>
      <vt:lpstr>Презентация PowerPoint</vt:lpstr>
      <vt:lpstr>Основні формули</vt:lpstr>
      <vt:lpstr>   </vt:lpstr>
      <vt:lpstr>Презентация PowerPoint</vt:lpstr>
      <vt:lpstr>  </vt:lpstr>
      <vt:lpstr>ВИСНОВКИ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Застосування стандарту ISO 9613-2  при визначені очікуваних рівнів звуку  та звукових тисків від  вітрових електричних установок (ВЕУ)</dc:title>
  <dc:creator>1</dc:creator>
  <cp:lastModifiedBy>1</cp:lastModifiedBy>
  <cp:revision>57</cp:revision>
  <dcterms:created xsi:type="dcterms:W3CDTF">2023-10-08T07:35:10Z</dcterms:created>
  <dcterms:modified xsi:type="dcterms:W3CDTF">2023-10-16T07:48:42Z</dcterms:modified>
</cp:coreProperties>
</file>