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23"/>
  </p:notesMasterIdLst>
  <p:sldIdLst>
    <p:sldId id="256" r:id="rId2"/>
    <p:sldId id="277" r:id="rId3"/>
    <p:sldId id="325" r:id="rId4"/>
    <p:sldId id="324" r:id="rId5"/>
    <p:sldId id="326" r:id="rId6"/>
    <p:sldId id="320" r:id="rId7"/>
    <p:sldId id="280" r:id="rId8"/>
    <p:sldId id="328" r:id="rId9"/>
    <p:sldId id="329" r:id="rId10"/>
    <p:sldId id="330" r:id="rId11"/>
    <p:sldId id="333" r:id="rId12"/>
    <p:sldId id="334" r:id="rId13"/>
    <p:sldId id="336" r:id="rId14"/>
    <p:sldId id="335" r:id="rId15"/>
    <p:sldId id="337" r:id="rId16"/>
    <p:sldId id="338" r:id="rId17"/>
    <p:sldId id="339" r:id="rId18"/>
    <p:sldId id="340" r:id="rId19"/>
    <p:sldId id="344" r:id="rId20"/>
    <p:sldId id="312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59" autoAdjust="0"/>
    <p:restoredTop sz="95934" autoAdjust="0"/>
  </p:normalViewPr>
  <p:slideViewPr>
    <p:cSldViewPr>
      <p:cViewPr varScale="1">
        <p:scale>
          <a:sx n="78" d="100"/>
          <a:sy n="78" d="100"/>
        </p:scale>
        <p:origin x="103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yananikolaieva\Downloads\&#1043;&#1088;&#1072;&#1092;&#1110;&#1082;&#1080;%20&#1076;&#1080;&#1082;&#1083;&#1086;&#1092;&#1077;&#1085;&#1072;&#1082;%20&#1075;&#1086;&#1089;&#1090;&#1088;&#1110;%20&#1076;&#1086;&#1089;&#1083;&#1110;&#1076;&#1080;%20(2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yananikolaieva\Downloads\&#1043;&#1088;&#1072;&#1092;&#1110;&#1082;&#1080;%20&#1076;&#1080;&#1082;&#1083;&#1086;&#1092;&#1077;&#1085;&#1072;&#1082;%20&#1075;&#1086;&#1089;&#1090;&#1088;&#1110;%20&#1076;&#1086;&#1089;&#1083;&#1110;&#1076;&#1080;%20(2)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P\Desktop\&#1043;&#1088;&#1072;&#1092;&#1110;&#1082;&#1080;%20&#1076;&#1080;&#1082;&#1083;&#1086;&#1092;&#1077;&#1085;&#1072;&#1082;%20&#1075;&#1086;&#1089;&#1090;&#1088;&#1110;%20&#1076;&#1086;&#1089;&#1083;&#1110;&#1076;&#1080;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P\Desktop\WORK\&#1043;&#1088;&#1072;&#1092;&#1110;&#1082;&#1080;%20&#1076;&#1080;&#1082;&#1083;&#1086;&#1092;&#1077;&#1085;&#1072;&#1082;%20&#1075;&#1086;&#1089;&#1090;&#1088;&#1110;%20&#1076;&#1086;&#1089;&#1083;&#1110;&#1076;&#1080;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P\Downloads\&#1043;&#1088;&#1072;&#1092;&#1110;&#1082;&#1080;%20&#1076;&#1080;&#1082;&#1083;&#1086;&#1092;&#1077;&#1085;&#1072;&#1082;%20&#1075;&#1086;&#1089;&#1090;&#1088;&#1110;%20&#1076;&#1086;&#1089;&#1083;&#1110;&#1076;&#1080;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P\Desktop\&#1043;&#1088;&#1072;&#1092;&#1110;&#1082;&#1080;%20&#1076;&#1080;&#1082;&#1083;&#1086;&#1092;&#1077;&#1085;&#1072;&#1082;%20&#1075;&#1086;&#1089;&#1090;&#1088;&#1110;%20&#1090;&#1072;%20&#1087;&#1110;&#1076;&#1075;&#1086;&#1089;&#1090;&#1088;&#1110;%20&#1076;&#1086;&#1089;&#1083;&#1110;&#1076;&#1080;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'Вш підгостр'!$B$6</c:f>
              <c:strCache>
                <c:ptCount val="1"/>
                <c:pt idx="0">
                  <c:v>у</c:v>
                </c:pt>
              </c:strCache>
            </c:strRef>
          </c:tx>
          <c:marker>
            <c:symbol val="square"/>
            <c:size val="4"/>
          </c:marker>
          <c:xVal>
            <c:numRef>
              <c:f>'Вш підгостр'!$A$7:$A$10</c:f>
              <c:numCache>
                <c:formatCode>General</c:formatCode>
                <c:ptCount val="4"/>
                <c:pt idx="0">
                  <c:v>2.6150000000000002</c:v>
                </c:pt>
                <c:pt idx="1">
                  <c:v>2.67</c:v>
                </c:pt>
                <c:pt idx="2">
                  <c:v>2.7149999999999999</c:v>
                </c:pt>
              </c:numCache>
            </c:numRef>
          </c:xVal>
          <c:yVal>
            <c:numRef>
              <c:f>'Вш підгостр'!$B$7:$B$10</c:f>
              <c:numCache>
                <c:formatCode>General</c:formatCode>
                <c:ptCount val="4"/>
                <c:pt idx="0">
                  <c:v>4.01</c:v>
                </c:pt>
                <c:pt idx="1">
                  <c:v>4.5599999999999996</c:v>
                </c:pt>
                <c:pt idx="2">
                  <c:v>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480-1E47-8FEF-A832D2A9E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6661120"/>
        <c:axId val="386661696"/>
      </c:scatterChart>
      <c:valAx>
        <c:axId val="386661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aseline="0">
                    <a:latin typeface="Times New Roman" pitchFamily="18" charset="0"/>
                  </a:defRPr>
                </a:pPr>
                <a:r>
                  <a:rPr lang="en-US" sz="1200" baseline="0">
                    <a:latin typeface="Times New Roman" pitchFamily="18" charset="0"/>
                  </a:rPr>
                  <a:t>lg </a:t>
                </a:r>
                <a:r>
                  <a:rPr lang="uk-UA" sz="1200" baseline="0">
                    <a:latin typeface="Times New Roman" pitchFamily="18" charset="0"/>
                  </a:rPr>
                  <a:t>дози</a:t>
                </a:r>
                <a:endParaRPr lang="ru-RU" sz="1200" baseline="0">
                  <a:latin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8998172236344476"/>
              <c:y val="0.930871917293957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86661696"/>
        <c:crosses val="autoZero"/>
        <c:crossBetween val="midCat"/>
      </c:valAx>
      <c:valAx>
        <c:axId val="3866616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aseline="0">
                    <a:latin typeface="Times New Roman" pitchFamily="18" charset="0"/>
                  </a:defRPr>
                </a:pPr>
                <a:r>
                  <a:rPr lang="ru-RU" sz="1200" baseline="0">
                    <a:latin typeface="Times New Roman" pitchFamily="18" charset="0"/>
                  </a:rPr>
                  <a:t>Пробіт</a:t>
                </a:r>
              </a:p>
            </c:rich>
          </c:tx>
          <c:layout>
            <c:manualLayout>
              <c:xMode val="edge"/>
              <c:yMode val="edge"/>
              <c:x val="1.4698162729658792E-2"/>
              <c:y val="2.731994686483264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8666112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Лист2!$B$6</c:f>
              <c:strCache>
                <c:ptCount val="1"/>
                <c:pt idx="0">
                  <c:v>у</c:v>
                </c:pt>
              </c:strCache>
            </c:strRef>
          </c:tx>
          <c:marker>
            <c:symbol val="square"/>
            <c:size val="4"/>
          </c:marker>
          <c:xVal>
            <c:numRef>
              <c:f>Лист2!$A$7:$A$11</c:f>
              <c:numCache>
                <c:formatCode>General</c:formatCode>
                <c:ptCount val="5"/>
                <c:pt idx="0">
                  <c:v>2.7240000000000002</c:v>
                </c:pt>
                <c:pt idx="1">
                  <c:v>2.7559999999999998</c:v>
                </c:pt>
                <c:pt idx="2">
                  <c:v>2.7404000000000002</c:v>
                </c:pt>
              </c:numCache>
            </c:numRef>
          </c:xVal>
          <c:yVal>
            <c:numRef>
              <c:f>Лист2!$B$7:$B$11</c:f>
              <c:numCache>
                <c:formatCode>General</c:formatCode>
                <c:ptCount val="5"/>
                <c:pt idx="0">
                  <c:v>4.01</c:v>
                </c:pt>
                <c:pt idx="1">
                  <c:v>5.95</c:v>
                </c:pt>
                <c:pt idx="2">
                  <c:v>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688-644B-96B6-E1D9C69F68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9030400"/>
        <c:axId val="319030976"/>
      </c:scatterChart>
      <c:valAx>
        <c:axId val="3190304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aseline="0">
                    <a:latin typeface="Times New Roman" pitchFamily="18" charset="0"/>
                  </a:defRPr>
                </a:pPr>
                <a:r>
                  <a:rPr lang="en-US" sz="1200" baseline="0">
                    <a:latin typeface="Times New Roman" pitchFamily="18" charset="0"/>
                  </a:rPr>
                  <a:t>lg </a:t>
                </a:r>
                <a:r>
                  <a:rPr lang="uk-UA" sz="1200" baseline="0">
                    <a:latin typeface="Times New Roman" pitchFamily="18" charset="0"/>
                  </a:rPr>
                  <a:t>дози</a:t>
                </a:r>
                <a:endParaRPr lang="ru-RU" sz="1200" baseline="0">
                  <a:latin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8998172236344476"/>
              <c:y val="0.930871917293957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19030976"/>
        <c:crosses val="autoZero"/>
        <c:crossBetween val="midCat"/>
      </c:valAx>
      <c:valAx>
        <c:axId val="3190309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aseline="0">
                    <a:latin typeface="Times New Roman" pitchFamily="18" charset="0"/>
                  </a:defRPr>
                </a:pPr>
                <a:r>
                  <a:rPr lang="ru-RU" sz="1200" baseline="0">
                    <a:latin typeface="Times New Roman" pitchFamily="18" charset="0"/>
                  </a:rPr>
                  <a:t>Пробіт</a:t>
                </a:r>
              </a:p>
            </c:rich>
          </c:tx>
          <c:layout>
            <c:manualLayout>
              <c:xMode val="edge"/>
              <c:yMode val="edge"/>
              <c:x val="1.4698162729658792E-2"/>
              <c:y val="2.731994686483264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1903040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'[Графіки диклофенак гострі досліди.xlsx]Лист5'!$B$6</c:f>
              <c:strCache>
                <c:ptCount val="1"/>
                <c:pt idx="0">
                  <c:v>у</c:v>
                </c:pt>
              </c:strCache>
            </c:strRef>
          </c:tx>
          <c:marker>
            <c:symbol val="square"/>
            <c:size val="4"/>
          </c:marker>
          <c:xVal>
            <c:numRef>
              <c:f>'[Графіки диклофенак гострі досліди.xlsx]Лист5'!$A$7:$A$9</c:f>
              <c:numCache>
                <c:formatCode>General</c:formatCode>
                <c:ptCount val="3"/>
                <c:pt idx="0">
                  <c:v>2.1</c:v>
                </c:pt>
                <c:pt idx="1">
                  <c:v>2.1960000000000002</c:v>
                </c:pt>
                <c:pt idx="2">
                  <c:v>2.3858000000000001</c:v>
                </c:pt>
              </c:numCache>
            </c:numRef>
          </c:xVal>
          <c:yVal>
            <c:numRef>
              <c:f>'[Графіки диклофенак гострі досліди.xlsx]Лист5'!$B$7:$B$9</c:f>
              <c:numCache>
                <c:formatCode>General</c:formatCode>
                <c:ptCount val="3"/>
                <c:pt idx="0">
                  <c:v>4.01</c:v>
                </c:pt>
                <c:pt idx="1">
                  <c:v>4.33</c:v>
                </c:pt>
                <c:pt idx="2">
                  <c:v>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B9D-F84C-A99F-16AC02E0B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2258304"/>
        <c:axId val="222259456"/>
      </c:scatterChart>
      <c:valAx>
        <c:axId val="222258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aseline="0">
                    <a:latin typeface="Times New Roman" pitchFamily="18" charset="0"/>
                  </a:defRPr>
                </a:pPr>
                <a:r>
                  <a:rPr lang="en-US" sz="1200" baseline="0">
                    <a:latin typeface="Times New Roman" pitchFamily="18" charset="0"/>
                  </a:rPr>
                  <a:t>lg </a:t>
                </a:r>
                <a:r>
                  <a:rPr lang="uk-UA" sz="1200" baseline="0">
                    <a:latin typeface="Times New Roman" pitchFamily="18" charset="0"/>
                  </a:rPr>
                  <a:t>дози</a:t>
                </a:r>
                <a:endParaRPr lang="ru-RU" sz="1200" baseline="0">
                  <a:latin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8998172236344476"/>
              <c:y val="0.930871917293957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22259456"/>
        <c:crosses val="autoZero"/>
        <c:crossBetween val="midCat"/>
      </c:valAx>
      <c:valAx>
        <c:axId val="2222594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aseline="0">
                    <a:latin typeface="Times New Roman" pitchFamily="18" charset="0"/>
                  </a:defRPr>
                </a:pPr>
                <a:r>
                  <a:rPr lang="ru-RU" sz="1200" baseline="0">
                    <a:latin typeface="Times New Roman" pitchFamily="18" charset="0"/>
                  </a:rPr>
                  <a:t>Пробіт</a:t>
                </a:r>
              </a:p>
            </c:rich>
          </c:tx>
          <c:layout>
            <c:manualLayout>
              <c:xMode val="edge"/>
              <c:yMode val="edge"/>
              <c:x val="1.4698162729658792E-2"/>
              <c:y val="2.731994686483264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2225830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'[Графіки диклофенак гострі досліди.xlsx]Лист4'!$B$6</c:f>
              <c:strCache>
                <c:ptCount val="1"/>
                <c:pt idx="0">
                  <c:v>у</c:v>
                </c:pt>
              </c:strCache>
            </c:strRef>
          </c:tx>
          <c:marker>
            <c:symbol val="square"/>
            <c:size val="4"/>
          </c:marker>
          <c:xVal>
            <c:numRef>
              <c:f>'[Графіки диклофенак гострі досліди.xlsx]Лист4'!$A$7:$A$9</c:f>
              <c:numCache>
                <c:formatCode>General</c:formatCode>
                <c:ptCount val="3"/>
                <c:pt idx="0">
                  <c:v>1.6990000000000001</c:v>
                </c:pt>
                <c:pt idx="1">
                  <c:v>2</c:v>
                </c:pt>
                <c:pt idx="2">
                  <c:v>1.855</c:v>
                </c:pt>
              </c:numCache>
            </c:numRef>
          </c:xVal>
          <c:yVal>
            <c:numRef>
              <c:f>'[Графіки диклофенак гострі досліди.xlsx]Лист4'!$B$7:$B$9</c:f>
              <c:numCache>
                <c:formatCode>General</c:formatCode>
                <c:ptCount val="3"/>
                <c:pt idx="0">
                  <c:v>4.5599999999999996</c:v>
                </c:pt>
                <c:pt idx="1">
                  <c:v>5.41</c:v>
                </c:pt>
                <c:pt idx="2">
                  <c:v>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475-8247-9A5A-85F7D8B2DB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719296"/>
        <c:axId val="21719872"/>
      </c:scatterChart>
      <c:valAx>
        <c:axId val="21719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aseline="0">
                    <a:latin typeface="Times New Roman" pitchFamily="18" charset="0"/>
                  </a:defRPr>
                </a:pPr>
                <a:r>
                  <a:rPr lang="en-US" sz="1200" baseline="0">
                    <a:latin typeface="Times New Roman" pitchFamily="18" charset="0"/>
                  </a:rPr>
                  <a:t>lg </a:t>
                </a:r>
                <a:r>
                  <a:rPr lang="uk-UA" sz="1200" baseline="0">
                    <a:latin typeface="Times New Roman" pitchFamily="18" charset="0"/>
                  </a:rPr>
                  <a:t>дози</a:t>
                </a:r>
                <a:endParaRPr lang="ru-RU" sz="1200" baseline="0">
                  <a:latin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8998172236344476"/>
              <c:y val="0.930871917293957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719872"/>
        <c:crosses val="autoZero"/>
        <c:crossBetween val="midCat"/>
      </c:valAx>
      <c:valAx>
        <c:axId val="217198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aseline="0">
                    <a:latin typeface="Times New Roman" pitchFamily="18" charset="0"/>
                  </a:defRPr>
                </a:pPr>
                <a:r>
                  <a:rPr lang="ru-RU" sz="1200" baseline="0">
                    <a:latin typeface="Times New Roman" pitchFamily="18" charset="0"/>
                  </a:rPr>
                  <a:t>Пробіт</a:t>
                </a:r>
              </a:p>
            </c:rich>
          </c:tx>
          <c:layout>
            <c:manualLayout>
              <c:xMode val="edge"/>
              <c:yMode val="edge"/>
              <c:x val="1.4698162729658792E-2"/>
              <c:y val="2.731994686483264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719296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'[Графіки диклофенак гострі досліди.xlsx]Вш підгостр'!$B$6</c:f>
              <c:strCache>
                <c:ptCount val="1"/>
                <c:pt idx="0">
                  <c:v>у</c:v>
                </c:pt>
              </c:strCache>
            </c:strRef>
          </c:tx>
          <c:marker>
            <c:symbol val="square"/>
            <c:size val="4"/>
          </c:marker>
          <c:xVal>
            <c:numRef>
              <c:f>'[Графіки диклофенак гострі досліди.xlsx]Вш підгостр'!$A$7:$A$10</c:f>
              <c:numCache>
                <c:formatCode>General</c:formatCode>
                <c:ptCount val="4"/>
                <c:pt idx="0">
                  <c:v>2.6150000000000002</c:v>
                </c:pt>
                <c:pt idx="1">
                  <c:v>2.67</c:v>
                </c:pt>
                <c:pt idx="2">
                  <c:v>2.7149999999999999</c:v>
                </c:pt>
              </c:numCache>
            </c:numRef>
          </c:xVal>
          <c:yVal>
            <c:numRef>
              <c:f>'[Графіки диклофенак гострі досліди.xlsx]Вш підгостр'!$B$7:$B$10</c:f>
              <c:numCache>
                <c:formatCode>General</c:formatCode>
                <c:ptCount val="4"/>
                <c:pt idx="0">
                  <c:v>4.01</c:v>
                </c:pt>
                <c:pt idx="1">
                  <c:v>4.5599999999999996</c:v>
                </c:pt>
                <c:pt idx="2">
                  <c:v>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817-994C-87F6-6C359AA876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856960"/>
        <c:axId val="283171584"/>
      </c:scatterChart>
      <c:valAx>
        <c:axId val="36856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aseline="0">
                    <a:latin typeface="Times New Roman" pitchFamily="18" charset="0"/>
                  </a:defRPr>
                </a:pPr>
                <a:r>
                  <a:rPr lang="en-US" sz="1200" baseline="0">
                    <a:latin typeface="Times New Roman" pitchFamily="18" charset="0"/>
                  </a:rPr>
                  <a:t>lg </a:t>
                </a:r>
                <a:r>
                  <a:rPr lang="uk-UA" sz="1200" baseline="0">
                    <a:latin typeface="Times New Roman" pitchFamily="18" charset="0"/>
                  </a:rPr>
                  <a:t>дози</a:t>
                </a:r>
                <a:endParaRPr lang="ru-RU" sz="1200" baseline="0">
                  <a:latin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8998172236344476"/>
              <c:y val="0.930871917293957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83171584"/>
        <c:crosses val="autoZero"/>
        <c:crossBetween val="midCat"/>
      </c:valAx>
      <c:valAx>
        <c:axId val="2831715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aseline="0">
                    <a:latin typeface="Times New Roman" pitchFamily="18" charset="0"/>
                  </a:defRPr>
                </a:pPr>
                <a:r>
                  <a:rPr lang="ru-RU" sz="1200" baseline="0">
                    <a:latin typeface="Times New Roman" pitchFamily="18" charset="0"/>
                  </a:rPr>
                  <a:t>Пробіт</a:t>
                </a:r>
              </a:p>
            </c:rich>
          </c:tx>
          <c:layout>
            <c:manualLayout>
              <c:xMode val="edge"/>
              <c:yMode val="edge"/>
              <c:x val="1.4698162729658792E-2"/>
              <c:y val="2.731994686483264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856960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'[Графіки диклофенак гострі та підгострі досліди.xlsx]Інтрнз підгостр'!$B$6</c:f>
              <c:strCache>
                <c:ptCount val="1"/>
                <c:pt idx="0">
                  <c:v>у</c:v>
                </c:pt>
              </c:strCache>
            </c:strRef>
          </c:tx>
          <c:marker>
            <c:symbol val="square"/>
            <c:size val="4"/>
          </c:marker>
          <c:xVal>
            <c:numRef>
              <c:f>'[Графіки диклофенак гострі та підгострі досліди.xlsx]Інтрнз підгостр'!$A$7:$A$10</c:f>
              <c:numCache>
                <c:formatCode>General</c:formatCode>
                <c:ptCount val="4"/>
                <c:pt idx="0">
                  <c:v>2.085</c:v>
                </c:pt>
                <c:pt idx="1">
                  <c:v>2.2890000000000001</c:v>
                </c:pt>
                <c:pt idx="2">
                  <c:v>2.3679999999999999</c:v>
                </c:pt>
              </c:numCache>
            </c:numRef>
          </c:xVal>
          <c:yVal>
            <c:numRef>
              <c:f>'[Графіки диклофенак гострі та підгострі досліди.xlsx]Інтрнз підгостр'!$B$7:$B$10</c:f>
              <c:numCache>
                <c:formatCode>General</c:formatCode>
                <c:ptCount val="4"/>
                <c:pt idx="0">
                  <c:v>3.82</c:v>
                </c:pt>
                <c:pt idx="1">
                  <c:v>4.67</c:v>
                </c:pt>
                <c:pt idx="2">
                  <c:v>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9DB-D740-AEF6-CBA2A3F84D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684544"/>
        <c:axId val="128688128"/>
      </c:scatterChart>
      <c:valAx>
        <c:axId val="128684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aseline="0">
                    <a:latin typeface="Times New Roman" pitchFamily="18" charset="0"/>
                  </a:defRPr>
                </a:pPr>
                <a:r>
                  <a:rPr lang="en-US" sz="1200" baseline="0">
                    <a:latin typeface="Times New Roman" pitchFamily="18" charset="0"/>
                  </a:rPr>
                  <a:t>lg </a:t>
                </a:r>
                <a:r>
                  <a:rPr lang="uk-UA" sz="1200" baseline="0">
                    <a:latin typeface="Times New Roman" pitchFamily="18" charset="0"/>
                  </a:rPr>
                  <a:t>дози</a:t>
                </a:r>
                <a:endParaRPr lang="ru-RU" sz="1200" baseline="0">
                  <a:latin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8998172236344476"/>
              <c:y val="0.930871917293957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8688128"/>
        <c:crosses val="autoZero"/>
        <c:crossBetween val="midCat"/>
      </c:valAx>
      <c:valAx>
        <c:axId val="1286881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aseline="0">
                    <a:latin typeface="Times New Roman" pitchFamily="18" charset="0"/>
                  </a:defRPr>
                </a:pPr>
                <a:r>
                  <a:rPr lang="ru-RU" sz="1200" baseline="0">
                    <a:latin typeface="Times New Roman" pitchFamily="18" charset="0"/>
                  </a:rPr>
                  <a:t>Пробіт</a:t>
                </a:r>
              </a:p>
            </c:rich>
          </c:tx>
          <c:layout>
            <c:manualLayout>
              <c:xMode val="edge"/>
              <c:yMode val="edge"/>
              <c:x val="1.4698162729658792E-2"/>
              <c:y val="2.731994686483264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8684544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DA325-FEA4-4769-A0B4-1C0C821B398B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D5BCD-1FF1-4DC1-9994-14727422C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071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6F5E38E-99AE-47F6-ACFB-3DB577F96858}" type="datetime1">
              <a:rPr lang="ru-RU" smtClean="0"/>
              <a:t>18.10.2023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058D2-F3AC-41B0-9AA4-096D4AF3053A}" type="datetime1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A055-F3BE-4B7F-B36D-7D3125E7FF39}" type="datetime1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F48D05A-3297-49B8-B744-D54E2346BB18}" type="datetime1">
              <a:rPr lang="ru-RU" smtClean="0"/>
              <a:t>18.10.2023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A3B40D3-302C-4A6D-A0B9-D21FE7A9A8B0}" type="datetime1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56001-5874-48FD-B969-54374DFAE186}" type="datetime1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FE56-8D62-4334-B8D2-AB0D3E34E312}" type="datetime1">
              <a:rPr lang="ru-RU" smtClean="0"/>
              <a:t>18.10.2023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A216DAD-A786-4572-8881-1D1650EB7F91}" type="datetime1">
              <a:rPr lang="ru-RU" smtClean="0"/>
              <a:t>18.10.2023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750E-D7AE-48FE-A96E-BF365AB02990}" type="datetime1">
              <a:rPr lang="ru-RU" smtClean="0"/>
              <a:t>18.10.2023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EC29182-847E-4892-9877-53B28C4DAD79}" type="datetime1">
              <a:rPr lang="ru-RU" smtClean="0"/>
              <a:t>18.10.2023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D8402E5-BA26-42D1-AD5B-EE0C799D7BE2}" type="datetime1">
              <a:rPr lang="ru-RU" smtClean="0"/>
              <a:t>18.10.2023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DFE12F8-FB94-45EC-8CD2-7392B0235C1C}" type="datetime1">
              <a:rPr lang="ru-RU" smtClean="0"/>
              <a:t>18.10.2023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8544" y="1229051"/>
            <a:ext cx="7746631" cy="1691538"/>
          </a:xfrm>
        </p:spPr>
        <p:txBody>
          <a:bodyPr>
            <a:noAutofit/>
          </a:bodyPr>
          <a:lstStyle/>
          <a:p>
            <a:pPr indent="583565" algn="ctr">
              <a:lnSpc>
                <a:spcPct val="115000"/>
              </a:lnSpc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ВИЗНАЧЕННЯ ПАРАМЕТРІВ ТОКСИЧНОСТІ СУБСТАНЦІЇ «ДИКЛОФЕНАК НАТРІЮ» В ЕКСПЕРИМЕНТІ</a:t>
            </a:r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endParaRPr lang="ru-UA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3153" y="3904466"/>
            <a:ext cx="6912768" cy="2520280"/>
          </a:xfrm>
        </p:spPr>
        <p:txBody>
          <a:bodyPr>
            <a:normAutofit/>
          </a:bodyPr>
          <a:lstStyle/>
          <a:p>
            <a:pPr algn="r" defTabSz="355600"/>
            <a:endParaRPr lang="uk-UA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uk-UA" sz="15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15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ауковий керівник НДР: </a:t>
            </a:r>
            <a:r>
              <a:rPr lang="uk-UA" sz="15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к.екон.н</a:t>
            </a:r>
            <a:r>
              <a:rPr lang="uk-UA" sz="15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n-US" sz="15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PhD </a:t>
            </a:r>
            <a:r>
              <a:rPr lang="uk-UA" sz="15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Н.В . </a:t>
            </a:r>
            <a:r>
              <a:rPr lang="uk-UA" sz="15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Останіна</a:t>
            </a:r>
            <a:r>
              <a:rPr lang="uk-UA" sz="15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 </a:t>
            </a:r>
            <a:r>
              <a:rPr lang="uk-UA" sz="15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Зав. відділу </a:t>
            </a:r>
            <a:r>
              <a:rPr lang="uk-UA" sz="15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хізико</a:t>
            </a:r>
            <a:r>
              <a:rPr lang="uk-UA" sz="15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-хімічних, мікробіологічних, </a:t>
            </a:r>
            <a:r>
              <a:rPr lang="uk-UA" sz="15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токсиколого</a:t>
            </a:r>
            <a:r>
              <a:rPr lang="uk-UA" sz="15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-гігієнічних досліджень. </a:t>
            </a:r>
            <a:r>
              <a:rPr lang="uk-UA" sz="15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UA" sz="1500" b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endParaRPr lang="uk-UA" sz="1500" b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uk-UA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Відповідальний виконавець: Я.Ю. Ніколаєва – науковий співробітник лабораторії контролю якості і безпеки продукції</a:t>
            </a:r>
            <a:r>
              <a:rPr lang="uk-UA" sz="14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Logo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4874"/>
            <a:ext cx="3024336" cy="94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4721"/>
            <a:ext cx="28590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108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281"/>
            <a:ext cx="28590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User\Desktop\Logo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327" y="138434"/>
            <a:ext cx="3024336" cy="94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96F9BA-52AA-E05E-8A71-52D42D1C72A0}"/>
              </a:ext>
            </a:extLst>
          </p:cNvPr>
          <p:cNvSpPr txBox="1"/>
          <p:nvPr/>
        </p:nvSpPr>
        <p:spPr>
          <a:xfrm>
            <a:off x="447256" y="1206343"/>
            <a:ext cx="8208912" cy="376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алергенност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та м</a:t>
            </a:r>
            <a:r>
              <a:rPr lang="ru-RU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ісцево-подразнюючої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дії </a:t>
            </a:r>
            <a:endParaRPr lang="en-US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8A73D6-A219-ABF8-7BE0-784E2E09F4CC}"/>
              </a:ext>
            </a:extLst>
          </p:cNvPr>
          <p:cNvSpPr txBox="1"/>
          <p:nvPr/>
        </p:nvSpPr>
        <p:spPr>
          <a:xfrm>
            <a:off x="406337" y="2276872"/>
            <a:ext cx="8135902" cy="296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Алергічні проби проводили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протягом чотирьох діб на короткошерстих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мурчаках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Перша група – 6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мурчаків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проведення шкірних проб. Друга група – 6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мурчаків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провокаційної проби опухання вуха. 2 контрольні групи по 6 тварин у кожній.</a:t>
            </a:r>
          </a:p>
          <a:p>
            <a:pPr indent="450215" algn="just">
              <a:lnSpc>
                <a:spcPct val="150000"/>
              </a:lnSpc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Оцінку впливу на слизову оболонку ока проводили на піддослідній та контрольній групах </a:t>
            </a:r>
            <a:r>
              <a:rPr lang="uk-UA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мурчаків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по 6 тварин у кожній, відповідно.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Висновок: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результати досліджень свідчать про те, що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диклофенак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натрію не володіє вираженою подразнюючою дією на слизову оболонку очей та не проявляє алергенних властивостей.</a:t>
            </a: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731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281"/>
            <a:ext cx="28590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User\Desktop\Logo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327" y="138434"/>
            <a:ext cx="3024336" cy="94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FB4DA5-6381-7A47-F4FE-04C14388A9DE}"/>
              </a:ext>
            </a:extLst>
          </p:cNvPr>
          <p:cNvSpPr txBox="1"/>
          <p:nvPr/>
        </p:nvSpPr>
        <p:spPr>
          <a:xfrm>
            <a:off x="559349" y="812791"/>
            <a:ext cx="8036956" cy="376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Встановлення С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uk-UA" sz="14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 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щурів при одноразових </a:t>
            </a:r>
            <a:r>
              <a:rPr lang="uk-UA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інтраназальних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введеннях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24B5FA-E937-3B85-CE47-AE4AC278B50B}"/>
              </a:ext>
            </a:extLst>
          </p:cNvPr>
          <p:cNvSpPr txBox="1"/>
          <p:nvPr/>
        </p:nvSpPr>
        <p:spPr>
          <a:xfrm>
            <a:off x="356233" y="1172506"/>
            <a:ext cx="8234245" cy="4083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Розрахункова величина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</a:t>
            </a:r>
            <a:r>
              <a:rPr lang="ru-RU" sz="14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lgCL</a:t>
            </a:r>
            <a:r>
              <a:rPr lang="ru-RU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1,041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lg DL</a:t>
            </a:r>
            <a:r>
              <a:rPr lang="ru-RU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вш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+ 0,29</a:t>
            </a:r>
            <a:r>
              <a:rPr lang="ru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</a:t>
            </a:r>
          </a:p>
          <a:p>
            <a:pPr indent="450215" algn="just"/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</a:t>
            </a:r>
            <a:r>
              <a:rPr lang="ru-RU" sz="14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 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щурів-самців = 125,98 мг/м</a:t>
            </a:r>
            <a:r>
              <a:rPr lang="uk-UA" sz="14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</a:p>
          <a:p>
            <a:pPr indent="450215" algn="just"/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</a:t>
            </a:r>
            <a:r>
              <a:rPr lang="ru-RU" sz="14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 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щурів-самиць = 157 мг/м</a:t>
            </a:r>
            <a:r>
              <a:rPr lang="uk-UA" sz="14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</a:p>
          <a:p>
            <a:pPr indent="450215" algn="just"/>
            <a:endParaRPr lang="uk-UA" sz="1400" b="1" baseline="30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ерерахування концентрації препарату в повітрі, що вдихається, на введену дозу, здійснюється за формулою:</a:t>
            </a:r>
            <a:r>
              <a:rPr lang="ru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 =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 V**, де:</a:t>
            </a:r>
            <a:r>
              <a:rPr lang="ru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концентрація препарату, мг/м3; D - доза препарату (мг), введена тварині; 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- об'єм повітря, що вдихається (м</a:t>
            </a:r>
            <a:r>
              <a:rPr lang="uk-UA" sz="1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r>
              <a:rPr lang="ru-UA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0215" algn="just"/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Розрахунок величини легеневої вентиляції впродовж 24 - годинної експозиції досліджуваним препаратом щурам - самцям, середня маса яких – 408 г (група І): </a:t>
            </a:r>
            <a:endParaRPr lang="ru-UA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V= (0,65 см</a:t>
            </a:r>
            <a:r>
              <a:rPr lang="uk-UA" sz="12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/г/хв x 408 г x 1440 хв) / 1000000 (перерахування в м</a:t>
            </a:r>
            <a:r>
              <a:rPr lang="uk-UA" sz="12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0,381888 м</a:t>
            </a:r>
            <a:r>
              <a:rPr lang="uk-UA" sz="12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UA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endParaRPr lang="ru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DL</a:t>
            </a:r>
            <a:r>
              <a:rPr lang="uk-UA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інтнз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CL</a:t>
            </a:r>
            <a:r>
              <a:rPr lang="uk-UA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 V.</a:t>
            </a: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/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Доза введення одному щуру - самцю: </a:t>
            </a: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uk-UA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інтнз</a:t>
            </a: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125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,9</a:t>
            </a: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мг/м</a:t>
            </a:r>
            <a:r>
              <a:rPr lang="uk-UA" sz="12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0,381888 м</a:t>
            </a:r>
            <a:r>
              <a:rPr lang="uk-UA" sz="12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48,11 мг</a:t>
            </a:r>
            <a:r>
              <a:rPr lang="ru-UA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/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Розрахунок величини легеневої вентиляції впродовж 24 - годинної експозиції досліджуваним препаратом щурам - самицям, середня маса яких – 365 г (група ІІ): </a:t>
            </a:r>
          </a:p>
          <a:p>
            <a:pPr indent="450215"/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V= (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0,65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см</a:t>
            </a:r>
            <a:r>
              <a:rPr lang="uk-UA" sz="1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/г/хв x 365 г x 1440 хв) / 1000000 (перерахування в м</a:t>
            </a:r>
            <a:r>
              <a:rPr lang="uk-UA" sz="1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= 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0,34164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</a:t>
            </a:r>
            <a:r>
              <a:rPr lang="ru-RU" sz="1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UA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/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Доза введення одн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ій тварині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DL</a:t>
            </a:r>
            <a:r>
              <a:rPr lang="uk-UA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інтнз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157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мг/м</a:t>
            </a:r>
            <a:r>
              <a:rPr lang="uk-UA" sz="1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0,34164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мг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UA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0215"/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4D800F-1AB9-5461-39AE-77ECB1063B27}"/>
              </a:ext>
            </a:extLst>
          </p:cNvPr>
          <p:cNvSpPr txBox="1"/>
          <p:nvPr/>
        </p:nvSpPr>
        <p:spPr>
          <a:xfrm>
            <a:off x="324138" y="5712023"/>
            <a:ext cx="79069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uk-UA" sz="1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Методические</a:t>
            </a:r>
            <a:r>
              <a:rPr lang="uk-UA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указания</a:t>
            </a:r>
            <a:r>
              <a:rPr lang="uk-UA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1.1.726-98 </a:t>
            </a:r>
            <a:r>
              <a:rPr lang="uk-UA" sz="1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Гигиеническое</a:t>
            </a:r>
            <a:r>
              <a:rPr lang="uk-UA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нормирование</a:t>
            </a:r>
            <a:r>
              <a:rPr lang="uk-UA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лекарственных</a:t>
            </a:r>
            <a:r>
              <a:rPr lang="uk-UA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</a:t>
            </a:r>
            <a:r>
              <a:rPr lang="uk-UA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uk-UA" sz="1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воздухе</a:t>
            </a:r>
            <a:r>
              <a:rPr lang="uk-UA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рабочей</a:t>
            </a:r>
            <a:r>
              <a:rPr lang="uk-UA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зоны</a:t>
            </a:r>
            <a:r>
              <a:rPr lang="uk-UA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1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атмосферном</a:t>
            </a:r>
            <a:r>
              <a:rPr lang="uk-UA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воздухе</a:t>
            </a:r>
            <a:r>
              <a:rPr lang="uk-UA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населенных</a:t>
            </a:r>
            <a:r>
              <a:rPr lang="uk-UA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мест</a:t>
            </a:r>
            <a:r>
              <a:rPr lang="uk-UA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uk-UA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воде</a:t>
            </a:r>
            <a:r>
              <a:rPr lang="uk-UA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водных</a:t>
            </a:r>
            <a:r>
              <a:rPr lang="uk-UA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объектов</a:t>
            </a:r>
            <a:r>
              <a:rPr lang="uk-UA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1998.</a:t>
            </a:r>
          </a:p>
          <a:p>
            <a:pPr indent="450215"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**</a:t>
            </a:r>
            <a:r>
              <a:rPr lang="uk-UA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Методичні вказівки «Обґрунтування гранично допустимих концентрацій лікарських засобів у повітрі робочої зони і в атмосферному повітрі населених місць». Наказ МОЗ України від 21.10.2005 № 544.</a:t>
            </a:r>
            <a:endParaRPr lang="ru-UA" sz="1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222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281"/>
            <a:ext cx="28590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User\Desktop\Logo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327" y="138434"/>
            <a:ext cx="3024336" cy="94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26B1B42-4FF4-2345-9739-325D76112B95}"/>
              </a:ext>
            </a:extLst>
          </p:cNvPr>
          <p:cNvSpPr/>
          <p:nvPr/>
        </p:nvSpPr>
        <p:spPr>
          <a:xfrm>
            <a:off x="526280" y="5947976"/>
            <a:ext cx="74824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UA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96F9BA-52AA-E05E-8A71-52D42D1C72A0}"/>
              </a:ext>
            </a:extLst>
          </p:cNvPr>
          <p:cNvSpPr txBox="1"/>
          <p:nvPr/>
        </p:nvSpPr>
        <p:spPr>
          <a:xfrm>
            <a:off x="251520" y="848181"/>
            <a:ext cx="820891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r">
              <a:spcAft>
                <a:spcPts val="1200"/>
              </a:spcAft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Таблиця 3</a:t>
            </a:r>
          </a:p>
          <a:p>
            <a:pPr indent="450215" algn="r">
              <a:spcAft>
                <a:spcPts val="1200"/>
              </a:spcAft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Розрахунок параметрів для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пробіт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-аналізу кривої летальності щурів-самців при гострому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інтраназальному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введенні</a:t>
            </a: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r">
              <a:spcAft>
                <a:spcPts val="1200"/>
              </a:spcAft>
            </a:pP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27DAB795-F59C-75A4-B8CE-C5C1788AE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05147"/>
              </p:ext>
            </p:extLst>
          </p:nvPr>
        </p:nvGraphicFramePr>
        <p:xfrm>
          <a:off x="892956" y="1926348"/>
          <a:ext cx="7358088" cy="6682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1654">
                  <a:extLst>
                    <a:ext uri="{9D8B030D-6E8A-4147-A177-3AD203B41FA5}">
                      <a16:colId xmlns:a16="http://schemas.microsoft.com/office/drawing/2014/main" val="312575975"/>
                    </a:ext>
                  </a:extLst>
                </a:gridCol>
                <a:gridCol w="1599279">
                  <a:extLst>
                    <a:ext uri="{9D8B030D-6E8A-4147-A177-3AD203B41FA5}">
                      <a16:colId xmlns:a16="http://schemas.microsoft.com/office/drawing/2014/main" val="651593807"/>
                    </a:ext>
                  </a:extLst>
                </a:gridCol>
                <a:gridCol w="1918883">
                  <a:extLst>
                    <a:ext uri="{9D8B030D-6E8A-4147-A177-3AD203B41FA5}">
                      <a16:colId xmlns:a16="http://schemas.microsoft.com/office/drawing/2014/main" val="4171122547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14910561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Доза, мг/кг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Логарифми доз,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Летальність %,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Пробіти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відсотків летальності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Y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77145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125,98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2,100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16 %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4,01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5622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157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2,196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25 %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4,33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590737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EF39087-F4A4-F2B1-DF5F-FBBA9D04375B}"/>
              </a:ext>
            </a:extLst>
          </p:cNvPr>
          <p:cNvSpPr txBox="1"/>
          <p:nvPr/>
        </p:nvSpPr>
        <p:spPr>
          <a:xfrm>
            <a:off x="395536" y="2733638"/>
            <a:ext cx="74824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</a:t>
            </a:r>
            <a:r>
              <a:rPr lang="uk-UA" sz="14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щурів - самців 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становить 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243,11 мг/м</a:t>
            </a:r>
            <a:r>
              <a:rPr lang="uk-UA" sz="14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UA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41BF4B-25D5-43E4-0275-83EDF82A2E70}"/>
              </a:ext>
            </a:extLst>
          </p:cNvPr>
          <p:cNvSpPr txBox="1"/>
          <p:nvPr/>
        </p:nvSpPr>
        <p:spPr>
          <a:xfrm>
            <a:off x="683568" y="5348243"/>
            <a:ext cx="7482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3. Графічне зображення даних експериментів з визначення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uk-UA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диклофенаку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натрію при одноразових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інтраназальних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введеннях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щурам – самцям</a:t>
            </a: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1E238B4D-C136-6082-4955-15521A6CFC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879365"/>
              </p:ext>
            </p:extLst>
          </p:nvPr>
        </p:nvGraphicFramePr>
        <p:xfrm>
          <a:off x="2904657" y="3166830"/>
          <a:ext cx="3426988" cy="2062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72544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281"/>
            <a:ext cx="28590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User\Desktop\Logo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327" y="138434"/>
            <a:ext cx="3024336" cy="94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FB4DA5-6381-7A47-F4FE-04C14388A9DE}"/>
              </a:ext>
            </a:extLst>
          </p:cNvPr>
          <p:cNvSpPr txBox="1"/>
          <p:nvPr/>
        </p:nvSpPr>
        <p:spPr>
          <a:xfrm>
            <a:off x="553522" y="1074620"/>
            <a:ext cx="8036956" cy="376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Встановлення С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uk-UA" sz="14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 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uk-UA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мишей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 одноразових </a:t>
            </a:r>
            <a:r>
              <a:rPr lang="uk-UA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інтраназальних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введеннях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24B5FA-E937-3B85-CE47-AE4AC278B50B}"/>
              </a:ext>
            </a:extLst>
          </p:cNvPr>
          <p:cNvSpPr txBox="1"/>
          <p:nvPr/>
        </p:nvSpPr>
        <p:spPr>
          <a:xfrm>
            <a:off x="356233" y="2132856"/>
            <a:ext cx="8234245" cy="699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83565" algn="just">
              <a:lnSpc>
                <a:spcPct val="150000"/>
              </a:lnSpc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досліду взято 18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мишей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з яких 6 – контрольні.</a:t>
            </a: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83565" algn="just">
              <a:lnSpc>
                <a:spcPct val="150000"/>
              </a:lnSpc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Середня вага однієї тварини: 30 г.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C512C0-A301-4773-8057-E3FD27C56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3600439" y="3352880"/>
            <a:ext cx="1932748" cy="252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64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281"/>
            <a:ext cx="28590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User\Desktop\Logo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327" y="138434"/>
            <a:ext cx="3024336" cy="94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26B1B42-4FF4-2345-9739-325D76112B95}"/>
              </a:ext>
            </a:extLst>
          </p:cNvPr>
          <p:cNvSpPr/>
          <p:nvPr/>
        </p:nvSpPr>
        <p:spPr>
          <a:xfrm>
            <a:off x="526280" y="5947976"/>
            <a:ext cx="74824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UA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96F9BA-52AA-E05E-8A71-52D42D1C72A0}"/>
              </a:ext>
            </a:extLst>
          </p:cNvPr>
          <p:cNvSpPr txBox="1"/>
          <p:nvPr/>
        </p:nvSpPr>
        <p:spPr>
          <a:xfrm>
            <a:off x="251520" y="848181"/>
            <a:ext cx="820891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r">
              <a:spcAft>
                <a:spcPts val="1200"/>
              </a:spcAft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Таблиця 4</a:t>
            </a:r>
          </a:p>
          <a:p>
            <a:pPr indent="450215" algn="r">
              <a:spcAft>
                <a:spcPts val="1200"/>
              </a:spcAft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Розрахунок параметрів для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пробіт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-аналізу кривої летальності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мишей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гострому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інтраназальному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введенні</a:t>
            </a:r>
            <a:r>
              <a:rPr lang="ru-UA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r">
              <a:spcAft>
                <a:spcPts val="1200"/>
              </a:spcAft>
            </a:pP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27DAB795-F59C-75A4-B8CE-C5C1788AE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596830"/>
              </p:ext>
            </p:extLst>
          </p:nvPr>
        </p:nvGraphicFramePr>
        <p:xfrm>
          <a:off x="892956" y="1926348"/>
          <a:ext cx="7358088" cy="6682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1654">
                  <a:extLst>
                    <a:ext uri="{9D8B030D-6E8A-4147-A177-3AD203B41FA5}">
                      <a16:colId xmlns:a16="http://schemas.microsoft.com/office/drawing/2014/main" val="312575975"/>
                    </a:ext>
                  </a:extLst>
                </a:gridCol>
                <a:gridCol w="1599279">
                  <a:extLst>
                    <a:ext uri="{9D8B030D-6E8A-4147-A177-3AD203B41FA5}">
                      <a16:colId xmlns:a16="http://schemas.microsoft.com/office/drawing/2014/main" val="651593807"/>
                    </a:ext>
                  </a:extLst>
                </a:gridCol>
                <a:gridCol w="1918883">
                  <a:extLst>
                    <a:ext uri="{9D8B030D-6E8A-4147-A177-3AD203B41FA5}">
                      <a16:colId xmlns:a16="http://schemas.microsoft.com/office/drawing/2014/main" val="4171122547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14910561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Доза, мг/кг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Логарифми доз,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Летальність %,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Пробіти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відсотків летальності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Y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77145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1,699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33,3 %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4,56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5622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66,7 %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5,41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590737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EF39087-F4A4-F2B1-DF5F-FBBA9D04375B}"/>
              </a:ext>
            </a:extLst>
          </p:cNvPr>
          <p:cNvSpPr txBox="1"/>
          <p:nvPr/>
        </p:nvSpPr>
        <p:spPr>
          <a:xfrm>
            <a:off x="743973" y="2746132"/>
            <a:ext cx="74824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</a:t>
            </a:r>
            <a:r>
              <a:rPr lang="uk-UA" sz="14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uk-UA" sz="1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мишей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становить 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71,61 мг/м</a:t>
            </a:r>
            <a:r>
              <a:rPr lang="uk-UA" sz="14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UA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UA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41BF4B-25D5-43E4-0275-83EDF82A2E70}"/>
              </a:ext>
            </a:extLst>
          </p:cNvPr>
          <p:cNvSpPr txBox="1"/>
          <p:nvPr/>
        </p:nvSpPr>
        <p:spPr>
          <a:xfrm>
            <a:off x="743973" y="5507528"/>
            <a:ext cx="7482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4. Графічне зображення даних експериментів з визначення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uk-UA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диклофенаку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натрію при одноразових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інтраназальних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введеннях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мишам</a:t>
            </a: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2A59EF8E-8E12-F443-3AC9-B8D1BCA05A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994862"/>
              </p:ext>
            </p:extLst>
          </p:nvPr>
        </p:nvGraphicFramePr>
        <p:xfrm>
          <a:off x="2987824" y="3098310"/>
          <a:ext cx="3535164" cy="2188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17710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281"/>
            <a:ext cx="28590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User\Desktop\Logo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327" y="138434"/>
            <a:ext cx="3024336" cy="94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26B1B42-4FF4-2345-9739-325D76112B95}"/>
              </a:ext>
            </a:extLst>
          </p:cNvPr>
          <p:cNvSpPr/>
          <p:nvPr/>
        </p:nvSpPr>
        <p:spPr>
          <a:xfrm>
            <a:off x="526280" y="5947976"/>
            <a:ext cx="74824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UA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96F9BA-52AA-E05E-8A71-52D42D1C72A0}"/>
              </a:ext>
            </a:extLst>
          </p:cNvPr>
          <p:cNvSpPr txBox="1"/>
          <p:nvPr/>
        </p:nvSpPr>
        <p:spPr>
          <a:xfrm>
            <a:off x="224904" y="1202361"/>
            <a:ext cx="820891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/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Дослідження кумулятивних властивостей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/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uk-UA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підгострому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експерименті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r">
              <a:spcAft>
                <a:spcPts val="1200"/>
              </a:spcAft>
            </a:pP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F39087-F4A4-F2B1-DF5F-FBBA9D04375B}"/>
              </a:ext>
            </a:extLst>
          </p:cNvPr>
          <p:cNvSpPr txBox="1"/>
          <p:nvPr/>
        </p:nvSpPr>
        <p:spPr>
          <a:xfrm>
            <a:off x="680995" y="2262659"/>
            <a:ext cx="3421382" cy="2962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83565" algn="just">
              <a:lnSpc>
                <a:spcPct val="150000"/>
              </a:lnSpc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вивчення кумулятивних властивостей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диклофенаку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натрію провели експерименти з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підгострими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внутрішньошлунковими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інтраназальними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введеннями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диклофенаку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натрію щурам - самцям та мишам обох статей та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мурчакам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 2 дози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диклофенаку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натрію (1/10, 1/20 від DL</a:t>
            </a:r>
            <a:r>
              <a:rPr lang="uk-UA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вш</a:t>
            </a:r>
            <a:r>
              <a:rPr lang="uk-UA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</a:t>
            </a:r>
            <a:r>
              <a:rPr lang="uk-UA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468F754-7F2E-6B27-99C2-99F074D1C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507" y="2467170"/>
            <a:ext cx="3829608" cy="255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214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281"/>
            <a:ext cx="28590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User\Desktop\Logo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327" y="138434"/>
            <a:ext cx="3024336" cy="94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96F9BA-52AA-E05E-8A71-52D42D1C72A0}"/>
              </a:ext>
            </a:extLst>
          </p:cNvPr>
          <p:cNvSpPr txBox="1"/>
          <p:nvPr/>
        </p:nvSpPr>
        <p:spPr>
          <a:xfrm>
            <a:off x="168691" y="2060848"/>
            <a:ext cx="820891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/>
            <a:r>
              <a:rPr lang="uk-UA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Дослідження кумулятивних властивостей</a:t>
            </a:r>
            <a:r>
              <a:rPr lang="ru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uk-UA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підгострому</a:t>
            </a:r>
            <a:r>
              <a:rPr lang="uk-UA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експерименті</a:t>
            </a:r>
          </a:p>
          <a:p>
            <a:pPr indent="450215" algn="ctr"/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/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1200"/>
              </a:spcAft>
            </a:pP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Проведення </a:t>
            </a:r>
            <a:r>
              <a:rPr lang="uk-UA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підгострих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багаторазових </a:t>
            </a:r>
            <a:r>
              <a:rPr lang="uk-UA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внутрішньошлункових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введень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диклофенаку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натрію мишам та щурам-самцям</a:t>
            </a:r>
          </a:p>
          <a:p>
            <a:pPr indent="583565"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14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uk-UA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uk-UA" sz="1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uk-UA" sz="1400" u="sng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50(</a:t>
            </a:r>
            <a:r>
              <a:rPr lang="uk-UA" sz="1400" u="sng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1400" u="sng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1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D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uk-UA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ru-UA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0E3A08-83F9-35CB-508D-5A2BE86264F6}"/>
              </a:ext>
            </a:extLst>
          </p:cNvPr>
          <p:cNvSpPr txBox="1"/>
          <p:nvPr/>
        </p:nvSpPr>
        <p:spPr>
          <a:xfrm>
            <a:off x="539552" y="5828261"/>
            <a:ext cx="74671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uk-UA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Методичні вказівки «Обґрунтування гранично допустимих концентрацій лікарських засобів у повітрі робочої зони і в атмосферному повітрі населених місць». Наказ МОЗ України від 21.10.2005 № 544.</a:t>
            </a:r>
            <a:endParaRPr lang="ru-UA" sz="1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748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281"/>
            <a:ext cx="28590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User\Desktop\Logo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327" y="138434"/>
            <a:ext cx="3024336" cy="94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96F9BA-52AA-E05E-8A71-52D42D1C72A0}"/>
              </a:ext>
            </a:extLst>
          </p:cNvPr>
          <p:cNvSpPr txBox="1"/>
          <p:nvPr/>
        </p:nvSpPr>
        <p:spPr>
          <a:xfrm>
            <a:off x="241316" y="740850"/>
            <a:ext cx="820891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r">
              <a:spcAft>
                <a:spcPts val="1200"/>
              </a:spcAft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Таблиця 5</a:t>
            </a:r>
          </a:p>
          <a:p>
            <a:pPr indent="450215" algn="r">
              <a:spcAft>
                <a:spcPts val="1200"/>
              </a:spcAft>
            </a:pPr>
            <a:r>
              <a:rPr lang="uk-UA" sz="1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Розрахунок параметрів для </a:t>
            </a:r>
            <a:r>
              <a:rPr lang="uk-UA" sz="1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пробіт</a:t>
            </a:r>
            <a:r>
              <a:rPr lang="uk-UA" sz="1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-аналізу кривої летальності </a:t>
            </a:r>
            <a:r>
              <a:rPr lang="uk-UA" sz="1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мишей</a:t>
            </a:r>
            <a:r>
              <a:rPr lang="uk-UA" sz="1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обох статей при </a:t>
            </a:r>
            <a:r>
              <a:rPr lang="uk-UA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багаторазовому </a:t>
            </a:r>
            <a:r>
              <a:rPr lang="uk-UA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внутрішньошлунковому</a:t>
            </a:r>
            <a:r>
              <a:rPr lang="uk-UA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введенні </a:t>
            </a:r>
            <a:r>
              <a:rPr lang="uk-UA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диклофенаку</a:t>
            </a:r>
            <a:r>
              <a:rPr lang="uk-UA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натрію (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en-US" sz="1400" kern="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20)</a:t>
            </a:r>
            <a:r>
              <a:rPr lang="ru-UA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27DAB795-F59C-75A4-B8CE-C5C1788AE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724476"/>
              </p:ext>
            </p:extLst>
          </p:nvPr>
        </p:nvGraphicFramePr>
        <p:xfrm>
          <a:off x="892956" y="1711613"/>
          <a:ext cx="7358088" cy="7244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1654">
                  <a:extLst>
                    <a:ext uri="{9D8B030D-6E8A-4147-A177-3AD203B41FA5}">
                      <a16:colId xmlns:a16="http://schemas.microsoft.com/office/drawing/2014/main" val="312575975"/>
                    </a:ext>
                  </a:extLst>
                </a:gridCol>
                <a:gridCol w="1599279">
                  <a:extLst>
                    <a:ext uri="{9D8B030D-6E8A-4147-A177-3AD203B41FA5}">
                      <a16:colId xmlns:a16="http://schemas.microsoft.com/office/drawing/2014/main" val="651593807"/>
                    </a:ext>
                  </a:extLst>
                </a:gridCol>
                <a:gridCol w="1918883">
                  <a:extLst>
                    <a:ext uri="{9D8B030D-6E8A-4147-A177-3AD203B41FA5}">
                      <a16:colId xmlns:a16="http://schemas.microsoft.com/office/drawing/2014/main" val="4171122547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14910561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Доза, мг/кг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Логарифми доз,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Летальність %,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Пробіти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відсотків летальності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Y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77145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412,5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2,615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5622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467,5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2,670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4,56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5907375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641BF4B-25D5-43E4-0275-83EDF82A2E70}"/>
              </a:ext>
            </a:extLst>
          </p:cNvPr>
          <p:cNvSpPr txBox="1"/>
          <p:nvPr/>
        </p:nvSpPr>
        <p:spPr>
          <a:xfrm>
            <a:off x="768590" y="4564606"/>
            <a:ext cx="7482454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5. Графічне зображення летальності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мишей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 багаторазовому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внутрішньошлунковому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введенні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диклофенаку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натрію (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DL</a:t>
            </a:r>
            <a:r>
              <a:rPr lang="en-US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 20)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50000"/>
              </a:lnSpc>
            </a:pP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US" sz="14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 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en-US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uk-UA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uk-UA" sz="1400" b="1" baseline="-25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  <a:r>
              <a:rPr lang="uk-UA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/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DL</a:t>
            </a:r>
            <a:r>
              <a:rPr lang="uk-UA" sz="14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50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518,80 / 550 = 0,94</a:t>
            </a:r>
            <a:endParaRPr lang="ru-UA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 щоденному введенні однієї двадцятої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DL</a:t>
            </a:r>
            <a:r>
              <a:rPr lang="uk-UA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50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диклофенак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натрію проявляє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суперкумулятивні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властивості, оскільки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US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 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&lt; 1.</a:t>
            </a: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C3121638-26D7-07C8-A969-971E7D3625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2346184"/>
              </p:ext>
            </p:extLst>
          </p:nvPr>
        </p:nvGraphicFramePr>
        <p:xfrm>
          <a:off x="2952750" y="2697129"/>
          <a:ext cx="3238500" cy="187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37741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281"/>
            <a:ext cx="28590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User\Desktop\Logo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327" y="138434"/>
            <a:ext cx="3024336" cy="94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96F9BA-52AA-E05E-8A71-52D42D1C72A0}"/>
              </a:ext>
            </a:extLst>
          </p:cNvPr>
          <p:cNvSpPr txBox="1"/>
          <p:nvPr/>
        </p:nvSpPr>
        <p:spPr>
          <a:xfrm>
            <a:off x="406337" y="886229"/>
            <a:ext cx="82089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spcAft>
                <a:spcPts val="1200"/>
              </a:spcAft>
            </a:pP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Проведення </a:t>
            </a:r>
            <a:r>
              <a:rPr lang="uk-UA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підгострих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інтраназальних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введень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диклофенаку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натрію мишам обох статей та щурам – самцям</a:t>
            </a:r>
            <a:r>
              <a:rPr lang="ru-UA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0215" algn="r">
              <a:spcAft>
                <a:spcPts val="1200"/>
              </a:spcAft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Таблиця 6</a:t>
            </a:r>
          </a:p>
          <a:p>
            <a:pPr indent="450215" algn="r">
              <a:spcAft>
                <a:spcPts val="1200"/>
              </a:spcAft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Розрахунок параметрів для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пробіт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-аналізу кривої летальності щурів-самців при десяти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разовому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інтраназальному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введенні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диклофенаку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натрію</a:t>
            </a: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27DAB795-F59C-75A4-B8CE-C5C1788AE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535422"/>
              </p:ext>
            </p:extLst>
          </p:nvPr>
        </p:nvGraphicFramePr>
        <p:xfrm>
          <a:off x="1064415" y="2411038"/>
          <a:ext cx="7358088" cy="7244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1654">
                  <a:extLst>
                    <a:ext uri="{9D8B030D-6E8A-4147-A177-3AD203B41FA5}">
                      <a16:colId xmlns:a16="http://schemas.microsoft.com/office/drawing/2014/main" val="312575975"/>
                    </a:ext>
                  </a:extLst>
                </a:gridCol>
                <a:gridCol w="1599279">
                  <a:extLst>
                    <a:ext uri="{9D8B030D-6E8A-4147-A177-3AD203B41FA5}">
                      <a16:colId xmlns:a16="http://schemas.microsoft.com/office/drawing/2014/main" val="651593807"/>
                    </a:ext>
                  </a:extLst>
                </a:gridCol>
                <a:gridCol w="1918883">
                  <a:extLst>
                    <a:ext uri="{9D8B030D-6E8A-4147-A177-3AD203B41FA5}">
                      <a16:colId xmlns:a16="http://schemas.microsoft.com/office/drawing/2014/main" val="4171122547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14910561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Доза, мг/кг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Логарифми доз,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Летальність %,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Пробіти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відсотків летальності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Y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77145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412,5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121,555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2,085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5622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467,5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194,488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37,5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2,289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5907375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641BF4B-25D5-43E4-0275-83EDF82A2E70}"/>
              </a:ext>
            </a:extLst>
          </p:cNvPr>
          <p:cNvSpPr txBox="1"/>
          <p:nvPr/>
        </p:nvSpPr>
        <p:spPr>
          <a:xfrm>
            <a:off x="753294" y="4986686"/>
            <a:ext cx="7482454" cy="1607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spcBef>
                <a:spcPts val="1200"/>
              </a:spcBef>
              <a:spcAft>
                <a:spcPts val="1200"/>
              </a:spcAft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5. Графічне зображення летальності щурів - самців при десятиразовому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інтраназальному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введенні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диклофенаку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натрію</a:t>
            </a: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US" sz="14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 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en-US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uk-UA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uk-UA" sz="1400" b="1" baseline="-25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  <a:r>
              <a:rPr lang="uk-UA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/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CL</a:t>
            </a:r>
            <a:r>
              <a:rPr lang="uk-UA" sz="14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50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233,35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/ 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243,11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0,96</a:t>
            </a:r>
            <a:endParaRPr lang="ru-UA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 щоденному введенні однієї двадцятої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DL</a:t>
            </a:r>
            <a:r>
              <a:rPr lang="uk-UA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50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інтнз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диклофенак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натрію проявляє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суперкумулятивні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властивості, оскільки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US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 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&lt; 1.</a:t>
            </a: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4EC49B40-081F-20C6-772F-7A936B7D18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1772041"/>
              </p:ext>
            </p:extLst>
          </p:nvPr>
        </p:nvGraphicFramePr>
        <p:xfrm>
          <a:off x="2763141" y="3192433"/>
          <a:ext cx="3462759" cy="1819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09465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281"/>
            <a:ext cx="28590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User\Desktop\Logo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327" y="138434"/>
            <a:ext cx="3024336" cy="94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96F9BA-52AA-E05E-8A71-52D42D1C72A0}"/>
              </a:ext>
            </a:extLst>
          </p:cNvPr>
          <p:cNvSpPr txBox="1"/>
          <p:nvPr/>
        </p:nvSpPr>
        <p:spPr>
          <a:xfrm>
            <a:off x="218937" y="1002585"/>
            <a:ext cx="79100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uk-UA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Таблиця 7</a:t>
            </a:r>
          </a:p>
          <a:p>
            <a:pPr algn="r"/>
            <a:r>
              <a:rPr lang="uk-UA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Показники небезпеки субстанції «</a:t>
            </a:r>
            <a:r>
              <a:rPr lang="uk-UA" sz="1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Диклофенак</a:t>
            </a:r>
            <a:r>
              <a:rPr lang="uk-UA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натрію»</a:t>
            </a:r>
            <a:endParaRPr lang="ru-UA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2990635-0827-D653-A19B-D79EC72DDC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653027"/>
              </p:ext>
            </p:extLst>
          </p:nvPr>
        </p:nvGraphicFramePr>
        <p:xfrm>
          <a:off x="1043608" y="1680210"/>
          <a:ext cx="6912768" cy="3627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7476">
                  <a:extLst>
                    <a:ext uri="{9D8B030D-6E8A-4147-A177-3AD203B41FA5}">
                      <a16:colId xmlns:a16="http://schemas.microsoft.com/office/drawing/2014/main" val="2518687980"/>
                    </a:ext>
                  </a:extLst>
                </a:gridCol>
                <a:gridCol w="3905011">
                  <a:extLst>
                    <a:ext uri="{9D8B030D-6E8A-4147-A177-3AD203B41FA5}">
                      <a16:colId xmlns:a16="http://schemas.microsoft.com/office/drawing/2014/main" val="3909794665"/>
                    </a:ext>
                  </a:extLst>
                </a:gridCol>
                <a:gridCol w="2040281">
                  <a:extLst>
                    <a:ext uri="{9D8B030D-6E8A-4147-A177-3AD203B41FA5}">
                      <a16:colId xmlns:a16="http://schemas.microsoft.com/office/drawing/2014/main" val="8019883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uk-UA" sz="1400" kern="100">
                          <a:effectLst/>
                        </a:rPr>
                        <a:t>№ п/п</a:t>
                      </a:r>
                      <a:endParaRPr lang="ru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kern="100">
                          <a:effectLst/>
                        </a:rPr>
                        <a:t>Показники</a:t>
                      </a:r>
                      <a:endParaRPr lang="ru-UA" sz="1200" kern="100">
                        <a:effectLst/>
                      </a:endParaRPr>
                    </a:p>
                    <a:p>
                      <a:pPr algn="just"/>
                      <a:r>
                        <a:rPr lang="uk-UA" sz="1400" kern="100">
                          <a:effectLst/>
                        </a:rPr>
                        <a:t>токсичності</a:t>
                      </a:r>
                      <a:endParaRPr lang="ru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kern="100">
                          <a:effectLst/>
                        </a:rPr>
                        <a:t>Величина</a:t>
                      </a:r>
                      <a:endParaRPr lang="ru-UA" sz="1200" kern="100">
                        <a:effectLst/>
                      </a:endParaRPr>
                    </a:p>
                    <a:p>
                      <a:pPr algn="just"/>
                      <a:r>
                        <a:rPr lang="uk-UA" sz="1400" kern="100">
                          <a:effectLst/>
                        </a:rPr>
                        <a:t>показника</a:t>
                      </a:r>
                      <a:endParaRPr lang="ru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8290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uk-UA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kern="100">
                          <a:effectLst/>
                        </a:rPr>
                        <a:t>DL</a:t>
                      </a:r>
                      <a:r>
                        <a:rPr lang="uk-UA" sz="1400" kern="100" baseline="-25000">
                          <a:effectLst/>
                        </a:rPr>
                        <a:t>50</a:t>
                      </a:r>
                      <a:r>
                        <a:rPr lang="uk-UA" sz="1400" kern="100">
                          <a:effectLst/>
                        </a:rPr>
                        <a:t>вш, мг/кг</a:t>
                      </a:r>
                      <a:endParaRPr lang="ru-UA" sz="1200" kern="100">
                        <a:effectLst/>
                      </a:endParaRPr>
                    </a:p>
                    <a:p>
                      <a:pPr algn="just"/>
                      <a:r>
                        <a:rPr lang="uk-UA" sz="1400" kern="100">
                          <a:effectLst/>
                        </a:rPr>
                        <a:t>для щурів - самиць</a:t>
                      </a:r>
                      <a:endParaRPr lang="ru-UA" sz="1200" kern="100">
                        <a:effectLst/>
                      </a:endParaRPr>
                    </a:p>
                    <a:p>
                      <a:pPr algn="just"/>
                      <a:r>
                        <a:rPr lang="uk-UA" sz="1400" kern="100">
                          <a:effectLst/>
                        </a:rPr>
                        <a:t>для мишей</a:t>
                      </a:r>
                      <a:endParaRPr lang="ru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kern="1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UA" sz="1200" kern="100" dirty="0">
                        <a:effectLst/>
                      </a:endParaRPr>
                    </a:p>
                    <a:p>
                      <a:pPr algn="just"/>
                      <a:r>
                        <a:rPr lang="uk-UA" sz="1400" kern="100" dirty="0">
                          <a:effectLst/>
                        </a:rPr>
                        <a:t>54,83 мг/кг</a:t>
                      </a:r>
                      <a:endParaRPr lang="ru-UA" sz="1200" kern="100" dirty="0">
                        <a:effectLst/>
                      </a:endParaRPr>
                    </a:p>
                    <a:p>
                      <a:pPr algn="just"/>
                      <a:r>
                        <a:rPr lang="uk-UA" sz="1400" kern="100" dirty="0">
                          <a:effectLst/>
                        </a:rPr>
                        <a:t>550 мг/кг</a:t>
                      </a:r>
                      <a:endParaRPr lang="ru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1420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uk-UA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kern="100">
                          <a:effectLst/>
                        </a:rPr>
                        <a:t>СL</a:t>
                      </a:r>
                      <a:r>
                        <a:rPr lang="uk-UA" sz="1400" kern="100" baseline="-25000">
                          <a:effectLst/>
                        </a:rPr>
                        <a:t>50</a:t>
                      </a:r>
                      <a:r>
                        <a:rPr lang="uk-UA" sz="1400" kern="100">
                          <a:effectLst/>
                        </a:rPr>
                        <a:t>, мг/м</a:t>
                      </a:r>
                      <a:r>
                        <a:rPr lang="uk-UA" sz="1400" kern="100" baseline="30000">
                          <a:effectLst/>
                        </a:rPr>
                        <a:t>3</a:t>
                      </a:r>
                      <a:endParaRPr lang="ru-UA" sz="1200" kern="100">
                        <a:effectLst/>
                      </a:endParaRPr>
                    </a:p>
                    <a:p>
                      <a:pPr algn="just"/>
                      <a:r>
                        <a:rPr lang="uk-UA" sz="1400" kern="100">
                          <a:effectLst/>
                        </a:rPr>
                        <a:t>для мишей </a:t>
                      </a:r>
                      <a:endParaRPr lang="ru-UA" sz="1200" kern="100">
                        <a:effectLst/>
                      </a:endParaRPr>
                    </a:p>
                    <a:p>
                      <a:pPr algn="just"/>
                      <a:r>
                        <a:rPr lang="uk-UA" sz="1400" kern="100">
                          <a:effectLst/>
                        </a:rPr>
                        <a:t>для щурів - самців</a:t>
                      </a:r>
                      <a:endParaRPr lang="ru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kern="100">
                          <a:effectLst/>
                        </a:rPr>
                        <a:t> </a:t>
                      </a:r>
                      <a:endParaRPr lang="ru-UA" sz="1200" kern="100">
                        <a:effectLst/>
                      </a:endParaRPr>
                    </a:p>
                    <a:p>
                      <a:pPr algn="just"/>
                      <a:r>
                        <a:rPr lang="uk-UA" sz="1400" kern="100">
                          <a:effectLst/>
                        </a:rPr>
                        <a:t>71,61 мг/м</a:t>
                      </a:r>
                      <a:r>
                        <a:rPr lang="uk-UA" sz="1400" kern="100" baseline="30000">
                          <a:effectLst/>
                        </a:rPr>
                        <a:t>3</a:t>
                      </a:r>
                      <a:endParaRPr lang="ru-UA" sz="1200" kern="100">
                        <a:effectLst/>
                      </a:endParaRPr>
                    </a:p>
                    <a:p>
                      <a:pPr algn="just"/>
                      <a:r>
                        <a:rPr lang="uk-UA" sz="1400" kern="100">
                          <a:effectLst/>
                        </a:rPr>
                        <a:t>243,11 мг/м</a:t>
                      </a:r>
                      <a:r>
                        <a:rPr lang="uk-UA" sz="1400" kern="100" baseline="30000">
                          <a:effectLst/>
                        </a:rPr>
                        <a:t>3</a:t>
                      </a:r>
                      <a:endParaRPr lang="ru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06743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uk-UA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kern="100">
                          <a:effectLst/>
                        </a:rPr>
                        <a:t>DL</a:t>
                      </a:r>
                      <a:r>
                        <a:rPr lang="uk-UA" sz="1400" kern="100" baseline="-25000">
                          <a:effectLst/>
                        </a:rPr>
                        <a:t>50</a:t>
                      </a:r>
                      <a:r>
                        <a:rPr lang="uk-UA" sz="1400" kern="100">
                          <a:effectLst/>
                        </a:rPr>
                        <a:t>ншк, мг/кг</a:t>
                      </a:r>
                      <a:endParaRPr lang="ru-UA" sz="1200" kern="100">
                        <a:effectLst/>
                      </a:endParaRPr>
                    </a:p>
                    <a:p>
                      <a:pPr algn="just"/>
                      <a:r>
                        <a:rPr lang="uk-UA" sz="1400" kern="100">
                          <a:effectLst/>
                        </a:rPr>
                        <a:t>для щурів - самиць</a:t>
                      </a:r>
                      <a:endParaRPr lang="ru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kern="100">
                          <a:effectLst/>
                        </a:rPr>
                        <a:t>104,4 мг/кг</a:t>
                      </a:r>
                      <a:endParaRPr lang="ru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69216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uk-UA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kern="100">
                          <a:effectLst/>
                        </a:rPr>
                        <a:t>Коефіцієнт кумуляції, К</a:t>
                      </a:r>
                      <a:r>
                        <a:rPr lang="uk-UA" sz="1400" kern="100" baseline="-25000">
                          <a:effectLst/>
                        </a:rPr>
                        <a:t>кум</a:t>
                      </a:r>
                      <a:endParaRPr lang="ru-UA" sz="1200" kern="100">
                        <a:effectLst/>
                      </a:endParaRPr>
                    </a:p>
                    <a:p>
                      <a:pPr algn="just"/>
                      <a:r>
                        <a:rPr lang="uk-UA" sz="1400" kern="100">
                          <a:effectLst/>
                        </a:rPr>
                        <a:t>для мишей (вш)</a:t>
                      </a:r>
                      <a:endParaRPr lang="ru-UA" sz="1200" kern="100">
                        <a:effectLst/>
                      </a:endParaRPr>
                    </a:p>
                    <a:p>
                      <a:pPr algn="just"/>
                      <a:r>
                        <a:rPr lang="uk-UA" sz="1400" kern="100">
                          <a:effectLst/>
                        </a:rPr>
                        <a:t>для щурів – самців (інтрнз)</a:t>
                      </a:r>
                      <a:endParaRPr lang="ru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kern="100">
                          <a:effectLst/>
                        </a:rPr>
                        <a:t> </a:t>
                      </a:r>
                      <a:endParaRPr lang="ru-UA" sz="1200" kern="100">
                        <a:effectLst/>
                      </a:endParaRPr>
                    </a:p>
                    <a:p>
                      <a:pPr algn="just"/>
                      <a:r>
                        <a:rPr lang="uk-UA" sz="1400" kern="100">
                          <a:effectLst/>
                        </a:rPr>
                        <a:t>0,94</a:t>
                      </a:r>
                      <a:endParaRPr lang="ru-UA" sz="1200" kern="100">
                        <a:effectLst/>
                      </a:endParaRPr>
                    </a:p>
                    <a:p>
                      <a:pPr algn="just"/>
                      <a:r>
                        <a:rPr lang="uk-UA" sz="1400" kern="100">
                          <a:effectLst/>
                        </a:rPr>
                        <a:t>0,96</a:t>
                      </a:r>
                      <a:endParaRPr lang="ru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08404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uk-UA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kern="100">
                          <a:effectLst/>
                        </a:rPr>
                        <a:t>Місцево-подразнююча дія на:</a:t>
                      </a:r>
                      <a:endParaRPr lang="ru-UA" sz="1200" kern="100">
                        <a:effectLst/>
                      </a:endParaRPr>
                    </a:p>
                    <a:p>
                      <a:pPr algn="just"/>
                      <a:r>
                        <a:rPr lang="uk-UA" sz="1400" kern="100">
                          <a:effectLst/>
                        </a:rPr>
                        <a:t>шкіру, бали;</a:t>
                      </a:r>
                      <a:endParaRPr lang="ru-UA" sz="1200" kern="100">
                        <a:effectLst/>
                      </a:endParaRPr>
                    </a:p>
                    <a:p>
                      <a:pPr algn="just"/>
                      <a:r>
                        <a:rPr lang="uk-UA" sz="1400" kern="100">
                          <a:effectLst/>
                        </a:rPr>
                        <a:t>очі, бали</a:t>
                      </a:r>
                      <a:endParaRPr lang="ru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kern="100">
                          <a:effectLst/>
                        </a:rPr>
                        <a:t> </a:t>
                      </a:r>
                      <a:endParaRPr lang="ru-UA" sz="1200" kern="100">
                        <a:effectLst/>
                      </a:endParaRPr>
                    </a:p>
                    <a:p>
                      <a:pPr algn="just"/>
                      <a:r>
                        <a:rPr lang="uk-UA" sz="1400" kern="100">
                          <a:effectLst/>
                        </a:rPr>
                        <a:t>˗</a:t>
                      </a:r>
                      <a:endParaRPr lang="ru-UA" sz="1200" kern="100">
                        <a:effectLst/>
                      </a:endParaRPr>
                    </a:p>
                    <a:p>
                      <a:pPr algn="just"/>
                      <a:r>
                        <a:rPr lang="uk-UA" sz="1400" kern="100">
                          <a:effectLst/>
                        </a:rPr>
                        <a:t>˗</a:t>
                      </a:r>
                      <a:endParaRPr lang="ru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2205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uk-UA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kern="100">
                          <a:effectLst/>
                        </a:rPr>
                        <a:t>Шкірно-резорбтивна дія, наявність</a:t>
                      </a:r>
                      <a:endParaRPr lang="ru-U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kern="100" dirty="0">
                          <a:effectLst/>
                        </a:rPr>
                        <a:t>Наявна</a:t>
                      </a:r>
                      <a:endParaRPr lang="ru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0002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711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4944" y="1641324"/>
            <a:ext cx="7848872" cy="328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</a:pPr>
            <a:r>
              <a:rPr lang="uk-UA" sz="1400" b="1" u="sng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роботи</a:t>
            </a:r>
            <a:r>
              <a:rPr lang="uk-UA" sz="1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визначити характеристики показників токсичності Натрій 2-[(2,6-дихлорфеніл)-</a:t>
            </a:r>
            <a:r>
              <a:rPr lang="uk-UA" sz="1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аміно</a:t>
            </a:r>
            <a:r>
              <a:rPr lang="uk-UA" sz="1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]-</a:t>
            </a:r>
            <a:r>
              <a:rPr lang="uk-UA" sz="1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фенілоцтового</a:t>
            </a:r>
            <a:r>
              <a:rPr lang="uk-UA" sz="1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1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диклофенаку</a:t>
            </a:r>
            <a:r>
              <a:rPr lang="uk-UA" sz="1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натрію) в експериментах на тваринах.</a:t>
            </a:r>
            <a:endParaRPr lang="ru-UA" sz="1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endParaRPr lang="ru-UA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uk-UA" sz="14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Завдання:</a:t>
            </a:r>
            <a:endParaRPr lang="ru-UA" sz="1400" b="1" u="sng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630555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параметри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гострої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токсичності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надходженні</a:t>
            </a:r>
            <a:r>
              <a:rPr lang="ru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речовини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шлунок тварин</a:t>
            </a: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630555" algn="l"/>
              </a:tabLst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Визначити параметри гострої токсичності при нанесенні речовини на шкіру</a:t>
            </a: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630555" algn="l"/>
              </a:tabLst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Визначити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алергенність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місцево-подразнюючу дію</a:t>
            </a: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630555" algn="l"/>
              </a:tabLst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Оцінити вплив на слизову оболонку ока</a:t>
            </a: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630555" algn="l"/>
              </a:tabLst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Визначити параметри гострої токсичності при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інтраназальних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введеннях</a:t>
            </a: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Дослідити кумулятивні властивості та особливості біологічної дії у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підгострому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експерименті</a:t>
            </a:r>
            <a:r>
              <a:rPr lang="ru-UA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281"/>
            <a:ext cx="28590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User\Desktop\Logo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327" y="138434"/>
            <a:ext cx="3024336" cy="94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9F1AB5-A50E-FF40-EF9C-955E87017D61}"/>
              </a:ext>
            </a:extLst>
          </p:cNvPr>
          <p:cNvSpPr txBox="1"/>
          <p:nvPr/>
        </p:nvSpPr>
        <p:spPr>
          <a:xfrm>
            <a:off x="291279" y="5032538"/>
            <a:ext cx="81691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539750"/>
            <a:endParaRPr lang="uk-UA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defTabSz="539750"/>
            <a:endParaRPr lang="uk-UA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691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D87F0A5-3F1C-3249-AA8E-E30FEA327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448CAE-ADD6-B143-B868-09540E5F9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281"/>
            <a:ext cx="28590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esktop\Logo2.gif">
            <a:extLst>
              <a:ext uri="{FF2B5EF4-FFF2-40B4-BE49-F238E27FC236}">
                <a16:creationId xmlns:a16="http://schemas.microsoft.com/office/drawing/2014/main" id="{67CC8077-2D16-914F-BBCB-4691E2E77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280" y="144656"/>
            <a:ext cx="3024336" cy="94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00431A-827E-7685-F493-951585F43D84}"/>
              </a:ext>
            </a:extLst>
          </p:cNvPr>
          <p:cNvSpPr txBox="1"/>
          <p:nvPr/>
        </p:nvSpPr>
        <p:spPr>
          <a:xfrm>
            <a:off x="175507" y="1475157"/>
            <a:ext cx="8254304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/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Висновки</a:t>
            </a: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Визначено токсикологічні параметри D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uk-UA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вш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диклофенаку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натрію при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внутрішьошлунковому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способі введення для щурів – самиць, яка становить — 54,83 мг/кг,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DL</a:t>
            </a:r>
            <a:r>
              <a:rPr lang="ru-UA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вш 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мишей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—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550 мг/кг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Встановлено, що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диклофенак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натрію не є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смертельниим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мурчаків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але у великих концентраціях може подразнювати шкіру. Отримано токсикологічний параметр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диклофенаку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натрію – DL</a:t>
            </a:r>
            <a:r>
              <a:rPr lang="uk-UA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UA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ншк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щурів-самиць, що становить 104,4 мг/кг.</a:t>
            </a: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визначенні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алергенності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місцево-подразнюючої дії у тварин, показано, що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диклофенак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натрію не володіє вираженою подразнюючою дією на слизову оболонку очей та не проявляє алергенних властивостей.</a:t>
            </a:r>
            <a:endParaRPr lang="ru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Визначено, що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</a:t>
            </a:r>
            <a:r>
              <a:rPr lang="ru-UA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диклофенаку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натрію для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мишей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становить 71,61 мг/м</a:t>
            </a:r>
            <a:r>
              <a:rPr lang="uk-UA" sz="1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CL</a:t>
            </a:r>
            <a:r>
              <a:rPr lang="uk-UA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щурів - самців становить 243,11 мг/м</a:t>
            </a:r>
            <a:r>
              <a:rPr lang="uk-UA" sz="1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Встановлено, 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що при щоденному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внутрішньошлунковому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введенні мишам та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інтраназальному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введенні щурам-самцям однієї двадцятої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DL</a:t>
            </a:r>
            <a:r>
              <a:rPr lang="uk-UA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50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диклофенак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натрію проявляє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суперкумулятивні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властивості, оскільки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US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 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&lt; 1.</a:t>
            </a:r>
            <a:endParaRPr lang="ru-UA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005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Logo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327" y="138434"/>
            <a:ext cx="3024336" cy="94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281"/>
            <a:ext cx="28590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96532" y="2852936"/>
            <a:ext cx="7449692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Дякую</a:t>
            </a: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за </a:t>
            </a:r>
            <a:r>
              <a:rPr lang="ru-RU" sz="44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увагу</a:t>
            </a: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586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144" y="848181"/>
            <a:ext cx="78488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50000"/>
              </a:lnSpc>
            </a:pPr>
            <a:r>
              <a:rPr lang="uk-UA" sz="1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Матеріали та методи:</a:t>
            </a:r>
            <a:endParaRPr lang="ru-UA" sz="1400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</a:pPr>
            <a:r>
              <a:rPr lang="uk-UA" sz="1400" b="1" u="sng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Об’єкт дослідження</a:t>
            </a:r>
            <a:r>
              <a:rPr lang="uk-UA" sz="1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субстанція «</a:t>
            </a:r>
            <a:r>
              <a:rPr lang="uk-UA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Диклофенак</a:t>
            </a:r>
            <a:r>
              <a:rPr lang="uk-UA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натрію» (</a:t>
            </a:r>
            <a:r>
              <a:rPr lang="ru-UA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Diclofenac</a:t>
            </a:r>
            <a:r>
              <a:rPr lang="ru-UA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sodium»)</a:t>
            </a:r>
            <a:r>
              <a:rPr lang="uk-UA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</a:pPr>
            <a:r>
              <a:rPr lang="uk-UA" sz="1400" b="1" u="sng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Діюча речовина</a:t>
            </a:r>
            <a:r>
              <a:rPr lang="uk-UA" sz="1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Диклофенак</a:t>
            </a:r>
            <a:r>
              <a:rPr lang="uk-UA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натрію (</a:t>
            </a:r>
            <a:r>
              <a:rPr lang="uk-UA" sz="14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атрію 2-[(2,6-дихлорфеніл)-</a:t>
            </a:r>
            <a:r>
              <a:rPr lang="uk-UA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аміно</a:t>
            </a:r>
            <a:r>
              <a:rPr lang="uk-UA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]-феніл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ацетат)</a:t>
            </a:r>
            <a:r>
              <a:rPr lang="uk-UA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indent="449580" algn="just">
              <a:lnSpc>
                <a:spcPct val="150000"/>
              </a:lnSpc>
            </a:pPr>
            <a:r>
              <a:rPr lang="en-US" sz="1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 RN</a:t>
            </a:r>
            <a:r>
              <a:rPr lang="uk-UA" sz="1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15307-79-6</a:t>
            </a:r>
            <a:r>
              <a:rPr lang="ru-UA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sz="1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допоміжні речовини відсутні.</a:t>
            </a:r>
          </a:p>
          <a:p>
            <a:pPr indent="449580" algn="just">
              <a:lnSpc>
                <a:spcPct val="150000"/>
              </a:lnSpc>
            </a:pPr>
            <a:endParaRPr lang="ru-UA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uk-UA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Токсикологічні експериментальні дослідження проводились на трьох видах тварин: </a:t>
            </a:r>
            <a:r>
              <a:rPr lang="uk-UA" sz="1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білих щурах </a:t>
            </a:r>
            <a:r>
              <a:rPr lang="uk-UA" sz="14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лінії </a:t>
            </a:r>
            <a:r>
              <a:rPr lang="ru-RU" sz="14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Wistar</a:t>
            </a:r>
            <a:r>
              <a:rPr lang="uk-UA" sz="1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нелінійних білих мишах та короткошерстих </a:t>
            </a:r>
            <a:r>
              <a:rPr lang="uk-UA" sz="14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мурчаках</a:t>
            </a:r>
            <a:r>
              <a:rPr lang="uk-UA" sz="1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uk-UA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які були отримані з розплідника «</a:t>
            </a:r>
            <a:r>
              <a:rPr lang="uk-UA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Біомодельсервіс</a:t>
            </a:r>
            <a:r>
              <a:rPr lang="uk-UA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(м. Київ). Тварини пройшли акліматизацію, утримувались в умовах віварію на збалансованому харчовому раціоні та вільному (</a:t>
            </a:r>
            <a:r>
              <a:rPr lang="ru-UA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 libitum</a:t>
            </a:r>
            <a:r>
              <a:rPr lang="uk-UA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доступі до води, </a:t>
            </a:r>
            <a:r>
              <a:rPr lang="ru-UA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температурі 22ºC±5ºC </a:t>
            </a:r>
            <a:r>
              <a:rPr lang="uk-UA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ru-UA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природн</a:t>
            </a:r>
            <a:r>
              <a:rPr lang="uk-UA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</a:t>
            </a:r>
            <a:r>
              <a:rPr lang="ru-UA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світлов</a:t>
            </a:r>
            <a:r>
              <a:rPr lang="uk-UA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</a:t>
            </a:r>
            <a:r>
              <a:rPr lang="ru-UA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режим</a:t>
            </a:r>
            <a:r>
              <a:rPr lang="uk-UA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ом</a:t>
            </a:r>
            <a:r>
              <a:rPr lang="uk-UA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«день-ніч». </a:t>
            </a:r>
            <a:r>
              <a:rPr lang="uk-UA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Загальна кількість тварин, задіяних в експериментальних дослідженнях склала: 136 білих щура,  з масою тіла 180-220 г, 102 безпородні білі миші, з масою тіла 23-30 г, 60 короткошерстих </a:t>
            </a:r>
            <a:r>
              <a:rPr lang="uk-UA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марчаків</a:t>
            </a:r>
            <a:r>
              <a:rPr lang="uk-UA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масою тіла 480-500 г, що були розподілені на піддослідні групи та </a:t>
            </a:r>
            <a:r>
              <a:rPr lang="uk-UA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конрольні</a:t>
            </a:r>
            <a:r>
              <a:rPr lang="uk-UA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групи по 6 особин у кожній. </a:t>
            </a:r>
            <a:endParaRPr lang="ru-UA" sz="1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1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 </a:t>
            </a:r>
            <a:r>
              <a:rPr lang="ru-RU" sz="1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різниці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видової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чутливості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загальновизнана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як одна з </a:t>
            </a:r>
            <a:r>
              <a:rPr lang="ru-RU" sz="1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найбільш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значущих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</a:t>
            </a:r>
            <a:r>
              <a:rPr lang="ru-RU" sz="1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встановленні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смертельних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ефектів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тому у </a:t>
            </a:r>
            <a:r>
              <a:rPr lang="ru-RU" sz="1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дослідженні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використовувалися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ru-RU" sz="1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види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тварин.</a:t>
            </a:r>
            <a:endParaRPr lang="ru-UA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ru-RU" sz="1200" kern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ru-RU" sz="1200" kern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1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ru-RU" sz="1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Токсикометрия</a:t>
            </a:r>
            <a:r>
              <a:rPr lang="ru-RU" sz="1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химических веществ, загрязняющих окружающую среду / под ред. А. А. Каспарова, И. В.  	</a:t>
            </a:r>
            <a:r>
              <a:rPr lang="ru-RU" sz="1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Саноцкого</a:t>
            </a:r>
            <a:r>
              <a:rPr lang="ru-RU" sz="1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М: Центр международных проектов, 1986. 428 с.</a:t>
            </a:r>
            <a:endParaRPr lang="ru-UA" sz="1200" i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281"/>
            <a:ext cx="28590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User\Desktop\Logo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327" y="138434"/>
            <a:ext cx="3024336" cy="94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427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384" y="970519"/>
            <a:ext cx="77236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281"/>
            <a:ext cx="28590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esktop\Logo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327" y="138434"/>
            <a:ext cx="3024336" cy="94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ABAD90-7D5E-31D0-7E0A-738BD5DE2010}"/>
              </a:ext>
            </a:extLst>
          </p:cNvPr>
          <p:cNvSpPr txBox="1"/>
          <p:nvPr/>
        </p:nvSpPr>
        <p:spPr>
          <a:xfrm>
            <a:off x="458030" y="917912"/>
            <a:ext cx="7723632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Характеристика «</a:t>
            </a:r>
            <a:r>
              <a:rPr lang="uk-UA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Диклофенаку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натрію»</a:t>
            </a:r>
          </a:p>
          <a:p>
            <a:pPr algn="ctr"/>
            <a:endParaRPr lang="uk-UA" b="1" dirty="0">
              <a:solidFill>
                <a:srgbClr val="0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Диклофенак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натрію є формою натрієвої солі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диклофенаку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похідного </a:t>
            </a:r>
            <a:r>
              <a:rPr lang="uk-UA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феніл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оцтової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кислоти. Є нестероїдним протизапальним препаратом із знеболювальною, жарознижуючою та протизапальною дією. </a:t>
            </a:r>
          </a:p>
          <a:p>
            <a:pPr algn="just"/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Основним механізмом дії є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інгібування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ЦОГ, що перешкоджає синтезу циклічних метаболітів арахідонової кислоти (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простагландинів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простацикліну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тромбоксану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ін.) – потужних медіаторів запалення, гальмування синтезу протромбіну та агрегації тромбоцитів.</a:t>
            </a:r>
            <a:r>
              <a:rPr lang="ru-UA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UA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Диклофенак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 неселективним блокатором ЦОГ, проте його ефективність у придушенні активності ферменту ЦОГ-2 у крові і синовіальній рідині та, відповідно, у синтезі протизапальних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простагландинів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3-1000 разів вища порівняно з іншими НПЗП.</a:t>
            </a:r>
            <a:r>
              <a:rPr lang="ru-UA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перше синтезовано у 1964 році, він розроблений на основі фізико-хімічних властивостей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фенілбутазону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індометацину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мефенамінової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кислоти</a:t>
            </a:r>
            <a:r>
              <a:rPr lang="ru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UA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Найпоширенішими побічними ефектами є шлунково-кишкові ефекти, такі як блювання, діарея, розлад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шлунка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нудота,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метеоризм. Наслідки з боку центральної нервової системи є другими за частотою побічними реакціями, пов'язаними з терапією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диклофенаком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головний біль, запаморочення, безсоння або, навпаки, сонливість, збудження, депресія, дратівливість та тривога. Можливі, висипання на шкірі та свербіж. При пероральному застосуванні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диклофенак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може викликати серйозні побічні ефекти, такі як шлунково-кишкові кровотечі, виразка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шлунка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ниркові та серцеві ускладнення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endParaRPr lang="ru-UA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404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67012A6-D311-1B4B-AD59-59AFCE9F3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923580-CC7A-B017-50F7-7AB475602AA4}"/>
              </a:ext>
            </a:extLst>
          </p:cNvPr>
          <p:cNvSpPr txBox="1"/>
          <p:nvPr/>
        </p:nvSpPr>
        <p:spPr>
          <a:xfrm>
            <a:off x="458855" y="954040"/>
            <a:ext cx="8024991" cy="2408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Встановлення </a:t>
            </a:r>
            <a:r>
              <a:rPr lang="uk-UA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DL</a:t>
            </a:r>
            <a:r>
              <a:rPr lang="uk-UA" sz="16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 </a:t>
            </a:r>
            <a:r>
              <a:rPr lang="uk-UA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uk-UA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мишей</a:t>
            </a:r>
            <a:r>
              <a:rPr lang="uk-UA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щурів при </a:t>
            </a:r>
            <a:r>
              <a:rPr lang="uk-UA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внутрішньошлунковому</a:t>
            </a:r>
            <a:r>
              <a:rPr lang="uk-UA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способі введення 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В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ивчена можливість розвитку гострої токсичності 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субстанції «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Диклофенак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натрію»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внутрішньошлунковому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методі введення білим мишам та щурам у дозі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що дорівнює вказаній 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DL</a:t>
            </a:r>
            <a:r>
              <a:rPr lang="uk-UA" sz="14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вш для щурів – 76,5 мг/кг та DL</a:t>
            </a:r>
            <a:r>
              <a:rPr lang="uk-UA" sz="14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вш для </a:t>
            </a:r>
            <a:r>
              <a:rPr lang="uk-UA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мишей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265 мг/кг. 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Також було введено дози, що відповідають 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DL</a:t>
            </a:r>
            <a:r>
              <a:rPr lang="uk-UA" sz="14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вш / 2 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DL</a:t>
            </a:r>
            <a:r>
              <a:rPr lang="uk-UA" sz="14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вш </a:t>
            </a:r>
            <a:r>
              <a:rPr lang="uk-UA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розраховані для щурів та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мишей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відповідно. Середня вага щура становить 170 г, миші – 23 г. Дослідні групи та контрольні групи нараховували по шість тварин кожна. </a:t>
            </a:r>
            <a:endParaRPr lang="uk-UA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690316FE-6C52-588E-3259-A6C90EA5B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04" y="382400"/>
            <a:ext cx="28590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C:\Users\User\Desktop\Logo2.gif">
            <a:extLst>
              <a:ext uri="{FF2B5EF4-FFF2-40B4-BE49-F238E27FC236}">
                <a16:creationId xmlns:a16="http://schemas.microsoft.com/office/drawing/2014/main" id="{83B1BE31-7388-14A3-FEC7-F46785F15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327" y="138434"/>
            <a:ext cx="3024336" cy="94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58EBFDC-D6AD-CA26-4D68-3F2E91778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95866"/>
            <a:ext cx="2145840" cy="255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D7450E-DDDA-7706-09A2-09E8902EB4FF}"/>
              </a:ext>
            </a:extLst>
          </p:cNvPr>
          <p:cNvSpPr txBox="1"/>
          <p:nvPr/>
        </p:nvSpPr>
        <p:spPr>
          <a:xfrm>
            <a:off x="3015356" y="3668650"/>
            <a:ext cx="5161357" cy="1992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Оцінка стану тварин проводилася за інтегральними показниками токсичної дії: випадками загибелі, зовнішнім виглядом, загальним станом, особливостями поведінки, клінічними ознаками інтоксикації, інтенсивністю та характером рухової активності, координацією рухів. Спостереження тривало по 14 днів відповідно.</a:t>
            </a: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603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8B85830-49B4-F942-A56C-5516395D0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637FEB0-72B5-B148-8E38-18987EF4961F}"/>
              </a:ext>
            </a:extLst>
          </p:cNvPr>
          <p:cNvSpPr/>
          <p:nvPr/>
        </p:nvSpPr>
        <p:spPr>
          <a:xfrm>
            <a:off x="611560" y="4899143"/>
            <a:ext cx="7733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229A37-D0FF-3AB6-268D-B5418C17175C}"/>
              </a:ext>
            </a:extLst>
          </p:cNvPr>
          <p:cNvSpPr txBox="1"/>
          <p:nvPr/>
        </p:nvSpPr>
        <p:spPr>
          <a:xfrm>
            <a:off x="577280" y="980667"/>
            <a:ext cx="773348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Таблиця 1 </a:t>
            </a:r>
          </a:p>
          <a:p>
            <a:pPr algn="r">
              <a:spcAft>
                <a:spcPts val="1200"/>
              </a:spcAft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Розрахунок параметрів для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пробіт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-аналізу кривої летальності щурів - самиць при гострому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внутрішньошлунковому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введенні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65D12DF-44DC-33A7-EB68-58F8372CD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04" y="382400"/>
            <a:ext cx="28590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User\Desktop\Logo2.gif">
            <a:extLst>
              <a:ext uri="{FF2B5EF4-FFF2-40B4-BE49-F238E27FC236}">
                <a16:creationId xmlns:a16="http://schemas.microsoft.com/office/drawing/2014/main" id="{5FE6CB4B-23EB-6A3D-FDF8-349168F26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327" y="138434"/>
            <a:ext cx="3024336" cy="94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26DB9BB-5205-74B1-8F38-11953AA5D4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308671"/>
              </p:ext>
            </p:extLst>
          </p:nvPr>
        </p:nvGraphicFramePr>
        <p:xfrm>
          <a:off x="1223628" y="1930261"/>
          <a:ext cx="6696743" cy="7244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6572">
                  <a:extLst>
                    <a:ext uri="{9D8B030D-6E8A-4147-A177-3AD203B41FA5}">
                      <a16:colId xmlns:a16="http://schemas.microsoft.com/office/drawing/2014/main" val="4044461815"/>
                    </a:ext>
                  </a:extLst>
                </a:gridCol>
                <a:gridCol w="1455535">
                  <a:extLst>
                    <a:ext uri="{9D8B030D-6E8A-4147-A177-3AD203B41FA5}">
                      <a16:colId xmlns:a16="http://schemas.microsoft.com/office/drawing/2014/main" val="1181804706"/>
                    </a:ext>
                  </a:extLst>
                </a:gridCol>
                <a:gridCol w="1454357">
                  <a:extLst>
                    <a:ext uri="{9D8B030D-6E8A-4147-A177-3AD203B41FA5}">
                      <a16:colId xmlns:a16="http://schemas.microsoft.com/office/drawing/2014/main" val="1035098388"/>
                    </a:ext>
                  </a:extLst>
                </a:gridCol>
                <a:gridCol w="2520279">
                  <a:extLst>
                    <a:ext uri="{9D8B030D-6E8A-4147-A177-3AD203B41FA5}">
                      <a16:colId xmlns:a16="http://schemas.microsoft.com/office/drawing/2014/main" val="31794071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Доза, мг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Логарифми доз,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Летальність %,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Пробіти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відсотків летальності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Y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5302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38,25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1,583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33,3 %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4,56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3083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76,5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1,884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66,7 %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5,41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483935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0FEE191-1901-816C-3501-DE9CCF2B70EA}"/>
              </a:ext>
            </a:extLst>
          </p:cNvPr>
          <p:cNvSpPr txBox="1"/>
          <p:nvPr/>
        </p:nvSpPr>
        <p:spPr>
          <a:xfrm>
            <a:off x="355143" y="5606622"/>
            <a:ext cx="7955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1. Графічне зображення даних експерименту (табл. 1) з визначення DL</a:t>
            </a:r>
            <a:r>
              <a:rPr lang="uk-UA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диклофенаку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натрію при одноразових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внутрішньошлункових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введеннях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щурам - самицям</a:t>
            </a: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1907485"/>
              </p:ext>
            </p:extLst>
          </p:nvPr>
        </p:nvGraphicFramePr>
        <p:xfrm>
          <a:off x="2699792" y="3627207"/>
          <a:ext cx="3370647" cy="1979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F7EE092-D65E-AF3E-77E0-72372DF0B187}"/>
              </a:ext>
            </a:extLst>
          </p:cNvPr>
          <p:cNvSpPr txBox="1"/>
          <p:nvPr/>
        </p:nvSpPr>
        <p:spPr>
          <a:xfrm>
            <a:off x="644734" y="2799745"/>
            <a:ext cx="7887705" cy="69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допомогою графіків залежності “доза-ефект» (смертність у % – вісь ординат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доза препарату – вісь абсцис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визначили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більш точну 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uk-UA" sz="14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вш для щурів – самиць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яка становить — 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54,83 мг/кг.</a:t>
            </a:r>
            <a:endParaRPr lang="ru-UA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870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281"/>
            <a:ext cx="28590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User\Desktop\Logo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327" y="138434"/>
            <a:ext cx="3024336" cy="94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26B1B42-4FF4-2345-9739-325D76112B95}"/>
              </a:ext>
            </a:extLst>
          </p:cNvPr>
          <p:cNvSpPr/>
          <p:nvPr/>
        </p:nvSpPr>
        <p:spPr>
          <a:xfrm>
            <a:off x="526280" y="5947976"/>
            <a:ext cx="74824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UA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96F9BA-52AA-E05E-8A71-52D42D1C72A0}"/>
              </a:ext>
            </a:extLst>
          </p:cNvPr>
          <p:cNvSpPr txBox="1"/>
          <p:nvPr/>
        </p:nvSpPr>
        <p:spPr>
          <a:xfrm>
            <a:off x="251520" y="848181"/>
            <a:ext cx="820891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r">
              <a:spcAft>
                <a:spcPts val="1200"/>
              </a:spcAft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Таблиця 2</a:t>
            </a:r>
          </a:p>
          <a:p>
            <a:pPr indent="450215" algn="r">
              <a:spcAft>
                <a:spcPts val="1200"/>
              </a:spcAft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Розрахунок параметрів для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пробіт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-аналізу кривої летальності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мишей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 гострому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внутрішньошлунковому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введенні</a:t>
            </a: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27DAB795-F59C-75A4-B8CE-C5C1788AE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703420"/>
              </p:ext>
            </p:extLst>
          </p:nvPr>
        </p:nvGraphicFramePr>
        <p:xfrm>
          <a:off x="892956" y="1926348"/>
          <a:ext cx="7358088" cy="7244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1654">
                  <a:extLst>
                    <a:ext uri="{9D8B030D-6E8A-4147-A177-3AD203B41FA5}">
                      <a16:colId xmlns:a16="http://schemas.microsoft.com/office/drawing/2014/main" val="312575975"/>
                    </a:ext>
                  </a:extLst>
                </a:gridCol>
                <a:gridCol w="1599279">
                  <a:extLst>
                    <a:ext uri="{9D8B030D-6E8A-4147-A177-3AD203B41FA5}">
                      <a16:colId xmlns:a16="http://schemas.microsoft.com/office/drawing/2014/main" val="651593807"/>
                    </a:ext>
                  </a:extLst>
                </a:gridCol>
                <a:gridCol w="1918883">
                  <a:extLst>
                    <a:ext uri="{9D8B030D-6E8A-4147-A177-3AD203B41FA5}">
                      <a16:colId xmlns:a16="http://schemas.microsoft.com/office/drawing/2014/main" val="4171122547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14910561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Доза, мг/кг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Логарифми доз,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Летальність %,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Пробіти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відсотків летальності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Y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77145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2,724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16,7%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4,01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5622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2,756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83,3%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5,95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5907375"/>
                  </a:ext>
                </a:extLst>
              </a:tr>
            </a:tbl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1211405"/>
              </p:ext>
            </p:extLst>
          </p:nvPr>
        </p:nvGraphicFramePr>
        <p:xfrm>
          <a:off x="2641918" y="3249460"/>
          <a:ext cx="3226226" cy="2022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EF39087-F4A4-F2B1-DF5F-FBBA9D04375B}"/>
              </a:ext>
            </a:extLst>
          </p:cNvPr>
          <p:cNvSpPr txBox="1"/>
          <p:nvPr/>
        </p:nvSpPr>
        <p:spPr>
          <a:xfrm>
            <a:off x="395536" y="2733638"/>
            <a:ext cx="7482454" cy="376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ru-UA" sz="14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вш </a:t>
            </a:r>
            <a:r>
              <a:rPr lang="uk-UA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мишей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становить 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550 мг/кг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UA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41BF4B-25D5-43E4-0275-83EDF82A2E70}"/>
              </a:ext>
            </a:extLst>
          </p:cNvPr>
          <p:cNvSpPr txBox="1"/>
          <p:nvPr/>
        </p:nvSpPr>
        <p:spPr>
          <a:xfrm>
            <a:off x="683568" y="5348243"/>
            <a:ext cx="7482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2. Графічне зображення даних експерименту з визначення DL</a:t>
            </a:r>
            <a:r>
              <a:rPr lang="uk-UA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диклофенаку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натрію при одноразових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внутрішньошлункових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введеннях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мишам обох статей</a:t>
            </a: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260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281"/>
            <a:ext cx="28590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User\Desktop\Logo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327" y="138434"/>
            <a:ext cx="3024336" cy="94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26B1B42-4FF4-2345-9739-325D76112B95}"/>
              </a:ext>
            </a:extLst>
          </p:cNvPr>
          <p:cNvSpPr/>
          <p:nvPr/>
        </p:nvSpPr>
        <p:spPr>
          <a:xfrm>
            <a:off x="526280" y="5947976"/>
            <a:ext cx="74824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UA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96F9BA-52AA-E05E-8A71-52D42D1C72A0}"/>
              </a:ext>
            </a:extLst>
          </p:cNvPr>
          <p:cNvSpPr txBox="1"/>
          <p:nvPr/>
        </p:nvSpPr>
        <p:spPr>
          <a:xfrm>
            <a:off x="251519" y="1284727"/>
            <a:ext cx="8208912" cy="376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Встановлення 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DL</a:t>
            </a:r>
            <a:r>
              <a:rPr lang="uk-UA" sz="14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 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щурів та </a:t>
            </a:r>
            <a:r>
              <a:rPr lang="uk-UA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мурчаків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 нашкірних аплікаціях</a:t>
            </a:r>
            <a:endParaRPr lang="en-US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3E618B-806C-7835-1C47-942F259B6F73}"/>
              </a:ext>
            </a:extLst>
          </p:cNvPr>
          <p:cNvSpPr txBox="1"/>
          <p:nvPr/>
        </p:nvSpPr>
        <p:spPr>
          <a:xfrm>
            <a:off x="126342" y="1995119"/>
            <a:ext cx="8784976" cy="291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Теоретична величина DL</a:t>
            </a:r>
            <a:r>
              <a:rPr lang="uk-UA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 нанесенні на шкіру розраховувалась за формулою:</a:t>
            </a: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lgDL</a:t>
            </a:r>
            <a:r>
              <a:rPr lang="uk-UA" sz="14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ншк = 0,79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lgDL</a:t>
            </a:r>
            <a:r>
              <a:rPr lang="uk-UA" sz="14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вш + 0,77 *</a:t>
            </a:r>
          </a:p>
          <a:p>
            <a:pPr algn="just">
              <a:lnSpc>
                <a:spcPct val="150000"/>
              </a:lnSpc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DL</a:t>
            </a:r>
            <a:r>
              <a:rPr lang="uk-UA" sz="14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ншк щура = 139,25 мг/кг.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uk-UA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ншк для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мурчаків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розраховували за методом екстраполяції 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доз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ксенобіотиків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одного виду тварин на інший </a:t>
            </a:r>
            <a:endParaRPr lang="uk-UA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uk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(QV/</a:t>
            </a:r>
            <a:r>
              <a:rPr lang="uk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Kc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  <a:r>
              <a:rPr lang="uk-UA" sz="14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0,5</a:t>
            </a:r>
            <a:r>
              <a:rPr lang="ru-UA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**</a:t>
            </a:r>
            <a:endParaRPr lang="uk-UA" sz="1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sz="1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</a:t>
            </a:r>
            <a:r>
              <a:rPr lang="uk-UA" sz="13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 </a:t>
            </a:r>
            <a:r>
              <a:rPr lang="uk-UA" sz="1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людини = </a:t>
            </a:r>
            <a:r>
              <a:rPr lang="uk-UA" sz="13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uk-UA" sz="1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людини </a:t>
            </a:r>
            <a:r>
              <a:rPr lang="uk-UA" sz="13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uk-UA" sz="1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DL</a:t>
            </a:r>
            <a:r>
              <a:rPr lang="uk-UA" sz="13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r>
              <a:rPr lang="uk-UA" sz="1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тварини/ </a:t>
            </a:r>
            <a:r>
              <a:rPr lang="uk-UA" sz="13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uk-UA" sz="1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тварини</a:t>
            </a:r>
            <a:r>
              <a:rPr lang="ru-UA" sz="13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uk-UA" sz="1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</a:t>
            </a:r>
            <a:r>
              <a:rPr lang="uk-UA" sz="13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r>
              <a:rPr lang="uk-UA" sz="1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тварини= DL</a:t>
            </a:r>
            <a:r>
              <a:rPr lang="uk-UA" sz="13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r>
              <a:rPr lang="uk-UA" sz="1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людини </a:t>
            </a:r>
            <a:r>
              <a:rPr lang="uk-UA" sz="13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uk-UA" sz="1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3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uk-UA" sz="1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тварини/ </a:t>
            </a:r>
            <a:r>
              <a:rPr lang="uk-UA" sz="13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uk-UA" sz="1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людини</a:t>
            </a:r>
            <a:r>
              <a:rPr lang="ru-UA" sz="13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uk-UA" sz="13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DL</a:t>
            </a:r>
            <a:r>
              <a:rPr lang="uk-UA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ншк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людини = 2,4 + 0,3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DL</a:t>
            </a:r>
            <a:r>
              <a:rPr lang="uk-UA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ншк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щура = 2,4 + 0,3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139,25 = 44,175 мг/кг.</a:t>
            </a:r>
            <a:endParaRPr lang="ru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DL</a:t>
            </a:r>
            <a:r>
              <a:rPr lang="uk-UA" sz="14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 </a:t>
            </a:r>
            <a:r>
              <a:rPr lang="uk-UA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ншк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uk-UA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мурчаків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44,175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2,63 / 0,57 = 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203,825 мг/кг.</a:t>
            </a:r>
            <a:endParaRPr lang="ru-UA" sz="13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33246C-AACD-DD7B-8F4B-F15ECDEEBF95}"/>
              </a:ext>
            </a:extLst>
          </p:cNvPr>
          <p:cNvSpPr txBox="1"/>
          <p:nvPr/>
        </p:nvSpPr>
        <p:spPr>
          <a:xfrm>
            <a:off x="383680" y="5786174"/>
            <a:ext cx="8208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uk-UA" sz="1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Методические</a:t>
            </a:r>
            <a:r>
              <a:rPr lang="uk-UA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указания</a:t>
            </a:r>
            <a:r>
              <a:rPr lang="uk-UA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uk-UA" sz="1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Оценка</a:t>
            </a:r>
            <a:r>
              <a:rPr lang="uk-UA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воздействия</a:t>
            </a:r>
            <a:r>
              <a:rPr lang="uk-UA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вредных</a:t>
            </a:r>
            <a:r>
              <a:rPr lang="uk-UA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химических</a:t>
            </a:r>
            <a:r>
              <a:rPr lang="uk-UA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соединений</a:t>
            </a:r>
            <a:r>
              <a:rPr lang="uk-UA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uk-UA" sz="1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кожные</a:t>
            </a:r>
            <a:r>
              <a:rPr lang="uk-UA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покровы</a:t>
            </a:r>
            <a:r>
              <a:rPr lang="uk-UA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uk-UA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обоснование</a:t>
            </a:r>
            <a:r>
              <a:rPr lang="uk-UA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предельно-допустимых</a:t>
            </a:r>
            <a:r>
              <a:rPr lang="uk-UA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уровней</a:t>
            </a:r>
            <a:r>
              <a:rPr lang="uk-UA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загрязнений</a:t>
            </a:r>
            <a:r>
              <a:rPr lang="uk-UA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кожи</a:t>
            </a:r>
            <a:r>
              <a:rPr lang="uk-UA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». 1979;2102 - 79.</a:t>
            </a:r>
          </a:p>
          <a:p>
            <a:r>
              <a:rPr lang="uk-UA" sz="1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** </a:t>
            </a:r>
            <a:r>
              <a:rPr lang="uk-UA" sz="1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Рыболовлев</a:t>
            </a:r>
            <a:r>
              <a:rPr lang="uk-UA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Ю.Р., </a:t>
            </a:r>
            <a:r>
              <a:rPr lang="uk-UA" sz="1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Рыболовлев</a:t>
            </a:r>
            <a:r>
              <a:rPr lang="uk-UA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Р.С. </a:t>
            </a:r>
            <a:r>
              <a:rPr lang="uk-UA" sz="1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Дозирование</a:t>
            </a:r>
            <a:r>
              <a:rPr lang="uk-UA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веществ</a:t>
            </a:r>
            <a:r>
              <a:rPr lang="uk-UA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uk-UA" sz="1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млекопитающих</a:t>
            </a:r>
            <a:r>
              <a:rPr lang="uk-UA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 константам </a:t>
            </a:r>
            <a:r>
              <a:rPr lang="uk-UA" sz="1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биологической</a:t>
            </a:r>
            <a:r>
              <a:rPr lang="uk-UA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активности</a:t>
            </a:r>
            <a:r>
              <a:rPr lang="uk-UA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1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Доклады</a:t>
            </a:r>
            <a:r>
              <a:rPr lang="uk-UA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Академии</a:t>
            </a:r>
            <a:r>
              <a:rPr lang="uk-UA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Наук СССР, 1979;247(6):1513–6.</a:t>
            </a:r>
            <a:endParaRPr lang="ru-UA" sz="1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UA" sz="1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Нашивка 7">
            <a:extLst>
              <a:ext uri="{FF2B5EF4-FFF2-40B4-BE49-F238E27FC236}">
                <a16:creationId xmlns:a16="http://schemas.microsoft.com/office/drawing/2014/main" id="{A2B702A8-7E5B-AB92-BCAB-3E020A7F5719}"/>
              </a:ext>
            </a:extLst>
          </p:cNvPr>
          <p:cNvSpPr/>
          <p:nvPr/>
        </p:nvSpPr>
        <p:spPr>
          <a:xfrm>
            <a:off x="4237357" y="3717032"/>
            <a:ext cx="325709" cy="117727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681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281"/>
            <a:ext cx="28590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User\Desktop\Logo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327" y="138434"/>
            <a:ext cx="3024336" cy="94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96F9BA-52AA-E05E-8A71-52D42D1C72A0}"/>
              </a:ext>
            </a:extLst>
          </p:cNvPr>
          <p:cNvSpPr txBox="1"/>
          <p:nvPr/>
        </p:nvSpPr>
        <p:spPr>
          <a:xfrm>
            <a:off x="361441" y="932838"/>
            <a:ext cx="8208912" cy="376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Встановлення 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DL</a:t>
            </a:r>
            <a:r>
              <a:rPr lang="uk-UA" sz="14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 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щурів та </a:t>
            </a:r>
            <a:r>
              <a:rPr lang="uk-UA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мурчаків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 нашкірних аплікаціях</a:t>
            </a:r>
            <a:endParaRPr lang="en-US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E19164D-63BE-ECB7-9CE6-377C1EDAF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2388120" cy="177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8A73D6-A219-ABF8-7BE0-784E2E09F4CC}"/>
              </a:ext>
            </a:extLst>
          </p:cNvPr>
          <p:cNvSpPr txBox="1"/>
          <p:nvPr/>
        </p:nvSpPr>
        <p:spPr>
          <a:xfrm>
            <a:off x="221121" y="1361732"/>
            <a:ext cx="8516542" cy="1023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Піддослідні тварини: 24 щура (з них - 6 контрольних) та 24 </a:t>
            </a:r>
            <a:r>
              <a:rPr lang="uk-UA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мурчака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(з них – 6 контрольних).</a:t>
            </a:r>
            <a:endParaRPr lang="ru-UA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Середня вага щура - самця становить 212,5 г, щура - самиці – 181 г,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мурчака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(самиці або самця) – 484 г.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Диклофенак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натрію було нанесено в дозах, що відповідають DL</a:t>
            </a:r>
            <a:r>
              <a:rPr lang="uk-UA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ншк, DL</a:t>
            </a:r>
            <a:r>
              <a:rPr lang="uk-UA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ншк / 2 та DL</a:t>
            </a:r>
            <a:r>
              <a:rPr lang="uk-UA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ншк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2.</a:t>
            </a: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DAA251-F267-E5EB-18F4-E86D8CE2A468}"/>
              </a:ext>
            </a:extLst>
          </p:cNvPr>
          <p:cNvSpPr txBox="1"/>
          <p:nvPr/>
        </p:nvSpPr>
        <p:spPr>
          <a:xfrm>
            <a:off x="3004236" y="3209503"/>
            <a:ext cx="5582529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uk-UA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Групі щурів-самиць</a:t>
            </a:r>
            <a:r>
              <a:rPr lang="uk-UA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було введено </a:t>
            </a:r>
            <a:r>
              <a:rPr lang="uk-UA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нашкірно</a:t>
            </a:r>
            <a:r>
              <a:rPr lang="uk-UA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розчин </a:t>
            </a:r>
            <a:r>
              <a:rPr lang="uk-UA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диклофенак</a:t>
            </a:r>
            <a:r>
              <a:rPr lang="uk-UA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натрію </a:t>
            </a:r>
            <a:r>
              <a:rPr lang="uk-UA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дозою 104,4 мг</a:t>
            </a:r>
            <a:r>
              <a:rPr lang="ru-RU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uk-UA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кг. </a:t>
            </a:r>
            <a:r>
              <a:rPr lang="uk-UA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результаті чого 3 з 6 осіб дослідної групи загинуло.</a:t>
            </a:r>
            <a:endParaRPr lang="ru-UA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uk-UA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Отримано токсикологічний параметр </a:t>
            </a:r>
            <a:r>
              <a:rPr lang="uk-UA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диклофенаку</a:t>
            </a:r>
            <a:r>
              <a:rPr lang="uk-UA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натрію – </a:t>
            </a:r>
            <a:r>
              <a:rPr lang="uk-UA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</a:t>
            </a:r>
            <a:r>
              <a:rPr lang="uk-UA" sz="1400" b="1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UA" sz="1400" b="1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uk-UA" sz="1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ншк</a:t>
            </a:r>
            <a:r>
              <a:rPr lang="uk-UA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щурів-самиць</a:t>
            </a:r>
            <a:r>
              <a:rPr lang="uk-UA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що становить </a:t>
            </a:r>
            <a:r>
              <a:rPr lang="uk-UA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104,4 мг/кг.</a:t>
            </a:r>
            <a:endParaRPr lang="ru-UA" sz="14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8858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13259</TotalTime>
  <Words>2042</Words>
  <Application>Microsoft Office PowerPoint</Application>
  <PresentationFormat>Экран (4:3)</PresentationFormat>
  <Paragraphs>277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Calibri</vt:lpstr>
      <vt:lpstr>Century Schoolbook</vt:lpstr>
      <vt:lpstr>Courier New</vt:lpstr>
      <vt:lpstr>Times New Roman</vt:lpstr>
      <vt:lpstr>Wingdings</vt:lpstr>
      <vt:lpstr>Wingdings 2</vt:lpstr>
      <vt:lpstr>Эркер</vt:lpstr>
      <vt:lpstr>«ВИЗНАЧЕННЯ ПАРАМЕТРІВ ТОКСИЧНОСТІ СУБСТАНЦІЇ «ДИКЛОФЕНАК НАТРІЮ» В ЕКСПЕРИМЕНТІ»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BDDCS для более, чем 900 лекарственных средств и ее роль при контроле качества лекарственных средств</dc:title>
  <dc:creator>User</dc:creator>
  <cp:lastModifiedBy>natalio</cp:lastModifiedBy>
  <cp:revision>134</cp:revision>
  <dcterms:created xsi:type="dcterms:W3CDTF">2020-03-11T21:33:16Z</dcterms:created>
  <dcterms:modified xsi:type="dcterms:W3CDTF">2023-10-18T12:08:48Z</dcterms:modified>
</cp:coreProperties>
</file>