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7" r:id="rId1"/>
  </p:sldMasterIdLst>
  <p:notesMasterIdLst>
    <p:notesMasterId r:id="rId20"/>
  </p:notesMasterIdLst>
  <p:handoutMasterIdLst>
    <p:handoutMasterId r:id="rId21"/>
  </p:handoutMasterIdLst>
  <p:sldIdLst>
    <p:sldId id="490" r:id="rId2"/>
    <p:sldId id="497" r:id="rId3"/>
    <p:sldId id="328" r:id="rId4"/>
    <p:sldId id="492" r:id="rId5"/>
    <p:sldId id="521" r:id="rId6"/>
    <p:sldId id="509" r:id="rId7"/>
    <p:sldId id="520" r:id="rId8"/>
    <p:sldId id="489" r:id="rId9"/>
    <p:sldId id="506" r:id="rId10"/>
    <p:sldId id="525" r:id="rId11"/>
    <p:sldId id="522" r:id="rId12"/>
    <p:sldId id="526" r:id="rId13"/>
    <p:sldId id="524" r:id="rId14"/>
    <p:sldId id="447" r:id="rId15"/>
    <p:sldId id="515" r:id="rId16"/>
    <p:sldId id="517" r:id="rId17"/>
    <p:sldId id="518" r:id="rId18"/>
    <p:sldId id="519" r:id="rId19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33CC"/>
    <a:srgbClr val="FFCC00"/>
    <a:srgbClr val="00FFFF"/>
    <a:srgbClr val="008000"/>
    <a:srgbClr val="FF0000"/>
    <a:srgbClr val="006600"/>
    <a:srgbClr val="33CC33"/>
    <a:srgbClr val="00CC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6614" autoAdjust="0"/>
  </p:normalViewPr>
  <p:slideViewPr>
    <p:cSldViewPr>
      <p:cViewPr>
        <p:scale>
          <a:sx n="80" d="100"/>
          <a:sy n="80" d="100"/>
        </p:scale>
        <p:origin x="-1550" y="-1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B1C5B35-8991-4699-A1A1-373277229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64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18B135-E94C-4911-8D68-0121231651C8}" type="datetimeFigureOut">
              <a:rPr lang="ru-RU"/>
              <a:pPr>
                <a:defRPr/>
              </a:pPr>
              <a:t>17.10.2023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665CEB-943D-4929-B21C-8134EA08B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47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29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016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1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0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29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11BEF-2B95-4A80-B7BC-C598A13133A7}" type="slidenum">
              <a:rPr lang="ru-RU" smtClean="0">
                <a:cs typeface="Arial" charset="0"/>
              </a:rPr>
              <a:pPr/>
              <a:t>2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639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11BEF-2B95-4A80-B7BC-C598A13133A7}" type="slidenum">
              <a:rPr lang="ru-RU" smtClean="0">
                <a:cs typeface="Arial" charset="0"/>
              </a:rPr>
              <a:pPr/>
              <a:t>3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6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49156" name="Номер слайда 3"/>
          <p:cNvSpPr txBox="1">
            <a:spLocks noGrp="1"/>
          </p:cNvSpPr>
          <p:nvPr/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07E006A-1C5C-4966-AF42-5696DD4F115B}" type="slidenum">
              <a:rPr lang="ru-RU" sz="1200"/>
              <a:pPr algn="r"/>
              <a:t>4</a:t>
            </a:fld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2385037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F11BEF-2B95-4A80-B7BC-C598A13133A7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76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199F0-B1C6-4E75-B5AD-C6A63DAD9B91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3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dirty="0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0199F0-B1C6-4E75-B5AD-C6A63DAD9B91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228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665CEB-943D-4929-B21C-8134EA08BF5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129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CC9745-721D-4AE3-89E2-42AB7898015E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BE01C-1EB0-498A-8B5A-ADF2868D7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984F2-D251-41C7-AFDB-F8A9322F6E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EAA7D-0E30-47FB-A322-99A130B1CE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215C6-D805-41E7-AA5E-7C22FC9D62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04AFA-7085-4F99-B551-A64DAFB64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D1A1E-43B3-4406-A93E-DF27386A1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3E77A-1217-4702-93F9-B002BDF7A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C607-BD92-462E-9B80-64381DDF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B1FF9-0FF0-416E-A03B-5F3A016AB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700E-4974-47CD-9873-99FC449A2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46948-02AA-4152-B958-CDA5C10A1F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4944B3C-3424-4BBB-9110-9BD162C63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8" r:id="rId1"/>
    <p:sldLayoutId id="2147484597" r:id="rId2"/>
    <p:sldLayoutId id="2147484596" r:id="rId3"/>
    <p:sldLayoutId id="2147484595" r:id="rId4"/>
    <p:sldLayoutId id="2147484594" r:id="rId5"/>
    <p:sldLayoutId id="2147484593" r:id="rId6"/>
    <p:sldLayoutId id="2147484592" r:id="rId7"/>
    <p:sldLayoutId id="2147484591" r:id="rId8"/>
    <p:sldLayoutId id="2147484590" r:id="rId9"/>
    <p:sldLayoutId id="2147484589" r:id="rId10"/>
    <p:sldLayoutId id="2147484588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" y="2362201"/>
            <a:ext cx="8864600" cy="3886200"/>
          </a:xfrm>
        </p:spPr>
        <p:txBody>
          <a:bodyPr anchor="b">
            <a:normAutofit fontScale="9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ОСОБЛИВОСТІ ІНДИВІДУАЛЬНО-ТИПОЛОГІЧНИХ ЯКОСТЕЙ ОРГАНІЗМУ, ВЛАСТИВІ ДЛЯ ОПЕРАТОРІВ БЕЗПІЛОТНИХ АВІАЦІЙНИХ КОМПЛЕКСІВ 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Сергета І.В., Пашковский С.М., </a:t>
            </a:r>
            <a:r>
              <a:rPr lang="uk-U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Коваль Н.В.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3253507" y="304800"/>
            <a:ext cx="58809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медичний університет ім. М.І.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Пирогова</a:t>
            </a:r>
          </a:p>
          <a:p>
            <a:pPr algn="ctr">
              <a:spcBef>
                <a:spcPts val="0"/>
              </a:spcBef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Військово-медичний клінічний центр Центрального регіону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76200" y="62484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8" name="Picture 3" descr="Gerb_RJ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13707" cy="21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1500907" cy="21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1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Індивідуально-типологічні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якості операторів БпАК в усіх аналізованих групах відрізняються між собою та за показниками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РТ і ОТ мають достовірну різницю. Показано, що оператори БпАК, які мають асоційовані зі стресом захворювання зазнають більшого впливу стресового фактора. Така гіпотеза підтверджується за рядом показників – ступеня схильності операторів до ризику, ступеня їх відповідальності, РТ та ОТ. </a:t>
            </a:r>
            <a:endParaRPr lang="uk-UA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показниками САН оцінка функціонального стану не буде стійкою, оскільки самовідчуття, активність та настрій не є стабільними показниками і можуть змінюватись безліч разів протягом робочого часу. 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7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364163"/>
          </a:xfrm>
        </p:spPr>
        <p:txBody>
          <a:bodyPr/>
          <a:lstStyle/>
          <a:p>
            <a:pPr lvl="0" algn="just"/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Показано, що </a:t>
            </a:r>
            <a:r>
              <a:rPr lang="uk-UA" sz="27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 виділені групи операторів характеризуються різним рівнем індивідуально-типологічних особливостей</a:t>
            </a:r>
            <a:r>
              <a:rPr lang="uk-UA" sz="2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uk-UA" sz="2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операторів, які мають асоційовані зі стресом захворювання має гірші параметри</a:t>
            </a:r>
            <a:r>
              <a:rPr lang="uk-UA" sz="27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порівняно з групами операторів здорових та з функціональними відхиленнями і операторів, які мають захворювання, що меншою мірою обумовлені стресом</a:t>
            </a:r>
            <a:r>
              <a:rPr lang="uk-UA" sz="275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75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Виявлено, що </a:t>
            </a:r>
            <a:r>
              <a:rPr lang="uk-UA" sz="275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самовідчуття, активність, настрій та інтегральний показник САН не є стабільними параметрами оцінки функціонального стану операторів</a:t>
            </a:r>
            <a:r>
              <a:rPr lang="uk-UA" sz="27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показником настрою між групами операторів, що мають захворювання більшою та меншою мірою обумовлені стресом наявна тенденція до достовірних змін (</a:t>
            </a:r>
            <a:r>
              <a:rPr lang="en-US" sz="27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7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uk-UA" sz="275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0,0857</a:t>
            </a:r>
            <a:r>
              <a:rPr lang="uk-UA" sz="27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7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1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059363"/>
          </a:xfrm>
        </p:spPr>
        <p:txBody>
          <a:bodyPr/>
          <a:lstStyle/>
          <a:p>
            <a:pPr lvl="0" algn="just"/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що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найбільшого значення показник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набуває в групі операторів, які мають асоційовані зі стресом захворювання, а найменшого – в групі операторів, які мають захворювання, що меншою мірою обумовлені стресом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=0,0005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Визначено, що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параметрами РТ і ОТ з достовірністю різниці </a:t>
            </a:r>
            <a:r>
              <a:rPr lang="en-US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uk-UA" sz="28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=0,0334÷0,0002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вплив стресового фактора є вищим у групі операторів, які мають асоційовані зі стресом захворювання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застосування комплексу профілактичних заходів сприятиме підвищенню їх надійності професійної діяльності та збереження стану здоров’я операторів.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7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" y="2362201"/>
            <a:ext cx="8864600" cy="3886200"/>
          </a:xfrm>
        </p:spPr>
        <p:txBody>
          <a:bodyPr anchor="b">
            <a:normAutofit fontScale="90000"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ОСОБЛИВОСТІ ІНДИВІДУАЛЬНО-ТИПОЛОГІЧНИХ ЯКОСТЕЙ ОРГАНІЗМУ, ВЛАСТИВІ ДЛЯ ОПЕРАТОРІВ БЕЗПІЛОТНИХ АВІАЦІЙНИХ КОМПЛЕКСІВ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7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Сергета І.В., Пашковский С.М., </a:t>
            </a:r>
            <a:r>
              <a:rPr lang="uk-UA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Коваль Н.В.</a:t>
            </a:r>
            <a: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6" name="Прямоугольник 3"/>
          <p:cNvSpPr>
            <a:spLocks noChangeArrowheads="1"/>
          </p:cNvSpPr>
          <p:nvPr/>
        </p:nvSpPr>
        <p:spPr bwMode="auto">
          <a:xfrm>
            <a:off x="3253507" y="304800"/>
            <a:ext cx="58809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національний медичний університет ім. М.І.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Пирогова</a:t>
            </a:r>
          </a:p>
          <a:p>
            <a:pPr algn="ctr">
              <a:spcBef>
                <a:spcPts val="0"/>
              </a:spcBef>
            </a:pPr>
            <a:endParaRPr lang="en-US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Військово-медичний клінічний центр Центрального регіону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37" name="Прямоугольник 6"/>
          <p:cNvSpPr>
            <a:spLocks noChangeArrowheads="1"/>
          </p:cNvSpPr>
          <p:nvPr/>
        </p:nvSpPr>
        <p:spPr bwMode="auto">
          <a:xfrm>
            <a:off x="76200" y="6248400"/>
            <a:ext cx="899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Вінниця -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038" name="Picture 3" descr="Gerb_RJ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1413707" cy="2133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Возможно, это изображение текс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1500907" cy="213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60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yraktar TB2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35"/>
            <a:ext cx="9144001" cy="583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5835386"/>
            <a:ext cx="5695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i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Дякую </a:t>
            </a:r>
            <a:r>
              <a:rPr lang="uk-UA" sz="4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en-US" sz="48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6019800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Дякую </a:t>
            </a:r>
            <a:r>
              <a:rPr lang="uk-UA" sz="4800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увагу!</a:t>
            </a:r>
            <a:endParaRPr lang="en-US" sz="4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 БпАК, що на озброєнні в </a:t>
            </a:r>
            <a:r>
              <a:rPr lang="uk-UA" sz="4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бройних Силах України</a:t>
            </a:r>
            <a:endParaRPr lang="en-US" sz="40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ЛЕЛЕКА-100 – НАЙБІЛЬШ МАСОВИЙ У ВИКОРИСТАННІ В ЗОНІ ООС БПЛА В УКРАЇНІ» —  СПІВВЛАСНИК «ДЕВІРО» |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73" y="1529684"/>
            <a:ext cx="3920342" cy="26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3733800"/>
            <a:ext cx="1890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Лелека-100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 descr="PD-1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053" y="1475839"/>
            <a:ext cx="3403641" cy="26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3733800"/>
            <a:ext cx="1204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PD-1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Что известно об украинской «Фурии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71070"/>
            <a:ext cx="5208467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43200" y="6248400"/>
            <a:ext cx="2617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А1-СМ «Фурія»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6" descr="Фурии&quot; и &quot;Валькирии&quot;. Сколько беспилотных эскадрилий создала Украина для  Донбасса — DSnews.u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181" y="4271070"/>
            <a:ext cx="3564419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010400" y="6248400"/>
            <a:ext cx="196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UA-</a:t>
            </a:r>
            <a:r>
              <a:rPr lang="uk-UA" sz="2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Бета</a:t>
            </a:r>
            <a:endParaRPr 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9915" y="2286000"/>
            <a:ext cx="145823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клас</a:t>
            </a:r>
          </a:p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(міні)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Вітчизняні БпАК, що на озброєнні в </a:t>
            </a:r>
            <a:r>
              <a:rPr lang="uk-UA" sz="4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бройних Силах України</a:t>
            </a:r>
            <a:endParaRPr lang="en-US" sz="40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Беспилотник «Валькирия» за $7000 помог уничтожить российский склад  боеприпасов для РСЗО «Ураган» (видео) | gagadget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9" y="1475839"/>
            <a:ext cx="4287234" cy="233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ПЛА Sparrow - купити безпілотний літальний апарат на замовлення в Україні  | Ціна — Spai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99" y="3861611"/>
            <a:ext cx="4518401" cy="26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В АТО активно використовують малопомітні…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61611"/>
            <a:ext cx="3581400" cy="26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2200" y="3429000"/>
            <a:ext cx="251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ASU-1 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Valkirija</a:t>
            </a:r>
            <a:r>
              <a:rPr lang="uk-U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1633" y="1752600"/>
            <a:ext cx="429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клас (мікро)</a:t>
            </a:r>
          </a:p>
          <a:p>
            <a:pPr algn="ctr"/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клас (тактичного рівня)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4953000" y="1981200"/>
            <a:ext cx="6858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399" y="6172200"/>
            <a:ext cx="459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Starrow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0" y="61722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PD-1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7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БпАК, що на озброєнні в </a:t>
            </a:r>
            <a:r>
              <a:rPr lang="uk-UA" sz="4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бройних Силах України</a:t>
            </a:r>
            <a:endParaRPr lang="en-US" sz="40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Vadym Surdov - RQ-11B Rav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75839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Bayraktar TB2 — Википеди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59361"/>
            <a:ext cx="4953000" cy="31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34201" y="38100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Raven RQ-11B</a:t>
            </a:r>
            <a:endParaRPr lang="en-US" sz="20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6096000"/>
            <a:ext cx="5459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Bayraktar TB2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828800"/>
            <a:ext cx="25551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клас (мікро)</a:t>
            </a:r>
          </a:p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317121" y="2209800"/>
            <a:ext cx="41667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57800" y="4800600"/>
            <a:ext cx="388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(оперативно-стратегічний)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турецький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Іноземні БпАК, що на озброєнні в </a:t>
            </a:r>
            <a:r>
              <a:rPr lang="uk-UA" sz="40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sz="4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бройних Силах України</a:t>
            </a:r>
            <a:endParaRPr lang="en-US" sz="40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Inspire 1 - D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15" y="1676400"/>
            <a:ext cx="479952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JI Phantom 4 Pro четырехъядерный беспилотник с цифровой камерой 4K летать  в летнее голубое небо и фотографировать Редакционное Изображение -  изображение насчитывающей цифрово, полет: 1567655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1" y="4180524"/>
            <a:ext cx="3670693" cy="265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Квадрокоптер DJI MAVIC 3. Цена, купить Квадрокоптер DJI MAVIC 3 в Киеве,  Харькове, Днепропетровске, Одессе, Запорожье, Львове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73" y="1475839"/>
            <a:ext cx="4625227" cy="317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1676400"/>
            <a:ext cx="2146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DJI INSPIRE-1</a:t>
            </a:r>
            <a:endParaRPr lang="en-US" sz="20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1905000"/>
            <a:ext cx="2615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DJI Phantom 4 Pro</a:t>
            </a:r>
            <a:endParaRPr lang="en-US" sz="2000" b="1" dirty="0">
              <a:solidFill>
                <a:srgbClr val="FFCC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6248400"/>
            <a:ext cx="19515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DJI Mavic Air-2</a:t>
            </a: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62600" y="4876800"/>
            <a:ext cx="2895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клас (міні)</a:t>
            </a:r>
          </a:p>
          <a:p>
            <a:pPr algn="ctr"/>
            <a:endParaRPr lang="uk-UA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8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</a:t>
            </a:r>
            <a:r>
              <a:rPr lang="uk-UA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ість теми</a:t>
            </a:r>
            <a:endParaRPr lang="uk-UA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 ведення воєнних кампаній протягом останніх років показує надзвичайно ефективне застосування безпілотної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авіації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Тому вивчення умов професійної діяльності операторів БпАК,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 впливу умов трудового середовища на їх організм знайде місце у розробленні комплексу організаційних, медичних та психогігієнічних заходів, спрямованих на підтримку надійності діяльності та професійного довголіття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таких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спеціалістів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Це матиме велике значення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підтримання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високої обороноздатності нашої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країни.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Використання безпілотної авіації позбавляє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операторів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необхідності постійно перебувати в небезпечних умовах та здійснювати роботу, що виходить за рамки їх фізичних і психофізіологічних </a:t>
            </a:r>
            <a:r>
              <a:rPr lang="uk-UA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можливостей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Постійна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змін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тактичної обстановки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полі бою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вимагає від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них високої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психофізіологічної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для успішного виконання завдань за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призначенням.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Складність застосовуваних БпАК та різноманітність завдань, що реалізовуються за їх допомогою, визначають максимально широкий спектр вимог до професійної підготовки операторів, які здійснюють </a:t>
            </a:r>
            <a:r>
              <a:rPr lang="uk-UA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пілотування. 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Тут </a:t>
            </a:r>
            <a:r>
              <a:rPr lang="uk-UA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велику роль відіграють індивідуально-типологічні якості операторів, оскільки саме вони найбільшою мірою детермінують успішність виконання завдань за призначенням. Тому вивчення таких якостей лишається актуальним в умовах сьогодення</a:t>
            </a:r>
            <a:r>
              <a:rPr lang="uk-UA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8664262" cy="914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роботи</a:t>
            </a:r>
            <a:endParaRPr lang="uk-UA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uk-UA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ивчити </a:t>
            </a:r>
            <a:r>
              <a:rPr lang="uk-UA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індивідуально-типологічні якості операторів 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безпілотних авіаційних комплексів </a:t>
            </a:r>
            <a:r>
              <a:rPr lang="uk-UA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 урахуванням стану їх </a:t>
            </a:r>
            <a:r>
              <a:rPr lang="uk-UA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здоров’я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Фурии&quot; и &quot;Валькирии&quot;. Сколько беспилотных эскадрилий создала Украина для  Донбасса — DSnews.u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46" y="3999722"/>
            <a:ext cx="4027197" cy="26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БПЛА Sparrow - купити безпілотний літальний апарат на замовлення в Україні  | Ціна — Spaite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999722"/>
            <a:ext cx="4566387" cy="268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" y="152401"/>
            <a:ext cx="8839200" cy="762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дослідження</a:t>
            </a:r>
            <a:endParaRPr lang="uk-UA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4294967295"/>
          </p:nvPr>
        </p:nvSpPr>
        <p:spPr>
          <a:xfrm>
            <a:off x="152400" y="1066800"/>
            <a:ext cx="8839200" cy="6100762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проводяться на базі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відділення психофізіології та психології Військово-медичного клінічного центру Центрального регіону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операторів БпАК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прибувають на медичний огляд стаціонарної лікарсько-льотної комісії з метою визначення ступеня придатності до керування БпАК.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чином було обстежено 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спеціалістів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вказаного фаху </a:t>
            </a:r>
            <a:r>
              <a:rPr lang="uk-UA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віком до 40 років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uk-UA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</a:pP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Inspire 1 - D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479952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вадрокоптер DJI MAVIC 3. Цена, купить Квадрокоптер DJI MAVIC 3 в Киеве,  Харькове, Днепропетровске, Одессе, Запорожье, Львове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53844"/>
            <a:ext cx="3505200" cy="24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152401"/>
            <a:ext cx="8839200" cy="6095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і методи</a:t>
            </a:r>
            <a:endParaRPr lang="uk-UA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105400"/>
          </a:xfrm>
        </p:spPr>
        <p:txBody>
          <a:bodyPr/>
          <a:lstStyle/>
          <a:p>
            <a:pPr lvl="0" algn="just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бстеження виконувал</a:t>
            </a:r>
            <a:r>
              <a:rPr lang="uk-UA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сь</a:t>
            </a:r>
            <a:r>
              <a:rPr lang="ru-RU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допомогою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бланкових методик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Методики обстежень під час проведення лікарсько-льотної експертизи. Київ. СПД Чалчинська Н.В., 2018. 432 с.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ISBN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978-617-7638-00-0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].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Організація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 методи обстежень були розроблені на основі теоретичних та практичних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підходів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допомогою визначених методик визначались: самовідчуття, активність, настрій, інтегральний емоційний стан як середнє арифметичне показників самовідчуття, активності, настрою (САН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опитувальник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RSK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для оцінки ступеня схильності обстежуваних до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ризику,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ступінь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відповідальності, </a:t>
            </a:r>
            <a:r>
              <a:rPr lang="uk-UA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рівень розвитку РТ та ОТ за опитувальником 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Спілбергера-Ханіна. </a:t>
            </a:r>
            <a:endParaRPr lang="en-US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Статистичний аналіз даних було проведено за допомогою методів варіаційної статистики пакету програм STATISTICA 13.3 (ліцензія AXA905I924220FAACD-N</a:t>
            </a:r>
            <a:r>
              <a:rPr lang="uk-UA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0" y="59963"/>
            <a:ext cx="8839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Велике значення в успішності виконання поставлених завдань має стан здоров’я оператора БпАК, оскільки будь-які захворювання тим чи іншим чином впливають на його функціональний стан та погіршують </a:t>
            </a:r>
            <a:r>
              <a:rPr lang="uk-UA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процесі виникнення та розвитку більшості захворювань стресовий фактор має місце більшою чи меншою мірою, однак він немає високої питомої ваги серед тих патологій, у формуванні яких інші чинники є </a:t>
            </a:r>
            <a:r>
              <a:rPr lang="ru-RU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провідними</a:t>
            </a:r>
            <a:r>
              <a:rPr lang="uk-UA" sz="2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3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Біль в животі - коли треба терміново викликати лікаря | РБК Украи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73" y="2895600"/>
            <a:ext cx="314092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514600"/>
            <a:ext cx="56388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21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асоційованих зі стресом захворювань </a:t>
            </a:r>
            <a:r>
              <a:rPr lang="uk-UA" sz="21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uk-UA" sz="2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гастроезофагеальна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рефлюксна хвороба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гострі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хронічні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гастрити, гострі ерозії шлунку та дванадцятипалої кишки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виразкова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хвороба шлунку та дванадцятипалої кишки, 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гіпертонічна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хвороба, </a:t>
            </a:r>
            <a:endParaRPr lang="uk-UA" sz="20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вегето-судинні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дистонії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порушення </a:t>
            </a:r>
            <a:r>
              <a:rPr lang="uk-UA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серцевого ритму та провідності серця, </a:t>
            </a:r>
            <a:r>
              <a:rPr lang="uk-UA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uk-UA" sz="2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Такі </a:t>
            </a:r>
            <a:r>
              <a:rPr lang="uk-UA" sz="19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захворювання часто носять прихований характер та можуть бути виявлені лише в ході проведення планових медичних </a:t>
            </a:r>
            <a:r>
              <a:rPr lang="uk-UA" sz="19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оглядів.</a:t>
            </a:r>
            <a:endParaRPr lang="en-US" sz="19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9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Високий тиск: причини, симптоми та профілактика – Новоград.C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71" y="5053366"/>
            <a:ext cx="3140927" cy="164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065" y="3996777"/>
            <a:ext cx="8832979" cy="1020763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склали оператори, які мають асоційовані зі стресом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захворювання;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оператори, які мають інші захворювання, що меншою мірою обумовлені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стресом;</a:t>
            </a:r>
            <a:endParaRPr lang="uk-UA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здорові оператори або ті, які мають певні функціональні розлади без органічного ураження органів чи систем.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о розподіл вільного залишку — Бюро аналізу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21" y="181946"/>
            <a:ext cx="5632580" cy="362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533" y="685800"/>
            <a:ext cx="26190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подальшого аналізу обстежених операторів БпАК було поділено на 3 групи з урахуванням стану їх здоров’я.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0" y="1480332"/>
            <a:ext cx="678180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lang="uk-UA" sz="2400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3738" algn="l"/>
              </a:tabLst>
            </a:pPr>
            <a:endParaRPr kumimoji="0" lang="uk-UA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28601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індивідуально-типологічних якостей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операторів БпАК наведено 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таблиці.</a:t>
            </a:r>
            <a:endParaRPr lang="uk-UA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sz="2400" dirty="0"/>
          </a:p>
          <a:p>
            <a:pPr algn="ctr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Порівняльний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аналіз індивідуально-типологічних якостей операторів БпАК з урахуванням стану їх здоров’я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8206565"/>
              </p:ext>
            </p:extLst>
          </p:nvPr>
        </p:nvGraphicFramePr>
        <p:xfrm>
          <a:off x="381000" y="2286001"/>
          <a:ext cx="8382000" cy="4190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28904"/>
                <a:gridCol w="1813435"/>
                <a:gridCol w="1812522"/>
                <a:gridCol w="1827139"/>
              </a:tblGrid>
              <a:tr h="922854"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1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n=60)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</a:t>
                      </a:r>
                      <a:r>
                        <a:rPr lang="en-US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n=60)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Група 3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uk-UA" sz="2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n=30)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Самопочуття,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6,19±0,05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6,22±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6,18±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Активність,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5,89±0,06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5,98±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0,07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5,93±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Настрій,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6,32±0,07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6,48±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6,28±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САН,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6,1±0,05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6,19±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0,05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6,11±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en-US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RSK</a:t>
                      </a: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8,9±3,02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-7,50±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3,47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2,80±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4,91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207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Відповідальність, </a:t>
                      </a:r>
                      <a:r>
                        <a:rPr lang="uk-UA" sz="2000" i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балів</a:t>
                      </a:r>
                      <a:endParaRPr lang="en-US" sz="2000" i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20,95±0,26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20,78±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0,27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19,97±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РТ, балів</a:t>
                      </a:r>
                      <a:endParaRPr lang="en-US" sz="2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15,67±0,61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12,82±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12,03±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1705">
                <a:tc>
                  <a:txBody>
                    <a:bodyPr/>
                    <a:lstStyle/>
                    <a:p>
                      <a:pPr>
                        <a:spcAft>
                          <a:spcPts val="375"/>
                        </a:spcAft>
                      </a:pPr>
                      <a:r>
                        <a:rPr lang="uk-UA" sz="2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ОТ, балів</a:t>
                      </a:r>
                      <a:endParaRPr lang="en-US" sz="2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375"/>
                        </a:spcAft>
                      </a:pP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31,67±0,59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28,63±</a:t>
                      </a:r>
                      <a:r>
                        <a:rPr lang="uk-UA" sz="200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0,54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29,60±</a:t>
                      </a:r>
                      <a:r>
                        <a:rPr lang="uk-UA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1" cy="6858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виділені групи характеризуються рівнем значень індивідуально-типологічних якостей, причому група операторів, які мають асоційовані зі стресом захворювання має гірші параметри порівняно з двома іншими групами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Групи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операторів здорових та з функціональними відхиленнями і операторів, які мають захворювання, що </a:t>
            </a:r>
            <a:r>
              <a:rPr lang="uk-UA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меншою мірою зумовлені впливом стресового фактора відображають «строкаті» зміни індивідуально-типологічних якостей, що виключає можливість обрати серед них кращу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uk-UA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40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20030</TotalTime>
  <Words>1138</Words>
  <Application>Microsoft Office PowerPoint</Application>
  <PresentationFormat>Экран (4:3)</PresentationFormat>
  <Paragraphs>150</Paragraphs>
  <Slides>18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   ОСОБЛИВОСТІ ІНДИВІДУАЛЬНО-ТИПОЛОГІЧНИХ ЯКОСТЕЙ ОРГАНІЗМУ, ВЛАСТИВІ ДЛЯ ОПЕРАТОРІВ БЕЗПІЛОТНИХ АВІАЦІЙНИХ КОМПЛЕКСІВ   Сергета І.В., Пашковский С.М., Коваль Н.В.    </vt:lpstr>
      <vt:lpstr>Актуальність теми</vt:lpstr>
      <vt:lpstr>Мета роботи</vt:lpstr>
      <vt:lpstr>Дизайн дослідження</vt:lpstr>
      <vt:lpstr>Матеріали і методи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Висновки</vt:lpstr>
      <vt:lpstr>Висновки</vt:lpstr>
      <vt:lpstr>        ОСОБЛИВОСТІ ІНДИВІДУАЛЬНО-ТИПОЛОГІЧНИХ ЯКОСТЕЙ ОРГАНІЗМУ, ВЛАСТИВІ ДЛЯ ОПЕРАТОРІВ БЕЗПІЛОТНИХ АВІАЦІЙНИХ КОМПЛЕКСІВ   Сергета І.В., Пашковский С.М., Коваль Н.В.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Vera</dc:creator>
  <cp:lastModifiedBy>Lenovo</cp:lastModifiedBy>
  <cp:revision>989</cp:revision>
  <dcterms:created xsi:type="dcterms:W3CDTF">2006-04-06T14:07:38Z</dcterms:created>
  <dcterms:modified xsi:type="dcterms:W3CDTF">2023-10-17T11:56:09Z</dcterms:modified>
</cp:coreProperties>
</file>