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87" r:id="rId8"/>
    <p:sldId id="274" r:id="rId9"/>
    <p:sldId id="283" r:id="rId10"/>
    <p:sldId id="278" r:id="rId11"/>
    <p:sldId id="279" r:id="rId12"/>
    <p:sldId id="286" r:id="rId13"/>
    <p:sldId id="28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6A1C"/>
    <a:srgbClr val="4657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E6AF-6C7D-4836-9E7F-82A610C28DB3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2A32-5607-4CE3-8AE1-B1F3FADE4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E6AF-6C7D-4836-9E7F-82A610C28DB3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2A32-5607-4CE3-8AE1-B1F3FADE4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E6AF-6C7D-4836-9E7F-82A610C28DB3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2A32-5607-4CE3-8AE1-B1F3FADE4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E6AF-6C7D-4836-9E7F-82A610C28DB3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2A32-5607-4CE3-8AE1-B1F3FADE4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E6AF-6C7D-4836-9E7F-82A610C28DB3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2A32-5607-4CE3-8AE1-B1F3FADE4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E6AF-6C7D-4836-9E7F-82A610C28DB3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2A32-5607-4CE3-8AE1-B1F3FADE4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E6AF-6C7D-4836-9E7F-82A610C28DB3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2A32-5607-4CE3-8AE1-B1F3FADE4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E6AF-6C7D-4836-9E7F-82A610C28DB3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2A32-5607-4CE3-8AE1-B1F3FADE4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E6AF-6C7D-4836-9E7F-82A610C28DB3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2A32-5607-4CE3-8AE1-B1F3FADE4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E6AF-6C7D-4836-9E7F-82A610C28DB3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2A32-5607-4CE3-8AE1-B1F3FADE4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E6AF-6C7D-4836-9E7F-82A610C28DB3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2A32-5607-4CE3-8AE1-B1F3FADE4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3E6AF-6C7D-4836-9E7F-82A610C28DB3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32A32-5607-4CE3-8AE1-B1F3FADE4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8822698_6-phonoteka_org-p-fon-dlya-prezentatsii-zelenii-delovoi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3116"/>
            <a:ext cx="6000792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uk-UA" sz="2200" b="1" i="1" cap="all" dirty="0" smtClean="0">
                <a:latin typeface="Times New Roman" pitchFamily="18" charset="0"/>
                <a:cs typeface="Times New Roman" pitchFamily="18" charset="0"/>
              </a:rPr>
              <a:t>Ідеї О.М. </a:t>
            </a:r>
            <a:r>
              <a:rPr lang="uk-UA" sz="2200" b="1" i="1" cap="all" dirty="0" err="1" smtClean="0">
                <a:latin typeface="Times New Roman" pitchFamily="18" charset="0"/>
                <a:cs typeface="Times New Roman" pitchFamily="18" charset="0"/>
              </a:rPr>
              <a:t>Марзєєва</a:t>
            </a:r>
            <a:r>
              <a:rPr lang="uk-UA" sz="2200" b="1" i="1" cap="all" dirty="0" smtClean="0">
                <a:latin typeface="Times New Roman" pitchFamily="18" charset="0"/>
                <a:cs typeface="Times New Roman" pitchFamily="18" charset="0"/>
              </a:rPr>
              <a:t> – фундатора санітарної справи в науковій діяльності </a:t>
            </a:r>
            <a:br>
              <a:rPr lang="uk-UA" sz="2200" b="1" i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b="1" i="1" cap="all" dirty="0" smtClean="0">
                <a:latin typeface="Times New Roman" pitchFamily="18" charset="0"/>
                <a:cs typeface="Times New Roman" pitchFamily="18" charset="0"/>
              </a:rPr>
              <a:t>ДУ «Інститут громадського здоров’я О.М. </a:t>
            </a:r>
            <a:r>
              <a:rPr lang="uk-UA" sz="2200" b="1" i="1" cap="all" dirty="0" err="1" smtClean="0">
                <a:latin typeface="Times New Roman" pitchFamily="18" charset="0"/>
                <a:cs typeface="Times New Roman" pitchFamily="18" charset="0"/>
              </a:rPr>
              <a:t>Марзєєва</a:t>
            </a:r>
            <a:r>
              <a:rPr lang="uk-UA" sz="2200" b="1" i="1" cap="all" dirty="0" smtClean="0">
                <a:latin typeface="Times New Roman" pitchFamily="18" charset="0"/>
                <a:cs typeface="Times New Roman" pitchFamily="18" charset="0"/>
              </a:rPr>
              <a:t> НАМН України»</a:t>
            </a:r>
            <a:r>
              <a:rPr lang="ru-RU" b="1" cap="all" dirty="0" smtClean="0"/>
              <a:t/>
            </a:r>
            <a:br>
              <a:rPr lang="ru-RU" b="1" cap="all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4643446"/>
            <a:ext cx="6400800" cy="1143008"/>
          </a:xfrm>
        </p:spPr>
        <p:txBody>
          <a:bodyPr>
            <a:normAutofit fontScale="47500" lnSpcReduction="20000"/>
          </a:bodyPr>
          <a:lstStyle/>
          <a:p>
            <a:r>
              <a:rPr lang="uk-UA" sz="4200" b="1" i="1" dirty="0" smtClean="0">
                <a:solidFill>
                  <a:schemeClr val="tx1"/>
                </a:solidFill>
              </a:rPr>
              <a:t>Доповідач: Надія ПОЛЬКА</a:t>
            </a:r>
            <a:endParaRPr lang="ru-RU" sz="4200" b="1" i="1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uk-UA" b="1" dirty="0" smtClean="0">
                <a:solidFill>
                  <a:schemeClr val="tx1"/>
                </a:solidFill>
              </a:rPr>
              <a:t>директор Інституту, член-кореспондент НАМНУ, </a:t>
            </a:r>
            <a:r>
              <a:rPr lang="uk-UA" b="1" dirty="0" err="1" smtClean="0">
                <a:solidFill>
                  <a:schemeClr val="tx1"/>
                </a:solidFill>
              </a:rPr>
              <a:t>д.мед.н</a:t>
            </a:r>
            <a:r>
              <a:rPr lang="uk-UA" b="1" dirty="0" smtClean="0">
                <a:solidFill>
                  <a:schemeClr val="tx1"/>
                </a:solidFill>
              </a:rPr>
              <a:t>., професорка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ДУ  «Інститут громадського здоров’я ім. О. М. </a:t>
            </a:r>
            <a:r>
              <a:rPr lang="uk-UA" dirty="0" err="1" smtClean="0">
                <a:solidFill>
                  <a:schemeClr val="tx1"/>
                </a:solidFill>
              </a:rPr>
              <a:t>Марзєєва</a:t>
            </a:r>
            <a:r>
              <a:rPr lang="uk-UA" dirty="0" smtClean="0">
                <a:solidFill>
                  <a:schemeClr val="tx1"/>
                </a:solidFill>
              </a:rPr>
              <a:t> НАМН України»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5929330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19 жовтня 2023 р.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29124" y="6286520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м. Київ</a:t>
            </a:r>
            <a:endParaRPr lang="ru-RU" b="1" dirty="0"/>
          </a:p>
        </p:txBody>
      </p:sp>
      <p:pic>
        <p:nvPicPr>
          <p:cNvPr id="10" name="Picture 4" descr="IHME%202014_Chirkov%20Vlad_0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57166"/>
            <a:ext cx="2759118" cy="3807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8822698_6-phonoteka_org-p-fon-dlya-prezentatsii-zelenii-delovoi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25470"/>
          </a:xfrm>
        </p:spPr>
        <p:txBody>
          <a:bodyPr>
            <a:noAutofit/>
          </a:bodyPr>
          <a:lstStyle/>
          <a:p>
            <a:r>
              <a:rPr lang="uk-UA" sz="2800" b="1" i="1" cap="all" dirty="0" smtClean="0">
                <a:latin typeface="Times New Roman" pitchFamily="18" charset="0"/>
                <a:cs typeface="Times New Roman" pitchFamily="18" charset="0"/>
              </a:rPr>
              <a:t>Розробки Профілактичних заходів </a:t>
            </a:r>
            <a:r>
              <a:rPr lang="uk-UA" sz="2800" b="1" i="1" cap="all" dirty="0" smtClean="0">
                <a:latin typeface="Times New Roman" pitchFamily="18" charset="0"/>
                <a:cs typeface="Times New Roman" pitchFamily="18" charset="0"/>
              </a:rPr>
              <a:t>під час пандемії </a:t>
            </a:r>
            <a:r>
              <a:rPr lang="en-US" sz="2800" b="1" i="1" cap="all" dirty="0" smtClean="0"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uk-UA" sz="2800" b="1" i="1" cap="all" dirty="0" smtClean="0">
                <a:latin typeface="Times New Roman" pitchFamily="18" charset="0"/>
                <a:cs typeface="Times New Roman" pitchFamily="18" charset="0"/>
              </a:rPr>
              <a:t> – 19 </a:t>
            </a:r>
            <a:endParaRPr lang="ru-RU" sz="2800" b="1" i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928670"/>
            <a:ext cx="871543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«Методи проведення досліджень специфічної активності, безпечності, якості (ефективності) дезінфекційних засобів та їх випробування на практиці»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Методичні рекомендації з проведення дезінфекційних заходів для профілактики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– 19 та інших вірусних інфекцій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uk-UA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«Методичні рекомендації щодо вибору сучасних дезінфекційних засобів для застосування у надзвичайних умовах».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«Гігієнічні рекомендації до навчання та дозвілля дітей шкільного віку в умовах карантину».</a:t>
            </a:r>
          </a:p>
          <a:p>
            <a:pPr indent="457200" algn="just">
              <a:spcBef>
                <a:spcPts val="600"/>
              </a:spcBef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75584368781880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4643446"/>
            <a:ext cx="2826052" cy="1748320"/>
          </a:xfrm>
          <a:prstGeom prst="rect">
            <a:avLst/>
          </a:prstGeom>
        </p:spPr>
      </p:pic>
      <p:pic>
        <p:nvPicPr>
          <p:cNvPr id="10" name="Рисунок 9" descr="школ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4572008"/>
            <a:ext cx="2707776" cy="1805184"/>
          </a:xfrm>
          <a:prstGeom prst="rect">
            <a:avLst/>
          </a:prstGeom>
        </p:spPr>
      </p:pic>
      <p:pic>
        <p:nvPicPr>
          <p:cNvPr id="11" name="Рисунок 10" descr="img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4643446"/>
            <a:ext cx="2571768" cy="17518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8822698_6-phonoteka_org-p-fon-dlya-prezentatsii-zelenii-delovoi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229600" cy="562074"/>
          </a:xfrm>
        </p:spPr>
        <p:txBody>
          <a:bodyPr>
            <a:noAutofit/>
          </a:bodyPr>
          <a:lstStyle/>
          <a:p>
            <a:r>
              <a:rPr lang="uk-UA" sz="1800" b="1" i="1" cap="all" dirty="0" smtClean="0">
                <a:latin typeface="Times New Roman" pitchFamily="18" charset="0"/>
                <a:cs typeface="Times New Roman" pitchFamily="18" charset="0"/>
              </a:rPr>
              <a:t>Розробка Нормативно-методичних </a:t>
            </a:r>
            <a:r>
              <a:rPr lang="uk-UA" sz="1800" b="1" i="1" cap="all" dirty="0" smtClean="0">
                <a:latin typeface="Times New Roman" pitchFamily="18" charset="0"/>
                <a:cs typeface="Times New Roman" pitchFamily="18" charset="0"/>
              </a:rPr>
              <a:t>документів </a:t>
            </a:r>
            <a:r>
              <a:rPr lang="uk-UA" sz="1800" b="1" i="1" cap="all" dirty="0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en-US" sz="1800" b="1" i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i="1" cap="all" dirty="0" smtClean="0">
                <a:latin typeface="Times New Roman" pitchFamily="18" charset="0"/>
                <a:cs typeface="Times New Roman" pitchFamily="18" charset="0"/>
              </a:rPr>
              <a:t>час воєнного стану</a:t>
            </a: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142984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>
              <a:spcBef>
                <a:spcPts val="600"/>
              </a:spcBef>
              <a:spcAft>
                <a:spcPts val="600"/>
              </a:spcAft>
            </a:pPr>
            <a:r>
              <a:rPr lang="uk-UA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ДСанПіН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«Встановлення класу небезпеки відходів».</a:t>
            </a:r>
            <a:endParaRPr lang="ru-RU" dirty="0"/>
          </a:p>
        </p:txBody>
      </p:sp>
      <p:pic>
        <p:nvPicPr>
          <p:cNvPr id="5" name="Рисунок 4" descr="207886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725144"/>
            <a:ext cx="2592288" cy="1715231"/>
          </a:xfrm>
          <a:prstGeom prst="rect">
            <a:avLst/>
          </a:prstGeom>
        </p:spPr>
      </p:pic>
      <p:pic>
        <p:nvPicPr>
          <p:cNvPr id="6" name="Рисунок 5" descr="1201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102462"/>
            <a:ext cx="2520280" cy="1678602"/>
          </a:xfrm>
          <a:prstGeom prst="rect">
            <a:avLst/>
          </a:prstGeom>
        </p:spPr>
      </p:pic>
      <p:pic>
        <p:nvPicPr>
          <p:cNvPr id="8" name="Рисунок 7" descr="imgb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2944740"/>
            <a:ext cx="2304256" cy="153647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4282" y="3429000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Зміни до </a:t>
            </a:r>
            <a:r>
              <a:rPr lang="uk-UA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ДСанПіН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2.2.4-171-10 </a:t>
            </a:r>
            <a:r>
              <a:rPr lang="uk-UA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«Гігієнічні вимоги до води питної, призначеної для споживання людиною» 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(наказ МОЗ України від 18.02.2022 р. № 341) .</a:t>
            </a: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714488"/>
            <a:ext cx="55446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uk-UA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ДСанПіН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«Показники безпечності та окремі показники якості питної води </a:t>
            </a:r>
            <a:r>
              <a:rPr lang="uk-UA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умовах воєнного стану 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 </a:t>
            </a:r>
            <a:r>
              <a:rPr lang="uk-UA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надзвичайних ситуаціях іншого характеру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№ 683-22 (наказ МОЗ України від 22.04.2022 р.  № 683).</a:t>
            </a:r>
            <a:endParaRPr lang="uk-UA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4714884"/>
            <a:ext cx="55007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Пропозиції для ліквідації та мінімізації негативного впливу на здоров’я і довкілля наслідків терористичного акту на Каховській ГЕС 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органів виконавчої влади (за дорученням РНБО України). </a:t>
            </a: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8822698_6-phonoteka_org-p-fon-dlya-prezentatsii-zelenii-delovoi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48709"/>
            <a:ext cx="8229600" cy="369332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sz="1800" b="1" i="1" cap="all" dirty="0" smtClean="0">
                <a:latin typeface="Times New Roman" pitchFamily="18" charset="0"/>
                <a:cs typeface="Times New Roman" pitchFamily="18" charset="0"/>
              </a:rPr>
              <a:t>Діяльність установи для потреб ЗСУ</a:t>
            </a:r>
            <a:endParaRPr lang="ru-RU" sz="1800" b="1" i="1" cap="all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549275"/>
            <a:ext cx="8785225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1200"/>
              </a:spcBef>
              <a:defRPr/>
            </a:pP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Установа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розробляє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науково-практичні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заходи,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спрямовані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довкілля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чинників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виникають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як в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зоні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бойових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так і на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деокупованих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територіях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216000" eaLnBrk="1" hangingPunct="1">
              <a:spcBef>
                <a:spcPts val="600"/>
              </a:spcBef>
              <a:buClr>
                <a:srgbClr val="800000"/>
              </a:buClr>
              <a:buSzPct val="140000"/>
              <a:buFont typeface="Arial" pitchFamily="34" charset="0"/>
              <a:buChar char="•"/>
              <a:defRPr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Методичні </a:t>
            </a:r>
            <a:r>
              <a:rPr lang="uk-UA" sz="1700" dirty="0">
                <a:latin typeface="Times New Roman" pitchFamily="18" charset="0"/>
                <a:cs typeface="Times New Roman" pitchFamily="18" charset="0"/>
              </a:rPr>
              <a:t>вказівки з профілактичних заходів з покращення стану повітря житлових і громадських приміщень, в тому числі укриттів, щодо вмісту плісеневих грибів (</a:t>
            </a:r>
            <a:r>
              <a:rPr lang="uk-UA" sz="1700" dirty="0" err="1">
                <a:latin typeface="Times New Roman" pitchFamily="18" charset="0"/>
                <a:cs typeface="Times New Roman" pitchFamily="18" charset="0"/>
              </a:rPr>
              <a:t>проєкт</a:t>
            </a:r>
            <a:r>
              <a:rPr lang="uk-UA" sz="1700" dirty="0">
                <a:latin typeface="Times New Roman" pitchFamily="18" charset="0"/>
                <a:cs typeface="Times New Roman" pitchFamily="18" charset="0"/>
              </a:rPr>
              <a:t>), які дозволять знизити ризик виникнення сенсибілізації організму людини та виникненню мікозів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216000">
              <a:spcBef>
                <a:spcPts val="600"/>
              </a:spcBef>
              <a:buClr>
                <a:srgbClr val="800000"/>
              </a:buClr>
              <a:buSzPct val="140000"/>
              <a:buFont typeface="Arial" pitchFamily="34" charset="0"/>
              <a:buChar char="•"/>
              <a:defRPr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Санітарно-гігієнічні вимоги до захисних споруд захисту в закладах загальної середньої освіти в умовах воєнного стану;</a:t>
            </a:r>
          </a:p>
          <a:p>
            <a:pPr marL="342900" indent="216000">
              <a:spcBef>
                <a:spcPts val="600"/>
              </a:spcBef>
              <a:buClr>
                <a:srgbClr val="800000"/>
              </a:buClr>
              <a:buSzPct val="140000"/>
              <a:buFont typeface="Arial" pitchFamily="34" charset="0"/>
              <a:buChar char="•"/>
              <a:defRPr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ДБН В.2.2.-5:2023 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Захисні споруди цивільного захисту»;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216000" eaLnBrk="1" hangingPunct="1">
              <a:spcBef>
                <a:spcPts val="600"/>
              </a:spcBef>
              <a:buClr>
                <a:srgbClr val="800000"/>
              </a:buClr>
              <a:buSzPct val="140000"/>
              <a:buFont typeface="Arial" pitchFamily="34" charset="0"/>
              <a:buChar char="•"/>
              <a:defRPr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Експертиза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харчової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енергетичної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цінності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Повсякденного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набору сухих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(ПНСП №10) та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добового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польового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набору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( ДПНП № 15);</a:t>
            </a:r>
          </a:p>
          <a:p>
            <a:pPr marL="342900" indent="216000" eaLnBrk="1" hangingPunct="1">
              <a:spcBef>
                <a:spcPts val="600"/>
              </a:spcBef>
              <a:buClr>
                <a:srgbClr val="800000"/>
              </a:buClr>
              <a:buSzPct val="140000"/>
              <a:buFont typeface="Arial" pitchFamily="34" charset="0"/>
              <a:buChar char="•"/>
              <a:defRPr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Збірник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технологічних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карт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приготування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страв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військовослужбовців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Національної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гвардії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», на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особистого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складу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національної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гвардії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216000" eaLnBrk="1" hangingPunct="1">
              <a:buClr>
                <a:srgbClr val="800000"/>
              </a:buClr>
              <a:buSzPct val="140000"/>
              <a:buFont typeface="Arial" pitchFamily="34" charset="0"/>
              <a:buChar char="•"/>
              <a:defRPr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лікарських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препаратів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216000" eaLnBrk="1" hangingPunct="1">
              <a:buClr>
                <a:srgbClr val="800000"/>
              </a:buClr>
              <a:buSzPct val="140000"/>
              <a:defRPr/>
            </a:pP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військових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госпіталях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Рисунок 9" descr="IMG_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643446"/>
            <a:ext cx="2825710" cy="211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1472" y="5572140"/>
            <a:ext cx="4857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Працівники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Установи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виконують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волонтерські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пов’язані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постачанням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госпіталів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медикаментів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8822698_6-phonoteka_org-p-fon-dlya-prezentatsii-zelenii-delovoi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2195736" y="404664"/>
            <a:ext cx="62388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ru-RU" sz="6000" b="1" dirty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Дякую за увагу!</a:t>
            </a:r>
            <a:endParaRPr lang="ru-RU" altLang="ru-RU" sz="6000" b="1" dirty="0">
              <a:solidFill>
                <a:schemeClr val="accent3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6" name="Рисунок 5" descr="vyshyvanka_kar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5" y="1549052"/>
            <a:ext cx="5616623" cy="3945677"/>
          </a:xfrm>
          <a:prstGeom prst="rect">
            <a:avLst/>
          </a:prstGeom>
        </p:spPr>
      </p:pic>
      <p:sp>
        <p:nvSpPr>
          <p:cNvPr id="30723" name="Прямоугольник 4"/>
          <p:cNvSpPr>
            <a:spLocks noChangeArrowheads="1"/>
          </p:cNvSpPr>
          <p:nvPr/>
        </p:nvSpPr>
        <p:spPr bwMode="auto">
          <a:xfrm>
            <a:off x="2339752" y="5733256"/>
            <a:ext cx="41044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uk-UA" altLang="ru-RU" sz="1400" b="1" dirty="0"/>
              <a:t>ДУ «Інститут громадського здоров’я           </a:t>
            </a:r>
            <a:endParaRPr lang="uk-UA" altLang="ru-RU" sz="1400" b="1" dirty="0" smtClean="0"/>
          </a:p>
          <a:p>
            <a:pPr algn="ctr" eaLnBrk="1" hangingPunct="1"/>
            <a:r>
              <a:rPr lang="uk-UA" altLang="ru-RU" sz="1400" b="1" dirty="0" smtClean="0"/>
              <a:t> </a:t>
            </a:r>
            <a:r>
              <a:rPr lang="uk-UA" altLang="ru-RU" sz="1400" b="1" dirty="0"/>
              <a:t>ім. О.М. </a:t>
            </a:r>
            <a:r>
              <a:rPr lang="uk-UA" altLang="ru-RU" sz="1400" b="1" dirty="0" err="1"/>
              <a:t>Марзєєва</a:t>
            </a:r>
            <a:r>
              <a:rPr lang="uk-UA" altLang="ru-RU" sz="1400" b="1" dirty="0"/>
              <a:t> НАМНУ»</a:t>
            </a:r>
          </a:p>
          <a:p>
            <a:pPr algn="ctr" eaLnBrk="1" hangingPunct="1"/>
            <a:r>
              <a:rPr lang="uk-UA" altLang="ru-RU" sz="1400" b="1" dirty="0" smtClean="0"/>
              <a:t>Україна</a:t>
            </a:r>
            <a:r>
              <a:rPr lang="uk-UA" altLang="ru-RU" sz="1400" b="1" dirty="0"/>
              <a:t>, 02094, м. Київ, </a:t>
            </a:r>
          </a:p>
          <a:p>
            <a:pPr algn="ctr" eaLnBrk="1" hangingPunct="1"/>
            <a:r>
              <a:rPr lang="uk-UA" altLang="ru-RU" sz="1400" b="1" dirty="0"/>
              <a:t>вул. </a:t>
            </a:r>
            <a:r>
              <a:rPr lang="uk-UA" altLang="ru-RU" sz="1400" b="1" dirty="0" smtClean="0"/>
              <a:t>Гетьмана Павла Полуботка,50</a:t>
            </a:r>
            <a:endParaRPr lang="uk-UA" altLang="ru-RU" sz="1400" b="1" dirty="0"/>
          </a:p>
        </p:txBody>
      </p:sp>
      <p:pic>
        <p:nvPicPr>
          <p:cNvPr id="14341" name="Рисунок 5" descr="mceclip0.png"/>
          <p:cNvPicPr>
            <a:picLocks noChangeAspect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07505" y="5517232"/>
            <a:ext cx="1364673" cy="116301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6228184" y="5805264"/>
            <a:ext cx="24837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1400" b="1" dirty="0" smtClean="0"/>
              <a:t>тел. 044 292 06 29</a:t>
            </a:r>
          </a:p>
          <a:p>
            <a:pPr algn="ctr"/>
            <a:r>
              <a:rPr lang="uk-UA" altLang="ru-RU" sz="1400" b="1" dirty="0" smtClean="0"/>
              <a:t>факс 044 513 15 28</a:t>
            </a:r>
          </a:p>
          <a:p>
            <a:pPr algn="ctr"/>
            <a:r>
              <a:rPr lang="uk-UA" altLang="ru-RU" sz="1400" b="1" dirty="0" smtClean="0"/>
              <a:t>e-</a:t>
            </a:r>
            <a:r>
              <a:rPr lang="uk-UA" altLang="ru-RU" sz="1400" b="1" dirty="0" err="1" smtClean="0"/>
              <a:t>mail</a:t>
            </a:r>
            <a:r>
              <a:rPr lang="uk-UA" altLang="ru-RU" sz="1400" b="1" dirty="0" smtClean="0"/>
              <a:t>: </a:t>
            </a:r>
            <a:r>
              <a:rPr lang="en-US" altLang="ru-RU" sz="1400" b="1" dirty="0" smtClean="0">
                <a:solidFill>
                  <a:schemeClr val="tx2"/>
                </a:solidFill>
              </a:rPr>
              <a:t>IPH_office@ukr.net</a:t>
            </a:r>
            <a:endParaRPr lang="uk-UA" altLang="ru-RU" sz="14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618822698_6-phonoteka_org-p-fon-dlya-prezentatsii-zelenii-delovoi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71802" y="714356"/>
            <a:ext cx="3522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06 квітня 1883 р. - 01 лютого 1956 р. </a:t>
            </a:r>
            <a:endParaRPr lang="ru-RU" b="1" i="1" dirty="0" smtClean="0">
              <a:solidFill>
                <a:srgbClr val="000000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142852"/>
            <a:ext cx="84296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Олександр Микитович </a:t>
            </a:r>
            <a:r>
              <a:rPr kumimoji="0" lang="uk-UA" sz="32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Марзєєв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1857364"/>
            <a:ext cx="4286280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Monotype Corsiva" pitchFamily="66" charset="0"/>
                <a:cs typeface="Times New Roman" pitchFamily="18" charset="0"/>
              </a:rPr>
              <a:t>Вчений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2800" dirty="0" smtClean="0">
                <a:latin typeface="Monotype Corsiva" pitchFamily="66" charset="0"/>
                <a:cs typeface="Times New Roman" pitchFamily="18" charset="0"/>
              </a:rPr>
              <a:t>Лікар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2800" dirty="0" smtClean="0">
                <a:latin typeface="Monotype Corsiva" pitchFamily="66" charset="0"/>
                <a:cs typeface="Times New Roman" pitchFamily="18" charset="0"/>
              </a:rPr>
              <a:t> Гігієніст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2800" dirty="0" smtClean="0">
                <a:latin typeface="Monotype Corsiva" pitchFamily="66" charset="0"/>
                <a:cs typeface="Times New Roman" pitchFamily="18" charset="0"/>
              </a:rPr>
              <a:t> Організатор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2800" dirty="0" smtClean="0">
                <a:latin typeface="Monotype Corsiva" pitchFamily="66" charset="0"/>
                <a:cs typeface="Times New Roman" pitchFamily="18" charset="0"/>
              </a:rPr>
              <a:t> Лідер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2800" dirty="0" smtClean="0">
                <a:latin typeface="Monotype Corsiva" pitchFamily="66" charset="0"/>
                <a:cs typeface="Times New Roman" pitchFamily="18" charset="0"/>
              </a:rPr>
              <a:t>Фундатор санітарної справи</a:t>
            </a:r>
          </a:p>
          <a:p>
            <a:r>
              <a:rPr lang="uk-UA" dirty="0" smtClean="0"/>
              <a:t> </a:t>
            </a:r>
          </a:p>
          <a:p>
            <a:endParaRPr lang="ru-RU" dirty="0"/>
          </a:p>
        </p:txBody>
      </p:sp>
      <p:pic>
        <p:nvPicPr>
          <p:cNvPr id="7" name="Рисунок 6" descr="фото_Марзєєв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1142984"/>
            <a:ext cx="3448532" cy="4753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714480" y="6143644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800" b="1" i="1" dirty="0" smtClean="0">
                <a:solidFill>
                  <a:srgbClr val="456A1C"/>
                </a:solidFill>
                <a:latin typeface="Monotype Corsiva" pitchFamily="66" charset="0"/>
              </a:rPr>
              <a:t>“А все </a:t>
            </a:r>
            <a:r>
              <a:rPr lang="ru-RU" sz="2800" b="1" i="1" dirty="0" smtClean="0">
                <a:solidFill>
                  <a:srgbClr val="456A1C"/>
                </a:solidFill>
                <a:latin typeface="Monotype Corsiva" pitchFamily="66" charset="0"/>
              </a:rPr>
              <a:t>таки будущее принадлежит гигиене …</a:t>
            </a:r>
            <a:r>
              <a:rPr lang="uk-UA" sz="2800" b="1" i="1" dirty="0" smtClean="0">
                <a:solidFill>
                  <a:srgbClr val="456A1C"/>
                </a:solidFill>
                <a:latin typeface="Monotype Corsiva" pitchFamily="66" charset="0"/>
              </a:rPr>
              <a:t>”</a:t>
            </a:r>
            <a:endParaRPr lang="ru-RU" sz="2800" b="1" i="1" dirty="0">
              <a:solidFill>
                <a:srgbClr val="456A1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8822698_6-phonoteka_org-p-fon-dlya-prezentatsii-zelenii-delovoi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365504" cy="1143000"/>
          </a:xfrm>
        </p:spPr>
        <p:txBody>
          <a:bodyPr>
            <a:normAutofit/>
          </a:bodyPr>
          <a:lstStyle/>
          <a:p>
            <a:r>
              <a:rPr lang="uk-UA" sz="2800" b="1" i="1" cap="all" dirty="0" smtClean="0">
                <a:latin typeface="Times New Roman" pitchFamily="18" charset="0"/>
                <a:cs typeface="Times New Roman" pitchFamily="18" charset="0"/>
              </a:rPr>
              <a:t>Діяльність О.М. </a:t>
            </a:r>
            <a:r>
              <a:rPr lang="uk-UA" sz="2800" b="1" i="1" cap="all" dirty="0" err="1" smtClean="0">
                <a:latin typeface="Times New Roman" pitchFamily="18" charset="0"/>
                <a:cs typeface="Times New Roman" pitchFamily="18" charset="0"/>
              </a:rPr>
              <a:t>Марзєєва</a:t>
            </a:r>
            <a:endParaRPr lang="ru-RU" sz="2800" b="1" i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071546"/>
            <a:ext cx="8072462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191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– 1915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рр.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– участь у Першій світовій війні – санітарний лікар;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1918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 - 1922 рр. 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земський лікар Маріупольського повіту;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1921 р.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- ініціатор створення надзвичайної санітарної комісії;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1922 р. – 1934 р.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– завідувач санітарно-епідеміологічним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відділом       Народного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комісаріату охорони здоров’я України;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1927 р.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- ініціатор створення санітарних станцій;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1931 р.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– директор першого в Україні науково-дослідного інституту комунальної гігієни.</a:t>
            </a:r>
          </a:p>
          <a:p>
            <a:endParaRPr lang="ru-RU" dirty="0"/>
          </a:p>
        </p:txBody>
      </p:sp>
      <p:pic>
        <p:nvPicPr>
          <p:cNvPr id="8" name="Рисунок 7" descr="Марзєєв3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06774" y="4286256"/>
            <a:ext cx="3374274" cy="2268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8822698_6-phonoteka_org-p-fon-dlya-prezentatsii-zelenii-delovoi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857224" y="928670"/>
            <a:ext cx="8072494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just" fontAlgn="base">
              <a:spcBef>
                <a:spcPts val="180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26-29 жовтня 1927 р. </a:t>
            </a: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VI Всеукраїнській санітарній раді ухвалено рішення </a:t>
            </a:r>
            <a:r>
              <a:rPr lang="uk-UA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 створення Санітарної станції</a:t>
            </a: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indent="457200" algn="just" fontAlgn="base">
              <a:spcBef>
                <a:spcPts val="180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 листопада 1927 р. </a:t>
            </a: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Колегія </a:t>
            </a:r>
            <a:r>
              <a:rPr lang="uk-UA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Наркомздоров’я</a:t>
            </a: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УРСР затвердила постанову VI Всеукраїнської санітарної ради і ухвалила: «Включити до складу закладів санітарної організації рай станцію як окремий санітарно-епідеміологічний заклад із самостійним бюджетом».</a:t>
            </a:r>
          </a:p>
          <a:p>
            <a:pPr lvl="0" indent="457200" algn="just" fontAlgn="base">
              <a:spcBef>
                <a:spcPts val="1800"/>
              </a:spcBef>
              <a:spcAft>
                <a:spcPts val="600"/>
              </a:spcAft>
            </a:pPr>
            <a:r>
              <a:rPr lang="uk-UA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1922 – 1927 рр. </a:t>
            </a: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урядом УРСР видано ряд законів та постанов в галузі санітарної справи: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Про щеплення проти черевного тифу (1922 р.),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Про боротьбу з малярією (1923 р.),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Про санітарні органи Республіки (1923 р.),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Про санітарну охорону вод (1925 р.),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Про санітарну охорону харчових продуктів (1925 р.).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214290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cap="all" dirty="0" smtClean="0">
                <a:latin typeface="Times New Roman" pitchFamily="18" charset="0"/>
                <a:ea typeface="+mj-ea"/>
                <a:cs typeface="Times New Roman" pitchFamily="18" charset="0"/>
              </a:rPr>
              <a:t>Організація Санітарної служби України </a:t>
            </a:r>
            <a:endParaRPr lang="ru-RU" sz="2800" b="1" i="1" cap="all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8822698_6-phonoteka_org-p-fon-dlya-prezentatsii-zelenii-delovoi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uk-UA" sz="2800" b="1" i="1" cap="all" dirty="0" smtClean="0">
                <a:latin typeface="Times New Roman" pitchFamily="18" charset="0"/>
                <a:cs typeface="Times New Roman" pitchFamily="18" charset="0"/>
              </a:rPr>
              <a:t>мережа науково-дослідних інститутів</a:t>
            </a:r>
            <a:endParaRPr lang="ru-RU" sz="2800" b="1" i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357290" y="1643050"/>
            <a:ext cx="7572428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60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1923 р.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створено Інститут малярії та медичної паразитології;</a:t>
            </a:r>
          </a:p>
          <a:p>
            <a:pPr marL="0" marR="0" lvl="0" indent="2160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1923 р.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Інститут гігієни праці та професійних захворювань;</a:t>
            </a:r>
          </a:p>
          <a:p>
            <a:pPr marL="0" marR="0" lvl="0" indent="2160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1930 р.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Інститут харчування.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початок 30-х років санітарна організація України мала вже мережу науково-дослідних інститутів: </a:t>
            </a:r>
          </a:p>
          <a:p>
            <a:pPr marL="0" marR="0" lvl="0" indent="2160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бактеріологічних; </a:t>
            </a:r>
          </a:p>
          <a:p>
            <a:pPr marL="0" marR="0" lvl="0" indent="2160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протозойний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160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гігієни праці; </a:t>
            </a:r>
          </a:p>
          <a:p>
            <a:pPr marL="0" marR="0" lvl="0" indent="2160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гігієни харчування.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1000108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 ініціативи О.М. 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Марзєєва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для вирішення санітарно-епідеміологічних проблем, було створено: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фото_інстит гігі праці і проф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3501008"/>
            <a:ext cx="2520280" cy="2535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220072" y="6093296"/>
            <a:ext cx="3419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b="1" i="1" dirty="0" smtClean="0">
                <a:solidFill>
                  <a:srgbClr val="462300"/>
                </a:solidFill>
              </a:rPr>
              <a:t>Інститут гігієни праці та професійних захворювань</a:t>
            </a:r>
            <a:endParaRPr lang="ru-RU" sz="1200" b="1" i="1" dirty="0" smtClean="0">
              <a:solidFill>
                <a:srgbClr val="4623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618822698_6-phonoteka_org-p-fon-dlya-prezentatsii-zelenii-delovoi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418058"/>
          </a:xfrm>
        </p:spPr>
        <p:txBody>
          <a:bodyPr>
            <a:noAutofit/>
          </a:bodyPr>
          <a:lstStyle/>
          <a:p>
            <a:r>
              <a:rPr lang="uk-UA" sz="2400" b="1" i="1" cap="all" dirty="0" smtClean="0">
                <a:latin typeface="Times New Roman" pitchFamily="18" charset="0"/>
                <a:cs typeface="Times New Roman" pitchFamily="18" charset="0"/>
              </a:rPr>
              <a:t>Український інститут комунальної гігієни</a:t>
            </a:r>
            <a:endParaRPr lang="ru-RU" sz="2400" b="1" i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285852" y="785794"/>
            <a:ext cx="7715304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ts val="600"/>
              </a:spcBef>
              <a:spcAft>
                <a:spcPts val="600"/>
              </a:spcAf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серпня 1931 р.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за наказом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Наркомздоров’я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Української РСР у м. Харкові було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творено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Український інститут комунальної гігієни</a:t>
            </a:r>
            <a:r>
              <a:rPr lang="uk-UA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було призначено директором - О.М. </a:t>
            </a:r>
            <a:r>
              <a:rPr lang="uk-UA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Марзєєва</a:t>
            </a:r>
            <a:r>
              <a:rPr lang="uk-UA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fontAlgn="base">
              <a:spcBef>
                <a:spcPts val="600"/>
              </a:spcBef>
              <a:spcAft>
                <a:spcPts val="600"/>
              </a:spcAf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1944 р.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рішенням уряду Український інститут комунальної гігієни було переведено з             м. Харкова до м. Києва.</a:t>
            </a:r>
          </a:p>
          <a:p>
            <a:pPr lvl="0" algn="just" fontAlgn="base">
              <a:spcBef>
                <a:spcPts val="600"/>
              </a:spcBef>
              <a:spcAft>
                <a:spcPts val="600"/>
              </a:spcAft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1967 р.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- Інституту було присвоєно ім’я </a:t>
            </a:r>
            <a:r>
              <a:rPr lang="uk-UA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О.М. </a:t>
            </a:r>
            <a:r>
              <a:rPr lang="uk-UA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Марзєєва</a:t>
            </a:r>
            <a:r>
              <a:rPr lang="uk-UA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2643182"/>
            <a:ext cx="74230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Сьогодні, відповідно до викликів часу, Інститут має назву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ДУ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“Інститут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громадського здоров’я ім. О.М.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Марзєєва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НАМН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України”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і дотепер з честю носить присвоєне йому багато років тому ім’я Олександра Микитовича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Марзєєва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– свого засновника і організатора.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4" descr="1_будівля Інституту в період заснування (Харків,1931р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878832"/>
            <a:ext cx="2286016" cy="2121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6072206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b="1" i="1" dirty="0" smtClean="0">
                <a:solidFill>
                  <a:srgbClr val="462300"/>
                </a:solidFill>
              </a:rPr>
              <a:t>Український інститут комунальної гігієни, м. Харків </a:t>
            </a:r>
          </a:p>
          <a:p>
            <a:pPr algn="ctr"/>
            <a:r>
              <a:rPr lang="uk-UA" sz="1200" b="1" i="1" dirty="0" smtClean="0">
                <a:solidFill>
                  <a:srgbClr val="462300"/>
                </a:solidFill>
              </a:rPr>
              <a:t>(1932 р.)</a:t>
            </a:r>
            <a:endParaRPr lang="en-US" sz="1200" b="1" i="1" dirty="0">
              <a:solidFill>
                <a:srgbClr val="462300"/>
              </a:solidFill>
            </a:endParaRPr>
          </a:p>
        </p:txBody>
      </p:sp>
      <p:pic>
        <p:nvPicPr>
          <p:cNvPr id="8" name="Рисунок 7" descr="будин на Кіров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3786190"/>
            <a:ext cx="1511668" cy="2362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786050" y="6211669"/>
            <a:ext cx="3635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b="1" i="1" dirty="0" smtClean="0">
                <a:solidFill>
                  <a:srgbClr val="462300"/>
                </a:solidFill>
              </a:rPr>
              <a:t>Будівля інституту </a:t>
            </a:r>
          </a:p>
          <a:p>
            <a:pPr algn="ctr"/>
            <a:r>
              <a:rPr lang="uk-UA" sz="1200" b="1" i="1" dirty="0" smtClean="0">
                <a:solidFill>
                  <a:srgbClr val="462300"/>
                </a:solidFill>
              </a:rPr>
              <a:t>по вул. Грушевського, 9,  м. Київ </a:t>
            </a:r>
          </a:p>
          <a:p>
            <a:pPr algn="ctr"/>
            <a:r>
              <a:rPr lang="uk-UA" sz="1200" b="1" i="1" dirty="0" smtClean="0">
                <a:solidFill>
                  <a:srgbClr val="462300"/>
                </a:solidFill>
              </a:rPr>
              <a:t>(1944 р.) </a:t>
            </a:r>
            <a:endParaRPr lang="ru-RU" sz="1200" b="1" i="1" dirty="0" smtClean="0">
              <a:solidFill>
                <a:srgbClr val="462300"/>
              </a:solidFill>
            </a:endParaRPr>
          </a:p>
        </p:txBody>
      </p:sp>
      <p:pic>
        <p:nvPicPr>
          <p:cNvPr id="12" name="Picture 4" descr="IHME%202014_Chirkov%20Vlad_02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714752"/>
            <a:ext cx="1714512" cy="2365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786446" y="6211669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b="1" i="1" dirty="0" smtClean="0">
                <a:solidFill>
                  <a:srgbClr val="462300"/>
                </a:solidFill>
              </a:rPr>
              <a:t>Будівля інституту </a:t>
            </a:r>
          </a:p>
          <a:p>
            <a:pPr algn="ctr"/>
            <a:r>
              <a:rPr lang="uk-UA" sz="1200" b="1" i="1" dirty="0" smtClean="0">
                <a:solidFill>
                  <a:srgbClr val="462300"/>
                </a:solidFill>
              </a:rPr>
              <a:t>по вул. Гетьмана Павла Полуботка, 50,</a:t>
            </a:r>
          </a:p>
          <a:p>
            <a:pPr algn="ctr"/>
            <a:r>
              <a:rPr lang="uk-UA" sz="1200" b="1" i="1" dirty="0" smtClean="0">
                <a:solidFill>
                  <a:srgbClr val="462300"/>
                </a:solidFill>
              </a:rPr>
              <a:t> м. Київ (2023 р.) </a:t>
            </a:r>
            <a:endParaRPr lang="ru-RU" sz="1200" b="1" i="1" dirty="0" smtClean="0">
              <a:solidFill>
                <a:srgbClr val="4623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8822698_6-phonoteka_org-p-fon-dlya-prezentatsii-zelenii-delovoi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r>
              <a:rPr lang="uk-UA" sz="2800" b="1" i="1" cap="all" dirty="0" smtClean="0">
                <a:latin typeface="Times New Roman" pitchFamily="18" charset="0"/>
                <a:cs typeface="Times New Roman" pitchFamily="18" charset="0"/>
              </a:rPr>
              <a:t>Наукові напрями в галузі гігієни у післявоєнний період</a:t>
            </a:r>
            <a:endParaRPr lang="ru-RU" sz="2800" b="1" i="1" cap="all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1500174"/>
            <a:ext cx="750099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Початком для вивчення санітарних наслідків війни та розробки заходів з відновлення медико-санітарної справи в Україні послужили: </a:t>
            </a:r>
          </a:p>
          <a:p>
            <a:pPr indent="216000" algn="just">
              <a:lnSpc>
                <a:spcPct val="150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рішення IV-ї сесії ВР УРСР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«Звільнення українських земель від німецько-фашистських загарбників та чергові завдання відбудови народного господарства радянської України»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(березень1944 р.); </a:t>
            </a:r>
          </a:p>
          <a:p>
            <a:pPr indent="216000" algn="just">
              <a:lnSpc>
                <a:spcPct val="150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Постанова Ради Народних Комісарів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«Про санітарне оздоровлення міст, робітничих селищ та інших населених пунктів УРСР»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(квітень 1944 р.).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8822698_6-phonoteka_org-p-fon-dlya-prezentatsii-zelenii-delovoi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229600" cy="850106"/>
          </a:xfrm>
        </p:spPr>
        <p:txBody>
          <a:bodyPr>
            <a:noAutofit/>
          </a:bodyPr>
          <a:lstStyle/>
          <a:p>
            <a:r>
              <a:rPr lang="uk-UA" sz="2800" b="1" i="1" cap="all" dirty="0" smtClean="0">
                <a:latin typeface="Times New Roman" pitchFamily="18" charset="0"/>
                <a:cs typeface="Times New Roman" pitchFamily="18" charset="0"/>
              </a:rPr>
              <a:t>Наукові </a:t>
            </a:r>
            <a:r>
              <a:rPr lang="uk-UA" sz="2800" b="1" i="1" cap="all" dirty="0" smtClean="0">
                <a:latin typeface="Times New Roman" pitchFamily="18" charset="0"/>
                <a:cs typeface="Times New Roman" pitchFamily="18" charset="0"/>
              </a:rPr>
              <a:t>розробки інституту після вітчизняної війни</a:t>
            </a:r>
            <a:endParaRPr lang="ru-RU" sz="2800" b="1" i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285860"/>
            <a:ext cx="857256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16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Ліквідація санітарних наслідків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війни (1943 -1949 рр.).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216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Санітарний нагляд та вивчення нових галузей промисловості.</a:t>
            </a:r>
          </a:p>
          <a:p>
            <a:pPr indent="216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Гігієнічне вивчення та ліквідація епідеміологічного зобу в західних областях України.</a:t>
            </a:r>
          </a:p>
          <a:p>
            <a:pPr indent="216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Вивчення проблем житла в галузі гігієни.</a:t>
            </a:r>
          </a:p>
          <a:p>
            <a:pPr indent="216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Вивчення гігієнічних проблем Донбасу (будівництво водопроводів, очистка стічних вод).</a:t>
            </a:r>
          </a:p>
          <a:p>
            <a:pPr indent="216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Гігієнічна оцінка каналу для питного водопостачання Сіверський Донець – Донбас.</a:t>
            </a:r>
          </a:p>
          <a:p>
            <a:pPr indent="216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Санітарного режиму водосховищ та забруднення Сіверського Донця.</a:t>
            </a:r>
          </a:p>
          <a:p>
            <a:pPr indent="216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Організація відділу шкільної гігієни (дослідження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школах, фізичного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розвитку і здоров'я школярів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навчального навантаження та режиму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дня учнів різного віку та дошкільників).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618822698_6-phonoteka_org-p-fon-dlya-prezentatsii-zelenii-delovoi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" name="Рисунок 18" descr="408176_image_lar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5072074"/>
            <a:ext cx="2309812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Аллергия-на-продукты-питания-ЦМЭИ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5613" y="3000372"/>
            <a:ext cx="23383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Picture 13" descr="9ZFqya1qYs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0675" y="939800"/>
            <a:ext cx="2393950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2"/>
          <p:cNvSpPr>
            <a:spLocks/>
          </p:cNvSpPr>
          <p:nvPr/>
        </p:nvSpPr>
        <p:spPr bwMode="auto">
          <a:xfrm>
            <a:off x="1573213" y="57150"/>
            <a:ext cx="5981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altLang="uk-UA" sz="2000" b="1" i="1" cap="all" dirty="0" smtClean="0">
                <a:latin typeface="Times New Roman" pitchFamily="18" charset="0"/>
                <a:ea typeface="+mj-ea"/>
                <a:cs typeface="Times New Roman" pitchFamily="18" charset="0"/>
              </a:rPr>
              <a:t>Наукова діяльність ДУ “ІГЗ НАМНУ”</a:t>
            </a:r>
            <a:endParaRPr lang="ru-RU" altLang="uk-UA" sz="2000" b="1" i="1" cap="all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4" name="Рисунок 13" descr="chem-chashhe-vsego-boleyut-shkolniki-310x16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32313" y="2535238"/>
            <a:ext cx="24511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загрязнение-окружающей-сре-ы-34976598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64063" y="692150"/>
            <a:ext cx="2438400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Box 8"/>
          <p:cNvSpPr txBox="1">
            <a:spLocks noChangeArrowheads="1"/>
          </p:cNvSpPr>
          <p:nvPr/>
        </p:nvSpPr>
        <p:spPr bwMode="auto">
          <a:xfrm>
            <a:off x="142875" y="2012950"/>
            <a:ext cx="4518025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ts val="1200"/>
              </a:spcBef>
              <a:buClr>
                <a:srgbClr val="800000"/>
              </a:buClr>
              <a:buSzPct val="140000"/>
              <a:buFont typeface="Arial" pitchFamily="34" charset="0"/>
              <a:buChar char="•"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Удосконалення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ts val="1200"/>
              </a:spcBef>
              <a:buClr>
                <a:srgbClr val="800000"/>
              </a:buClr>
              <a:buSzPct val="140000"/>
              <a:buFont typeface="Arial" pitchFamily="34" charset="0"/>
              <a:buChar char="•"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Довкілля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громадське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ts val="1200"/>
              </a:spcBef>
              <a:buClr>
                <a:srgbClr val="800000"/>
              </a:buClr>
              <a:buSzPct val="140000"/>
              <a:buFont typeface="Arial" pitchFamily="34" charset="0"/>
              <a:buChar char="•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надзвичайних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ситуаціях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т.ч.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військових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ts val="1200"/>
              </a:spcBef>
              <a:buClr>
                <a:srgbClr val="800000"/>
              </a:buClr>
              <a:buSzPct val="140000"/>
              <a:buFont typeface="Arial" pitchFamily="34" charset="0"/>
              <a:buChar char="•"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Готовність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військових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конфліктів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епідемій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подолання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санітарних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наслідків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ts val="1200"/>
              </a:spcBef>
              <a:buClr>
                <a:srgbClr val="800000"/>
              </a:buClr>
              <a:buSzPct val="140000"/>
              <a:buFont typeface="Arial" pitchFamily="34" charset="0"/>
              <a:buChar char="•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езпечне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ts val="1200"/>
              </a:spcBef>
              <a:buClr>
                <a:srgbClr val="800000"/>
              </a:buClr>
              <a:buSzPct val="140000"/>
              <a:buFont typeface="Arial" pitchFamily="34" charset="0"/>
              <a:buChar char="•"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Охорона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підлітків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ts val="1200"/>
              </a:spcBef>
              <a:buClr>
                <a:srgbClr val="800000"/>
              </a:buClr>
              <a:buSzPct val="140000"/>
              <a:buFont typeface="Arial" pitchFamily="34" charset="0"/>
              <a:buChar char="•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Промоція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1200"/>
              </a:spcBef>
              <a:buClr>
                <a:srgbClr val="800000"/>
              </a:buClr>
              <a:buSzPct val="140000"/>
              <a:buFont typeface="Arial" pitchFamily="34" charset="0"/>
              <a:buChar char="•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клімату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загроза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здоров'ю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ts val="1200"/>
              </a:spcBef>
              <a:buClr>
                <a:srgbClr val="800000"/>
              </a:buClr>
              <a:buSzPct val="140000"/>
              <a:buFont typeface="Arial" pitchFamily="34" charset="0"/>
              <a:buChar char="•"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Оцінка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ts val="1200"/>
              </a:spcBef>
              <a:buClr>
                <a:srgbClr val="800000"/>
              </a:buClr>
              <a:buSzPct val="140000"/>
              <a:buFont typeface="Wingdings" pitchFamily="2" charset="2"/>
              <a:buChar char="§"/>
            </a:pPr>
            <a:endParaRPr lang="ru-RU" sz="1600" b="1" dirty="0">
              <a:solidFill>
                <a:srgbClr val="10253F"/>
              </a:solidFill>
              <a:cs typeface="Arial" charset="0"/>
            </a:endParaRPr>
          </a:p>
        </p:txBody>
      </p:sp>
      <p:sp>
        <p:nvSpPr>
          <p:cNvPr id="5129" name="Rectangle 2"/>
          <p:cNvSpPr>
            <a:spLocks/>
          </p:cNvSpPr>
          <p:nvPr/>
        </p:nvSpPr>
        <p:spPr bwMode="auto">
          <a:xfrm>
            <a:off x="142875" y="561975"/>
            <a:ext cx="4284663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uk-UA" altLang="uk-UA" b="1" dirty="0">
                <a:latin typeface="Times New Roman" pitchFamily="18" charset="0"/>
                <a:cs typeface="Times New Roman" pitchFamily="18" charset="0"/>
              </a:rPr>
              <a:t>У відповідності до </a:t>
            </a:r>
            <a:r>
              <a:rPr lang="uk-UA" altLang="uk-UA" b="1" dirty="0" smtClean="0">
                <a:latin typeface="Times New Roman" pitchFamily="18" charset="0"/>
                <a:cs typeface="Times New Roman" pitchFamily="18" charset="0"/>
              </a:rPr>
              <a:t>вимог часу та європейських стандартів наукова </a:t>
            </a:r>
            <a:r>
              <a:rPr lang="uk-UA" altLang="uk-UA" b="1" dirty="0">
                <a:latin typeface="Times New Roman" pitchFamily="18" charset="0"/>
                <a:cs typeface="Times New Roman" pitchFamily="18" charset="0"/>
              </a:rPr>
              <a:t>діяльність колективу спрямована на вивчення питань:</a:t>
            </a:r>
            <a:endParaRPr lang="ru-RU" alt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30" name="Рисунок 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4357694"/>
            <a:ext cx="2554287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820</Words>
  <Application>Microsoft Office PowerPoint</Application>
  <PresentationFormat>Экран (4:3)</PresentationFormat>
  <Paragraphs>108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Ідеї О.М. Марзєєва – фундатора санітарної справи в науковій діяльності  ДУ «Інститут громадського здоров’я О.М. Марзєєва НАМН України» </vt:lpstr>
      <vt:lpstr>Слайд 2</vt:lpstr>
      <vt:lpstr>Діяльність О.М. Марзєєва</vt:lpstr>
      <vt:lpstr>Слайд 4</vt:lpstr>
      <vt:lpstr>мережа науково-дослідних інститутів</vt:lpstr>
      <vt:lpstr>Український інститут комунальної гігієни</vt:lpstr>
      <vt:lpstr>Наукові напрями в галузі гігієни у післявоєнний період</vt:lpstr>
      <vt:lpstr>Наукові розробки інституту після вітчизняної війни</vt:lpstr>
      <vt:lpstr>Слайд 9</vt:lpstr>
      <vt:lpstr>Розробки Профілактичних заходів під час пандемії COVID – 19 </vt:lpstr>
      <vt:lpstr>Розробка Нормативно-методичних документів під час воєнного стану</vt:lpstr>
      <vt:lpstr>Діяльність установи для потреб ЗСУ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user0820</dc:creator>
  <cp:lastModifiedBy>olga2017</cp:lastModifiedBy>
  <cp:revision>156</cp:revision>
  <dcterms:created xsi:type="dcterms:W3CDTF">2023-10-12T13:52:41Z</dcterms:created>
  <dcterms:modified xsi:type="dcterms:W3CDTF">2023-10-18T09:08:48Z</dcterms:modified>
</cp:coreProperties>
</file>