
<file path=[Content_Types].xml><?xml version="1.0" encoding="utf-8"?>
<Types xmlns="http://schemas.openxmlformats.org/package/2006/content-types">
  <Default Extension="png" ContentType="image/png"/>
  <Default Extension="pdf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70" r:id="rId5"/>
    <p:sldId id="267" r:id="rId6"/>
    <p:sldId id="268" r:id="rId7"/>
    <p:sldId id="258" r:id="rId8"/>
    <p:sldId id="271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64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ED763-C8A1-411E-BC78-2ADA88E98FA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D91FF-47E5-4079-A629-B278B1D40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ED763-C8A1-411E-BC78-2ADA88E98FA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D91FF-47E5-4079-A629-B278B1D40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ED763-C8A1-411E-BC78-2ADA88E98FA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D91FF-47E5-4079-A629-B278B1D40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ED763-C8A1-411E-BC78-2ADA88E98FA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D91FF-47E5-4079-A629-B278B1D40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ED763-C8A1-411E-BC78-2ADA88E98FA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D91FF-47E5-4079-A629-B278B1D40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ED763-C8A1-411E-BC78-2ADA88E98FA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D91FF-47E5-4079-A629-B278B1D40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ED763-C8A1-411E-BC78-2ADA88E98FA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D91FF-47E5-4079-A629-B278B1D40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ED763-C8A1-411E-BC78-2ADA88E98FA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D91FF-47E5-4079-A629-B278B1D40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ED763-C8A1-411E-BC78-2ADA88E98FA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D91FF-47E5-4079-A629-B278B1D40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ED763-C8A1-411E-BC78-2ADA88E98FA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D91FF-47E5-4079-A629-B278B1D40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ED763-C8A1-411E-BC78-2ADA88E98FA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D91FF-47E5-4079-A629-B278B1D407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1ED763-C8A1-411E-BC78-2ADA88E98FA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5D91FF-47E5-4079-A629-B278B1D407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</a:t>
            </a:r>
            <a:r>
              <a:rPr lang="uk-UA" dirty="0" err="1" smtClean="0"/>
              <a:t>цінка</a:t>
            </a:r>
            <a:r>
              <a:rPr lang="uk-UA" dirty="0" smtClean="0"/>
              <a:t> ядерних </a:t>
            </a:r>
            <a:br>
              <a:rPr lang="uk-UA" dirty="0" smtClean="0"/>
            </a:br>
            <a:r>
              <a:rPr lang="uk-UA" dirty="0" smtClean="0"/>
              <a:t>і радіаційних загроз </a:t>
            </a:r>
            <a:br>
              <a:rPr lang="uk-UA" dirty="0" smtClean="0"/>
            </a:br>
            <a:r>
              <a:rPr lang="uk-UA" dirty="0" smtClean="0"/>
              <a:t>у період воєнного стану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</a:p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Д.м.н., проф. </a:t>
            </a:r>
            <a:r>
              <a:rPr lang="ru-RU" sz="9600" dirty="0" err="1" smtClean="0">
                <a:solidFill>
                  <a:schemeClr val="tx1"/>
                </a:solidFill>
              </a:rPr>
              <a:t>Скалецький</a:t>
            </a:r>
            <a:r>
              <a:rPr lang="ru-RU" sz="9600" dirty="0" smtClean="0">
                <a:solidFill>
                  <a:schemeClr val="tx1"/>
                </a:solidFill>
              </a:rPr>
              <a:t> Ю.М</a:t>
            </a:r>
            <a:r>
              <a:rPr lang="ru-RU" sz="9600" dirty="0">
                <a:solidFill>
                  <a:schemeClr val="tx1"/>
                </a:solidFill>
              </a:rPr>
              <a:t>., </a:t>
            </a:r>
            <a:endParaRPr lang="ru-RU" sz="9600" dirty="0" smtClean="0">
              <a:solidFill>
                <a:schemeClr val="tx1"/>
              </a:solidFill>
            </a:endParaRPr>
          </a:p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к.б.н., </a:t>
            </a:r>
            <a:r>
              <a:rPr lang="ru-RU" sz="9600" dirty="0" err="1" smtClean="0">
                <a:solidFill>
                  <a:schemeClr val="tx1"/>
                </a:solidFill>
              </a:rPr>
              <a:t>с.н.с</a:t>
            </a:r>
            <a:r>
              <a:rPr lang="ru-RU" sz="9600" dirty="0" smtClean="0">
                <a:solidFill>
                  <a:schemeClr val="tx1"/>
                </a:solidFill>
              </a:rPr>
              <a:t>. Михайленко </a:t>
            </a:r>
            <a:r>
              <a:rPr lang="ru-RU" sz="9600" dirty="0">
                <a:solidFill>
                  <a:schemeClr val="tx1"/>
                </a:solidFill>
              </a:rPr>
              <a:t>П.М</a:t>
            </a:r>
            <a:endParaRPr lang="ru-RU" sz="9600" dirty="0" smtClean="0">
              <a:solidFill>
                <a:schemeClr val="tx1"/>
              </a:solidFill>
            </a:endParaRPr>
          </a:p>
          <a:p>
            <a:pPr algn="ctr"/>
            <a:endParaRPr lang="ru-RU" sz="9600" dirty="0" smtClean="0"/>
          </a:p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ДУ «</a:t>
            </a:r>
            <a:r>
              <a:rPr lang="ru-RU" sz="9600" dirty="0" err="1" smtClean="0">
                <a:solidFill>
                  <a:schemeClr val="tx1"/>
                </a:solidFill>
              </a:rPr>
              <a:t>Інститут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dirty="0" err="1" smtClean="0">
                <a:solidFill>
                  <a:schemeClr val="tx1"/>
                </a:solidFill>
              </a:rPr>
              <a:t>громадського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dirty="0" err="1" smtClean="0">
                <a:solidFill>
                  <a:schemeClr val="tx1"/>
                </a:solidFill>
              </a:rPr>
              <a:t>здоров’я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9600" dirty="0" err="1" smtClean="0">
                <a:solidFill>
                  <a:schemeClr val="tx1"/>
                </a:solidFill>
              </a:rPr>
              <a:t>ім</a:t>
            </a:r>
            <a:r>
              <a:rPr lang="ru-RU" sz="9600" dirty="0" smtClean="0">
                <a:solidFill>
                  <a:schemeClr val="tx1"/>
                </a:solidFill>
              </a:rPr>
              <a:t>. М.О. </a:t>
            </a:r>
            <a:r>
              <a:rPr lang="ru-RU" sz="9600" dirty="0" err="1" smtClean="0">
                <a:solidFill>
                  <a:schemeClr val="tx1"/>
                </a:solidFill>
              </a:rPr>
              <a:t>Марзєєва</a:t>
            </a:r>
            <a:r>
              <a:rPr lang="ru-RU" sz="9600" dirty="0" smtClean="0">
                <a:solidFill>
                  <a:schemeClr val="tx1"/>
                </a:solidFill>
              </a:rPr>
              <a:t> НАМН </a:t>
            </a:r>
            <a:r>
              <a:rPr lang="ru-RU" sz="9600" dirty="0" err="1" smtClean="0">
                <a:solidFill>
                  <a:schemeClr val="tx1"/>
                </a:solidFill>
              </a:rPr>
              <a:t>України</a:t>
            </a:r>
            <a:r>
              <a:rPr lang="ru-RU" sz="9600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endParaRPr lang="ru-RU" sz="9600" dirty="0">
              <a:solidFill>
                <a:schemeClr val="tx1"/>
              </a:solidFill>
            </a:endParaRPr>
          </a:p>
          <a:p>
            <a:pPr algn="ctr"/>
            <a:r>
              <a:rPr lang="ru-RU" sz="9600" dirty="0" err="1" smtClean="0">
                <a:solidFill>
                  <a:schemeClr val="tx1"/>
                </a:solidFill>
              </a:rPr>
              <a:t>Лабораторія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dirty="0" err="1" smtClean="0">
                <a:solidFill>
                  <a:schemeClr val="tx1"/>
                </a:solidFill>
              </a:rPr>
              <a:t>безпекових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dirty="0" err="1" smtClean="0">
                <a:solidFill>
                  <a:schemeClr val="tx1"/>
                </a:solidFill>
              </a:rPr>
              <a:t>стратегій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в </a:t>
            </a:r>
            <a:r>
              <a:rPr lang="ru-RU" sz="9600" dirty="0" err="1" smtClean="0">
                <a:solidFill>
                  <a:schemeClr val="tx1"/>
                </a:solidFill>
              </a:rPr>
              <a:t>охороні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dirty="0" err="1" smtClean="0">
                <a:solidFill>
                  <a:schemeClr val="tx1"/>
                </a:solidFill>
              </a:rPr>
              <a:t>здоров’я</a:t>
            </a:r>
            <a:endParaRPr lang="ru-RU" sz="9600" dirty="0" smtClean="0">
              <a:solidFill>
                <a:schemeClr val="tx1"/>
              </a:solidFill>
            </a:endParaRPr>
          </a:p>
          <a:p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73099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496944" cy="5013176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b="0" dirty="0" err="1">
                <a:solidFill>
                  <a:schemeClr val="tx1"/>
                </a:solidFill>
              </a:rPr>
              <a:t>ядерна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чи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радіаційна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аварія</a:t>
            </a:r>
            <a:r>
              <a:rPr lang="ru-RU" sz="2200" b="0" dirty="0" smtClean="0">
                <a:solidFill>
                  <a:schemeClr val="tx1"/>
                </a:solidFill>
              </a:rPr>
              <a:t>;</a:t>
            </a:r>
            <a:br>
              <a:rPr lang="ru-RU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/>
            </a:r>
            <a:br>
              <a:rPr lang="ru-RU" sz="2200" b="0" dirty="0" smtClean="0">
                <a:solidFill>
                  <a:schemeClr val="tx1"/>
                </a:solidFill>
              </a:rPr>
            </a:br>
            <a:r>
              <a:rPr lang="ru-RU" sz="2200" b="0" dirty="0" err="1" smtClean="0">
                <a:solidFill>
                  <a:schemeClr val="tx1"/>
                </a:solidFill>
              </a:rPr>
              <a:t>руйнування</a:t>
            </a:r>
            <a:r>
              <a:rPr lang="ru-RU" sz="2200" b="0" dirty="0" smtClean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ядерної</a:t>
            </a:r>
            <a:r>
              <a:rPr lang="ru-RU" sz="2200" b="0" dirty="0">
                <a:solidFill>
                  <a:schemeClr val="tx1"/>
                </a:solidFill>
              </a:rPr>
              <a:t> установки (</a:t>
            </a:r>
            <a:r>
              <a:rPr lang="ru-RU" sz="2200" b="0" dirty="0" err="1">
                <a:solidFill>
                  <a:schemeClr val="tx1"/>
                </a:solidFill>
              </a:rPr>
              <a:t>об’єкта</a:t>
            </a:r>
            <a:r>
              <a:rPr lang="ru-RU" sz="2200" b="0" dirty="0">
                <a:solidFill>
                  <a:schemeClr val="tx1"/>
                </a:solidFill>
              </a:rPr>
              <a:t>, </a:t>
            </a:r>
            <a:r>
              <a:rPr lang="ru-RU" sz="2200" b="0" dirty="0" err="1">
                <a:solidFill>
                  <a:schemeClr val="tx1"/>
                </a:solidFill>
              </a:rPr>
              <a:t>що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використовує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радіаційні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технології</a:t>
            </a:r>
            <a:r>
              <a:rPr lang="ru-RU" sz="2200" b="0" dirty="0">
                <a:solidFill>
                  <a:schemeClr val="tx1"/>
                </a:solidFill>
              </a:rPr>
              <a:t>) </a:t>
            </a:r>
            <a:r>
              <a:rPr lang="ru-RU" sz="2200" b="0" dirty="0" err="1">
                <a:solidFill>
                  <a:schemeClr val="tx1"/>
                </a:solidFill>
              </a:rPr>
              <a:t>внаслідок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потужної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бомбової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чи</a:t>
            </a:r>
            <a:r>
              <a:rPr lang="ru-RU" sz="2200" b="0" dirty="0">
                <a:solidFill>
                  <a:schemeClr val="tx1"/>
                </a:solidFill>
              </a:rPr>
              <a:t> ракетно-</a:t>
            </a:r>
            <a:r>
              <a:rPr lang="ru-RU" sz="2200" b="0" dirty="0" err="1">
                <a:solidFill>
                  <a:schemeClr val="tx1"/>
                </a:solidFill>
              </a:rPr>
              <a:t>артилерійської</a:t>
            </a:r>
            <a:r>
              <a:rPr lang="ru-RU" sz="2200" b="0" dirty="0">
                <a:solidFill>
                  <a:schemeClr val="tx1"/>
                </a:solidFill>
              </a:rPr>
              <a:t> атаки</a:t>
            </a:r>
            <a:r>
              <a:rPr lang="ru-RU" sz="2200" b="0" dirty="0" smtClean="0">
                <a:solidFill>
                  <a:schemeClr val="tx1"/>
                </a:solidFill>
              </a:rPr>
              <a:t>;</a:t>
            </a:r>
            <a:br>
              <a:rPr lang="ru-RU" sz="2200" b="0" dirty="0" smtClean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</a:rPr>
              <a:t/>
            </a:r>
            <a:br>
              <a:rPr lang="ru-RU" sz="2200" b="0" dirty="0">
                <a:solidFill>
                  <a:schemeClr val="tx1"/>
                </a:solidFill>
              </a:rPr>
            </a:br>
            <a:r>
              <a:rPr lang="ru-RU" sz="2200" b="0" dirty="0" err="1">
                <a:solidFill>
                  <a:schemeClr val="tx1"/>
                </a:solidFill>
              </a:rPr>
              <a:t>несанкціоноване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вилучення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джерела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іонізуючого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випромінювання</a:t>
            </a:r>
            <a:r>
              <a:rPr lang="ru-RU" sz="2200" b="0" dirty="0">
                <a:solidFill>
                  <a:schemeClr val="tx1"/>
                </a:solidFill>
              </a:rPr>
              <a:t> з </a:t>
            </a:r>
            <a:r>
              <a:rPr lang="ru-RU" sz="2200" b="0" dirty="0" err="1">
                <a:solidFill>
                  <a:schemeClr val="tx1"/>
                </a:solidFill>
              </a:rPr>
              <a:t>наступним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зловмисним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використанням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чи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перехід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його</a:t>
            </a:r>
            <a:r>
              <a:rPr lang="ru-RU" sz="2200" b="0" dirty="0">
                <a:solidFill>
                  <a:schemeClr val="tx1"/>
                </a:solidFill>
              </a:rPr>
              <a:t> у статус «</a:t>
            </a:r>
            <a:r>
              <a:rPr lang="ru-RU" sz="2200" b="0" dirty="0" err="1">
                <a:solidFill>
                  <a:schemeClr val="tx1"/>
                </a:solidFill>
              </a:rPr>
              <a:t>сирітських</a:t>
            </a:r>
            <a:r>
              <a:rPr lang="ru-RU" sz="2200" b="0" dirty="0">
                <a:solidFill>
                  <a:schemeClr val="tx1"/>
                </a:solidFill>
              </a:rPr>
              <a:t>» </a:t>
            </a:r>
            <a:r>
              <a:rPr lang="ru-RU" sz="2200" b="0" dirty="0" err="1">
                <a:solidFill>
                  <a:schemeClr val="tx1"/>
                </a:solidFill>
              </a:rPr>
              <a:t>джерел</a:t>
            </a:r>
            <a:r>
              <a:rPr lang="ru-RU" sz="2200" b="0" dirty="0" smtClean="0">
                <a:solidFill>
                  <a:schemeClr val="tx1"/>
                </a:solidFill>
              </a:rPr>
              <a:t>;</a:t>
            </a:r>
            <a:br>
              <a:rPr lang="ru-RU" sz="2200" b="0" dirty="0" smtClean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</a:rPr>
              <a:t/>
            </a:r>
            <a:br>
              <a:rPr lang="ru-RU" sz="2200" b="0" dirty="0">
                <a:solidFill>
                  <a:schemeClr val="tx1"/>
                </a:solidFill>
              </a:rPr>
            </a:br>
            <a:r>
              <a:rPr lang="ru-RU" sz="2200" b="0" dirty="0" err="1">
                <a:solidFill>
                  <a:schemeClr val="tx1"/>
                </a:solidFill>
              </a:rPr>
              <a:t>застосування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тактичної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ядерної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зброї</a:t>
            </a:r>
            <a:r>
              <a:rPr lang="ru-RU" sz="2200" b="0" dirty="0" smtClean="0">
                <a:solidFill>
                  <a:schemeClr val="tx1"/>
                </a:solidFill>
              </a:rPr>
              <a:t>;</a:t>
            </a:r>
            <a:br>
              <a:rPr lang="ru-RU" sz="2200" b="0" dirty="0" smtClean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</a:rPr>
              <a:t/>
            </a:r>
            <a:br>
              <a:rPr lang="ru-RU" sz="2200" b="0" dirty="0">
                <a:solidFill>
                  <a:schemeClr val="tx1"/>
                </a:solidFill>
              </a:rPr>
            </a:br>
            <a:r>
              <a:rPr lang="ru-RU" sz="2200" b="0" dirty="0" err="1">
                <a:solidFill>
                  <a:schemeClr val="tx1"/>
                </a:solidFill>
              </a:rPr>
              <a:t>ядерна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чи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радіаційна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аварія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внаслідок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застосування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ядерної</a:t>
            </a: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err="1">
                <a:solidFill>
                  <a:schemeClr val="tx1"/>
                </a:solidFill>
              </a:rPr>
              <a:t>зброї</a:t>
            </a:r>
            <a:r>
              <a:rPr lang="ru-RU" sz="2200" b="0" dirty="0">
                <a:solidFill>
                  <a:schemeClr val="tx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496944" cy="1890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Можливі</a:t>
            </a:r>
            <a:r>
              <a:rPr lang="ru-RU" sz="2400" dirty="0"/>
              <a:t> </a:t>
            </a:r>
            <a:r>
              <a:rPr lang="ru-RU" sz="2400" dirty="0" err="1"/>
              <a:t>сценарії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ядерних</a:t>
            </a:r>
            <a:r>
              <a:rPr lang="ru-RU" sz="2400" dirty="0"/>
              <a:t> і </a:t>
            </a:r>
            <a:r>
              <a:rPr lang="ru-RU" sz="2400" dirty="0" err="1"/>
              <a:t>радіаційних</a:t>
            </a:r>
            <a:r>
              <a:rPr lang="ru-RU" sz="2400" dirty="0"/>
              <a:t> </a:t>
            </a:r>
            <a:r>
              <a:rPr lang="ru-RU" sz="2400" dirty="0" err="1"/>
              <a:t>загроз</a:t>
            </a:r>
            <a:r>
              <a:rPr lang="ru-RU" sz="2400" dirty="0"/>
              <a:t> </a:t>
            </a:r>
            <a:r>
              <a:rPr lang="ru-RU" sz="2400" dirty="0" err="1"/>
              <a:t>національній</a:t>
            </a:r>
            <a:r>
              <a:rPr lang="ru-RU" sz="2400" dirty="0"/>
              <a:t> </a:t>
            </a:r>
            <a:r>
              <a:rPr lang="ru-RU" sz="2400" dirty="0" err="1"/>
              <a:t>безпеці</a:t>
            </a:r>
            <a:r>
              <a:rPr lang="ru-RU" sz="2400" dirty="0"/>
              <a:t> (</a:t>
            </a:r>
            <a:r>
              <a:rPr lang="ru-RU" sz="2400" dirty="0" err="1"/>
              <a:t>населенню</a:t>
            </a:r>
            <a:r>
              <a:rPr lang="ru-RU" sz="2400" dirty="0"/>
              <a:t>)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у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воєнного</a:t>
            </a:r>
            <a:r>
              <a:rPr lang="ru-RU" sz="2400" dirty="0"/>
              <a:t> </a:t>
            </a:r>
            <a:r>
              <a:rPr lang="ru-RU" sz="2400" dirty="0" smtClean="0"/>
              <a:t>стану – рейтинг за </a:t>
            </a:r>
            <a:r>
              <a:rPr lang="ru-RU" sz="2400" dirty="0" err="1" smtClean="0"/>
              <a:t>імовірністю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93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dirty="0" smtClean="0"/>
              <a:t>Дякую за увагу. </a:t>
            </a:r>
            <a:br>
              <a:rPr lang="uk-UA" sz="4400" dirty="0" smtClean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 smtClean="0"/>
              <a:t>Слава ЗСУ!</a:t>
            </a:r>
            <a:br>
              <a:rPr lang="uk-UA" sz="4400" dirty="0" smtClean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83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dirty="0" smtClean="0">
                <a:solidFill>
                  <a:schemeClr val="tx1"/>
                </a:solidFill>
              </a:rPr>
              <a:t> 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8245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100" dirty="0"/>
              <a:t>«</a:t>
            </a:r>
            <a:r>
              <a:rPr lang="ru-RU" sz="4100" dirty="0" err="1"/>
              <a:t>Оцінка</a:t>
            </a:r>
            <a:r>
              <a:rPr lang="ru-RU" sz="4100" dirty="0"/>
              <a:t> </a:t>
            </a:r>
            <a:r>
              <a:rPr lang="ru-RU" sz="4100" dirty="0" err="1"/>
              <a:t>ядерних</a:t>
            </a:r>
            <a:r>
              <a:rPr lang="ru-RU" sz="4100" dirty="0"/>
              <a:t> і </a:t>
            </a:r>
            <a:r>
              <a:rPr lang="ru-RU" sz="4100" dirty="0" err="1"/>
              <a:t>радіаційних</a:t>
            </a:r>
            <a:r>
              <a:rPr lang="ru-RU" sz="4100" dirty="0"/>
              <a:t> </a:t>
            </a:r>
            <a:r>
              <a:rPr lang="ru-RU" sz="4100" dirty="0" err="1"/>
              <a:t>загроз</a:t>
            </a:r>
            <a:r>
              <a:rPr lang="ru-RU" sz="4100" dirty="0"/>
              <a:t> </a:t>
            </a:r>
            <a:r>
              <a:rPr lang="ru-RU" sz="4100" dirty="0" err="1"/>
              <a:t>національній</a:t>
            </a:r>
            <a:r>
              <a:rPr lang="ru-RU" sz="4100" dirty="0"/>
              <a:t> </a:t>
            </a:r>
            <a:r>
              <a:rPr lang="ru-RU" sz="4100" dirty="0" err="1"/>
              <a:t>безпеці</a:t>
            </a:r>
            <a:r>
              <a:rPr lang="ru-RU" sz="4100" dirty="0"/>
              <a:t> в </a:t>
            </a:r>
            <a:r>
              <a:rPr lang="ru-RU" sz="4100" dirty="0" err="1"/>
              <a:t>період</a:t>
            </a:r>
            <a:r>
              <a:rPr lang="ru-RU" sz="4100" dirty="0"/>
              <a:t> </a:t>
            </a:r>
            <a:r>
              <a:rPr lang="ru-RU" sz="4100" dirty="0" err="1"/>
              <a:t>воєнного</a:t>
            </a:r>
            <a:r>
              <a:rPr lang="ru-RU" sz="4100" dirty="0"/>
              <a:t> стану  та </a:t>
            </a:r>
            <a:r>
              <a:rPr lang="ru-RU" sz="4100" dirty="0" err="1"/>
              <a:t>обґрунтування</a:t>
            </a:r>
            <a:r>
              <a:rPr lang="ru-RU" sz="4100" dirty="0"/>
              <a:t> </a:t>
            </a:r>
            <a:r>
              <a:rPr lang="ru-RU" sz="4100" dirty="0" err="1"/>
              <a:t>заходів</a:t>
            </a:r>
            <a:r>
              <a:rPr lang="ru-RU" sz="4100" dirty="0"/>
              <a:t> </a:t>
            </a:r>
            <a:endParaRPr lang="ru-RU" sz="4100" dirty="0" smtClean="0"/>
          </a:p>
          <a:p>
            <a:pPr marL="0" indent="0" algn="ctr">
              <a:buNone/>
            </a:pPr>
            <a:r>
              <a:rPr lang="ru-RU" sz="4100" dirty="0" smtClean="0"/>
              <a:t>з </a:t>
            </a:r>
            <a:r>
              <a:rPr lang="ru-RU" sz="4100" dirty="0" err="1"/>
              <a:t>радіаційної</a:t>
            </a:r>
            <a:r>
              <a:rPr lang="ru-RU" sz="4100" dirty="0"/>
              <a:t> </a:t>
            </a:r>
            <a:r>
              <a:rPr lang="ru-RU" sz="4100" dirty="0" err="1"/>
              <a:t>безпеки</a:t>
            </a:r>
            <a:r>
              <a:rPr lang="ru-RU" sz="4100" dirty="0"/>
              <a:t> </a:t>
            </a:r>
            <a:endParaRPr lang="ru-RU" sz="4100" dirty="0" smtClean="0"/>
          </a:p>
          <a:p>
            <a:pPr marL="0" indent="0" algn="ctr">
              <a:buNone/>
            </a:pPr>
            <a:r>
              <a:rPr lang="ru-RU" sz="4100" dirty="0" smtClean="0"/>
              <a:t>та </a:t>
            </a:r>
            <a:r>
              <a:rPr lang="ru-RU" sz="4100" dirty="0" err="1"/>
              <a:t>протирадіаційного</a:t>
            </a:r>
            <a:r>
              <a:rPr lang="ru-RU" sz="4100" dirty="0"/>
              <a:t> </a:t>
            </a:r>
            <a:r>
              <a:rPr lang="ru-RU" sz="4100" dirty="0" err="1"/>
              <a:t>захисту</a:t>
            </a:r>
            <a:r>
              <a:rPr lang="ru-RU" sz="4100" dirty="0"/>
              <a:t>  </a:t>
            </a:r>
            <a:r>
              <a:rPr lang="ru-RU" sz="4100" dirty="0" err="1"/>
              <a:t>населення</a:t>
            </a:r>
            <a:r>
              <a:rPr lang="ru-RU" sz="4100" dirty="0"/>
              <a:t>, персоналу та </a:t>
            </a:r>
            <a:r>
              <a:rPr lang="ru-RU" sz="4100" dirty="0" err="1"/>
              <a:t>військовослужбовців</a:t>
            </a:r>
            <a:r>
              <a:rPr lang="ru-RU" sz="4100" dirty="0" smtClean="0"/>
              <a:t>»</a:t>
            </a:r>
          </a:p>
          <a:p>
            <a:pPr algn="ctr"/>
            <a:endParaRPr lang="en-US" dirty="0" smtClean="0"/>
          </a:p>
          <a:p>
            <a:r>
              <a:rPr lang="uk-UA" sz="3400" dirty="0" smtClean="0"/>
              <a:t>Мета - </a:t>
            </a:r>
            <a:r>
              <a:rPr lang="uk-UA" sz="3400" dirty="0" err="1" smtClean="0"/>
              <a:t>обгрунтування</a:t>
            </a:r>
            <a:r>
              <a:rPr lang="uk-UA" sz="3400" dirty="0" smtClean="0"/>
              <a:t> заходів з радіаційної безпеки і протирадіаційного захисту населення, персоналу та військовослужбовців  відповідно сценаріїв ядерних і радіаційних загроз національній безпеці на період воєнного стану</a:t>
            </a:r>
            <a:endParaRPr lang="en-US" sz="3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56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644437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58631"/>
              </p:ext>
            </p:extLst>
          </p:nvPr>
        </p:nvGraphicFramePr>
        <p:xfrm>
          <a:off x="6372200" y="332656"/>
          <a:ext cx="3024336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6264696">
                <a:tc>
                  <a:txBody>
                    <a:bodyPr/>
                    <a:lstStyle/>
                    <a:p>
                      <a:endParaRPr lang="ru-RU" sz="2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800" baseline="0" dirty="0" err="1" smtClean="0">
                          <a:solidFill>
                            <a:schemeClr val="tx1"/>
                          </a:solidFill>
                        </a:rPr>
                        <a:t>Міжнародна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шкала </a:t>
                      </a:r>
                      <a:r>
                        <a:rPr lang="ru-RU" sz="2800" baseline="0" dirty="0" err="1" smtClean="0">
                          <a:solidFill>
                            <a:schemeClr val="tx1"/>
                          </a:solidFill>
                        </a:rPr>
                        <a:t>ядерних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baseline="0" dirty="0" err="1" smtClean="0">
                          <a:solidFill>
                            <a:schemeClr val="tx1"/>
                          </a:solidFill>
                        </a:rPr>
                        <a:t>подій</a:t>
                      </a:r>
                      <a:endParaRPr lang="ru-RU" sz="2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800" i="1" baseline="0" dirty="0" smtClean="0">
                          <a:solidFill>
                            <a:schemeClr val="tx1"/>
                          </a:solidFill>
                        </a:rPr>
                        <a:t>(англ. </a:t>
                      </a:r>
                      <a:r>
                        <a:rPr lang="en-US" sz="2800" i="1" baseline="0" dirty="0" smtClean="0">
                          <a:solidFill>
                            <a:schemeClr val="tx1"/>
                          </a:solidFill>
                        </a:rPr>
                        <a:t>INES, </a:t>
                      </a:r>
                      <a:r>
                        <a:rPr lang="ru-RU" sz="2800" i="1" baseline="0" dirty="0" smtClean="0">
                          <a:solidFill>
                            <a:schemeClr val="tx1"/>
                          </a:solidFill>
                        </a:rPr>
                        <a:t>скор. </a:t>
                      </a:r>
                      <a:r>
                        <a:rPr lang="en-US" sz="2800" i="1" baseline="0" dirty="0" smtClean="0">
                          <a:solidFill>
                            <a:schemeClr val="tx1"/>
                          </a:solidFill>
                        </a:rPr>
                        <a:t>International Nuclear Event Scale) </a:t>
                      </a:r>
                      <a:endParaRPr lang="ru-RU" sz="28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61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293096"/>
            <a:ext cx="7966576" cy="2329400"/>
          </a:xfrm>
        </p:spPr>
        <p:txBody>
          <a:bodyPr>
            <a:noAutofit/>
          </a:bodyPr>
          <a:lstStyle/>
          <a:p>
            <a:r>
              <a:rPr lang="ru-RU" sz="2400" b="0" dirty="0" err="1" smtClean="0">
                <a:solidFill>
                  <a:schemeClr val="tx1"/>
                </a:solidFill>
              </a:rPr>
              <a:t>Чорнобильська</a:t>
            </a:r>
            <a:r>
              <a:rPr lang="ru-RU" sz="2400" b="0" dirty="0" smtClean="0">
                <a:solidFill>
                  <a:schemeClr val="tx1"/>
                </a:solidFill>
              </a:rPr>
              <a:t> АЕС – </a:t>
            </a:r>
            <a:r>
              <a:rPr lang="ru-RU" sz="2400" b="0" dirty="0" err="1" smtClean="0">
                <a:solidFill>
                  <a:schemeClr val="tx1"/>
                </a:solidFill>
              </a:rPr>
              <a:t>виведена</a:t>
            </a:r>
            <a:r>
              <a:rPr lang="ru-RU" sz="2400" b="0" dirty="0" smtClean="0">
                <a:solidFill>
                  <a:schemeClr val="tx1"/>
                </a:solidFill>
              </a:rPr>
              <a:t> з </a:t>
            </a:r>
            <a:r>
              <a:rPr lang="ru-RU" sz="2400" b="0" dirty="0" err="1" smtClean="0">
                <a:solidFill>
                  <a:schemeClr val="tx1"/>
                </a:solidFill>
              </a:rPr>
              <a:t>експлуатації</a:t>
            </a:r>
            <a:r>
              <a:rPr lang="ru-RU" sz="2400" b="0" dirty="0" smtClean="0">
                <a:solidFill>
                  <a:schemeClr val="tx1"/>
                </a:solidFill>
              </a:rPr>
              <a:t/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err="1" smtClean="0">
                <a:solidFill>
                  <a:schemeClr val="tx1"/>
                </a:solidFill>
              </a:rPr>
              <a:t>Хмельницька</a:t>
            </a:r>
            <a:r>
              <a:rPr lang="ru-RU" sz="2400" b="0" dirty="0" smtClean="0">
                <a:solidFill>
                  <a:schemeClr val="tx1"/>
                </a:solidFill>
              </a:rPr>
              <a:t> АЕС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err="1" smtClean="0">
                <a:solidFill>
                  <a:schemeClr val="tx1"/>
                </a:solidFill>
              </a:rPr>
              <a:t>Рівненська</a:t>
            </a:r>
            <a:r>
              <a:rPr lang="ru-RU" sz="2400" b="0" dirty="0" smtClean="0">
                <a:solidFill>
                  <a:schemeClr val="tx1"/>
                </a:solidFill>
              </a:rPr>
              <a:t> АЕС    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err="1" smtClean="0">
                <a:solidFill>
                  <a:schemeClr val="tx1"/>
                </a:solidFill>
              </a:rPr>
              <a:t>Південноукраїнська</a:t>
            </a:r>
            <a:r>
              <a:rPr lang="ru-RU" sz="2400" b="0" dirty="0" smtClean="0">
                <a:solidFill>
                  <a:schemeClr val="tx1"/>
                </a:solidFill>
              </a:rPr>
              <a:t> АЕС 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dirty="0" err="1" smtClean="0">
                <a:solidFill>
                  <a:schemeClr val="tx1"/>
                </a:solidFill>
              </a:rPr>
              <a:t>Запорізька</a:t>
            </a:r>
            <a:r>
              <a:rPr lang="ru-RU" sz="2400" dirty="0" smtClean="0">
                <a:solidFill>
                  <a:schemeClr val="tx1"/>
                </a:solidFill>
              </a:rPr>
              <a:t> АЕС – </a:t>
            </a:r>
            <a:r>
              <a:rPr lang="ru-RU" sz="2400" dirty="0" err="1" smtClean="0">
                <a:solidFill>
                  <a:schemeClr val="tx1"/>
                </a:solidFill>
              </a:rPr>
              <a:t>захоплена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окупантами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Korzun\Desktop\2023 Радіоцентр\ukr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350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7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363272" cy="1512168"/>
          </a:xfrm>
        </p:spPr>
        <p:txBody>
          <a:bodyPr>
            <a:noAutofit/>
          </a:bodyPr>
          <a:lstStyle/>
          <a:p>
            <a:pPr algn="ctr"/>
            <a:r>
              <a:rPr lang="uk-UA" sz="3000" b="0" dirty="0" smtClean="0">
                <a:solidFill>
                  <a:schemeClr val="tx1"/>
                </a:solidFill>
              </a:rPr>
              <a:t>6 реакторів </a:t>
            </a:r>
            <a:r>
              <a:rPr lang="ru-RU" sz="3000" b="0" dirty="0" smtClean="0">
                <a:solidFill>
                  <a:schemeClr val="tx1"/>
                </a:solidFill>
                <a:effectLst/>
              </a:rPr>
              <a:t>ВВЕР-1000 по </a:t>
            </a:r>
            <a:r>
              <a:rPr lang="ru-RU" sz="3000" b="0" dirty="0">
                <a:solidFill>
                  <a:schemeClr val="tx1"/>
                </a:solidFill>
                <a:effectLst/>
              </a:rPr>
              <a:t>1 ГВт </a:t>
            </a:r>
            <a:r>
              <a:rPr lang="ru-RU" sz="3000" b="0" dirty="0" err="1" smtClean="0">
                <a:solidFill>
                  <a:schemeClr val="tx1"/>
                </a:solidFill>
                <a:effectLst/>
              </a:rPr>
              <a:t>кожен</a:t>
            </a:r>
            <a:r>
              <a:rPr lang="ru-RU" sz="3000" b="0" dirty="0" smtClean="0">
                <a:solidFill>
                  <a:schemeClr val="tx1"/>
                </a:solidFill>
                <a:effectLst/>
              </a:rPr>
              <a:t>.  </a:t>
            </a:r>
            <a:r>
              <a:rPr lang="ru-RU" sz="3000" b="0" dirty="0" err="1" smtClean="0">
                <a:solidFill>
                  <a:schemeClr val="tx1"/>
                </a:solidFill>
                <a:effectLst/>
              </a:rPr>
              <a:t>Найпотужніша</a:t>
            </a:r>
            <a:r>
              <a:rPr lang="ru-RU" sz="3000" b="0" dirty="0" smtClean="0">
                <a:solidFill>
                  <a:schemeClr val="tx1"/>
                </a:solidFill>
                <a:effectLst/>
              </a:rPr>
              <a:t> у </a:t>
            </a:r>
            <a:r>
              <a:rPr lang="ru-RU" sz="3000" b="0" dirty="0" err="1" smtClean="0">
                <a:solidFill>
                  <a:schemeClr val="tx1"/>
                </a:solidFill>
                <a:effectLst/>
              </a:rPr>
              <a:t>Європі</a:t>
            </a:r>
            <a:r>
              <a:rPr lang="ru-RU" sz="3000" b="0" dirty="0" smtClean="0">
                <a:solidFill>
                  <a:schemeClr val="tx1"/>
                </a:solidFill>
                <a:effectLst/>
              </a:rPr>
              <a:t> та 3-тя у </a:t>
            </a:r>
            <a:r>
              <a:rPr lang="ru-RU" sz="3000" b="0" dirty="0" err="1" smtClean="0">
                <a:solidFill>
                  <a:schemeClr val="tx1"/>
                </a:solidFill>
                <a:effectLst/>
              </a:rPr>
              <a:t>світі</a:t>
            </a:r>
            <a:r>
              <a:rPr lang="ru-RU" sz="3000" b="0" dirty="0" smtClean="0">
                <a:solidFill>
                  <a:schemeClr val="tx1"/>
                </a:solidFill>
                <a:effectLst/>
              </a:rPr>
              <a:t>. </a:t>
            </a:r>
            <a:br>
              <a:rPr lang="ru-RU" sz="3000" b="0" dirty="0" smtClean="0">
                <a:solidFill>
                  <a:schemeClr val="tx1"/>
                </a:solidFill>
                <a:effectLst/>
              </a:rPr>
            </a:br>
            <a:r>
              <a:rPr lang="ru-RU" sz="3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000" b="0" dirty="0" smtClean="0">
                <a:solidFill>
                  <a:schemeClr val="tx1"/>
                </a:solidFill>
                <a:effectLst/>
              </a:rPr>
            </a:br>
            <a:r>
              <a:rPr lang="ru-RU" sz="3000" dirty="0" err="1" smtClean="0">
                <a:solidFill>
                  <a:schemeClr val="tx1"/>
                </a:solidFill>
                <a:effectLst/>
              </a:rPr>
              <a:t>Захоплена</a:t>
            </a:r>
            <a:r>
              <a:rPr lang="ru-RU" sz="3000" dirty="0" smtClean="0">
                <a:solidFill>
                  <a:schemeClr val="tx1"/>
                </a:solidFill>
                <a:effectLst/>
              </a:rPr>
              <a:t> 4 </a:t>
            </a:r>
            <a:r>
              <a:rPr lang="ru-RU" sz="3000" dirty="0" err="1" smtClean="0">
                <a:solidFill>
                  <a:schemeClr val="tx1"/>
                </a:solidFill>
                <a:effectLst/>
              </a:rPr>
              <a:t>березня</a:t>
            </a:r>
            <a:r>
              <a:rPr lang="ru-RU" sz="3000" dirty="0" smtClean="0">
                <a:solidFill>
                  <a:schemeClr val="tx1"/>
                </a:solidFill>
                <a:effectLst/>
              </a:rPr>
              <a:t> 2022 року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789619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26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 </a:t>
            </a:r>
            <a:r>
              <a:rPr lang="ru-RU" dirty="0" err="1">
                <a:solidFill>
                  <a:schemeClr val="tx1"/>
                </a:solidFill>
              </a:rPr>
              <a:t>червня</a:t>
            </a:r>
            <a:r>
              <a:rPr lang="ru-RU" dirty="0">
                <a:solidFill>
                  <a:schemeClr val="tx1"/>
                </a:solidFill>
              </a:rPr>
              <a:t> 2023 року </a:t>
            </a:r>
            <a:r>
              <a:rPr lang="ru-RU" dirty="0" err="1" smtClean="0">
                <a:solidFill>
                  <a:schemeClr val="tx1"/>
                </a:solidFill>
              </a:rPr>
              <a:t>підірвано</a:t>
            </a:r>
            <a:r>
              <a:rPr lang="ru-RU" dirty="0" smtClean="0">
                <a:solidFill>
                  <a:schemeClr val="tx1"/>
                </a:solidFill>
              </a:rPr>
              <a:t> греблю </a:t>
            </a:r>
            <a:r>
              <a:rPr lang="ru-RU" dirty="0" err="1" smtClean="0">
                <a:solidFill>
                  <a:schemeClr val="tx1"/>
                </a:solidFill>
              </a:rPr>
              <a:t>Каховської</a:t>
            </a:r>
            <a:r>
              <a:rPr lang="ru-RU" dirty="0" smtClean="0">
                <a:solidFill>
                  <a:schemeClr val="tx1"/>
                </a:solidFill>
              </a:rPr>
              <a:t> ГЕС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1206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8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49080"/>
            <a:ext cx="8147248" cy="194421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Г</a:t>
            </a:r>
            <a:r>
              <a:rPr lang="ru-RU" sz="2700" dirty="0" smtClean="0">
                <a:solidFill>
                  <a:schemeClr val="tx1"/>
                </a:solidFill>
              </a:rPr>
              <a:t>оловне </a:t>
            </a:r>
            <a:r>
              <a:rPr lang="ru-RU" sz="2700" dirty="0" err="1">
                <a:solidFill>
                  <a:schemeClr val="tx1"/>
                </a:solidFill>
              </a:rPr>
              <a:t>управління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err="1">
                <a:solidFill>
                  <a:schemeClr val="tx1"/>
                </a:solidFill>
              </a:rPr>
              <a:t>розвідки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err="1">
                <a:solidFill>
                  <a:schemeClr val="tx1"/>
                </a:solidFill>
              </a:rPr>
              <a:t>Міністерства</a:t>
            </a:r>
            <a:r>
              <a:rPr lang="ru-RU" sz="2700" dirty="0">
                <a:solidFill>
                  <a:schemeClr val="tx1"/>
                </a:solidFill>
              </a:rPr>
              <a:t> оборони </a:t>
            </a:r>
            <a:r>
              <a:rPr lang="ru-RU" sz="2700" dirty="0" err="1" smtClean="0">
                <a:solidFill>
                  <a:schemeClr val="tx1"/>
                </a:solidFill>
              </a:rPr>
              <a:t>України</a:t>
            </a:r>
            <a:r>
              <a:rPr lang="ru-RU" sz="2700" dirty="0" smtClean="0">
                <a:solidFill>
                  <a:schemeClr val="tx1"/>
                </a:solidFill>
              </a:rPr>
              <a:t> 08.07.2023 </a:t>
            </a:r>
            <a:r>
              <a:rPr lang="ru-RU" sz="2700" dirty="0" err="1">
                <a:solidFill>
                  <a:schemeClr val="tx1"/>
                </a:solidFill>
              </a:rPr>
              <a:t>повідомило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про </a:t>
            </a:r>
            <a:r>
              <a:rPr lang="ru-RU" sz="2700" dirty="0">
                <a:solidFill>
                  <a:schemeClr val="tx1"/>
                </a:solidFill>
              </a:rPr>
              <a:t>доставку на </a:t>
            </a:r>
            <a:r>
              <a:rPr lang="ru-RU" sz="2700" dirty="0" err="1">
                <a:solidFill>
                  <a:schemeClr val="tx1"/>
                </a:solidFill>
              </a:rPr>
              <a:t>територію</a:t>
            </a:r>
            <a:r>
              <a:rPr lang="ru-RU" sz="2700" dirty="0">
                <a:solidFill>
                  <a:schemeClr val="tx1"/>
                </a:solidFill>
              </a:rPr>
              <a:t> ЗАЕС </a:t>
            </a:r>
            <a:r>
              <a:rPr lang="ru-RU" sz="2700" dirty="0" err="1">
                <a:solidFill>
                  <a:schemeClr val="tx1"/>
                </a:solidFill>
              </a:rPr>
              <a:t>мін</a:t>
            </a:r>
            <a:r>
              <a:rPr lang="ru-RU" sz="2700" dirty="0">
                <a:solidFill>
                  <a:schemeClr val="tx1"/>
                </a:solidFill>
              </a:rPr>
              <a:t> та </a:t>
            </a:r>
            <a:r>
              <a:rPr lang="ru-RU" sz="2700" dirty="0" err="1">
                <a:solidFill>
                  <a:schemeClr val="tx1"/>
                </a:solidFill>
              </a:rPr>
              <a:t>вибухових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</a:rPr>
              <a:t>речовин</a:t>
            </a:r>
            <a:r>
              <a:rPr lang="ru-RU" sz="2700" dirty="0" smtClean="0">
                <a:solidFill>
                  <a:schemeClr val="tx1"/>
                </a:solidFill>
              </a:rPr>
              <a:t> на </a:t>
            </a:r>
            <a:r>
              <a:rPr lang="ru-RU" sz="2700" dirty="0" err="1">
                <a:solidFill>
                  <a:schemeClr val="tx1"/>
                </a:solidFill>
              </a:rPr>
              <a:t>територію</a:t>
            </a:r>
            <a:r>
              <a:rPr lang="ru-RU" sz="2700" dirty="0">
                <a:solidFill>
                  <a:schemeClr val="tx1"/>
                </a:solidFill>
              </a:rPr>
              <a:t> ЗАЕС 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orzun\Desktop\ЗАЕС мінуванн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966111" cy="398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1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chemeClr val="tx1"/>
                </a:solidFill>
              </a:rPr>
              <a:t>Тактична </a:t>
            </a:r>
            <a:r>
              <a:rPr lang="ru-RU" b="0" dirty="0" err="1">
                <a:solidFill>
                  <a:schemeClr val="tx1"/>
                </a:solidFill>
              </a:rPr>
              <a:t>ядерна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зброя</a:t>
            </a:r>
            <a:r>
              <a:rPr lang="ru-RU" b="0" dirty="0">
                <a:solidFill>
                  <a:schemeClr val="tx1"/>
                </a:solidFill>
              </a:rPr>
              <a:t> РФ </a:t>
            </a:r>
            <a:r>
              <a:rPr lang="ru-RU" b="0" dirty="0" err="1">
                <a:solidFill>
                  <a:schemeClr val="tx1"/>
                </a:solidFill>
              </a:rPr>
              <a:t>проти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України</a:t>
            </a:r>
            <a:r>
              <a:rPr lang="ru-RU" b="0" dirty="0">
                <a:solidFill>
                  <a:schemeClr val="tx1"/>
                </a:solidFill>
              </a:rPr>
              <a:t>: </a:t>
            </a:r>
            <a:r>
              <a:rPr lang="ru-RU" b="0" dirty="0" err="1">
                <a:solidFill>
                  <a:schemeClr val="tx1"/>
                </a:solidFill>
              </a:rPr>
              <a:t>скільки</a:t>
            </a:r>
            <a:r>
              <a:rPr lang="ru-RU" b="0" dirty="0">
                <a:solidFill>
                  <a:schemeClr val="tx1"/>
                </a:solidFill>
              </a:rPr>
              <a:t>, яка </a:t>
            </a:r>
            <a:r>
              <a:rPr lang="ru-RU" b="0" dirty="0" err="1">
                <a:solidFill>
                  <a:schemeClr val="tx1"/>
                </a:solidFill>
              </a:rPr>
              <a:t>потужність</a:t>
            </a:r>
            <a:r>
              <a:rPr lang="ru-RU" b="0" dirty="0">
                <a:solidFill>
                  <a:schemeClr val="tx1"/>
                </a:solidFill>
              </a:rPr>
              <a:t> та </a:t>
            </a:r>
            <a:r>
              <a:rPr lang="ru-RU" b="0" dirty="0" err="1">
                <a:solidFill>
                  <a:schemeClr val="tx1"/>
                </a:solidFill>
              </a:rPr>
              <a:t>засоби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smtClean="0">
                <a:solidFill>
                  <a:schemeClr val="tx1"/>
                </a:solidFill>
              </a:rPr>
              <a:t>доставки (</a:t>
            </a:r>
            <a:r>
              <a:rPr lang="en-US" b="0" i="1" dirty="0" smtClean="0">
                <a:solidFill>
                  <a:schemeClr val="tx1"/>
                </a:solidFill>
              </a:rPr>
              <a:t>Defense express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06693" cy="460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3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9" y="404664"/>
            <a:ext cx="4402832" cy="5630376"/>
          </a:xfrm>
        </p:spPr>
        <p:txBody>
          <a:bodyPr/>
          <a:lstStyle/>
          <a:p>
            <a:r>
              <a:rPr lang="uk-UA" b="0" dirty="0" smtClean="0">
                <a:solidFill>
                  <a:schemeClr val="tx1"/>
                </a:solidFill>
              </a:rPr>
              <a:t>За </a:t>
            </a:r>
            <a:r>
              <a:rPr lang="uk-UA" b="0" dirty="0">
                <a:solidFill>
                  <a:schemeClr val="tx1"/>
                </a:solidFill>
              </a:rPr>
              <a:t>д</a:t>
            </a:r>
            <a:r>
              <a:rPr lang="uk-UA" b="0" dirty="0" smtClean="0">
                <a:solidFill>
                  <a:schemeClr val="tx1"/>
                </a:solidFill>
              </a:rPr>
              <a:t>аними українського видання </a:t>
            </a:r>
            <a:r>
              <a:rPr lang="en-US" b="0" dirty="0" smtClean="0">
                <a:solidFill>
                  <a:schemeClr val="tx1"/>
                </a:solidFill>
              </a:rPr>
              <a:t>DEFENSE EXPRESS </a:t>
            </a:r>
            <a:r>
              <a:rPr lang="uk-UA" b="0" dirty="0" smtClean="0">
                <a:solidFill>
                  <a:schemeClr val="tx1"/>
                </a:solidFill>
              </a:rPr>
              <a:t>та </a:t>
            </a:r>
            <a:r>
              <a:rPr lang="uk-UA" b="0" dirty="0" err="1" smtClean="0">
                <a:solidFill>
                  <a:schemeClr val="tx1"/>
                </a:solidFill>
              </a:rPr>
              <a:t>одноіменного</a:t>
            </a:r>
            <a:r>
              <a:rPr lang="uk-UA" b="0" dirty="0" smtClean="0">
                <a:solidFill>
                  <a:schemeClr val="tx1"/>
                </a:solidFill>
              </a:rPr>
              <a:t>  </a:t>
            </a:r>
            <a:r>
              <a:rPr lang="uk-UA" b="0" dirty="0" err="1" smtClean="0">
                <a:solidFill>
                  <a:schemeClr val="tx1"/>
                </a:solidFill>
              </a:rPr>
              <a:t>інтеренет-ресурсу</a:t>
            </a:r>
            <a:r>
              <a:rPr lang="uk-UA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defense-ua.com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…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340465" cy="4032448"/>
          </a:xfrm>
        </p:spPr>
      </p:pic>
      <p:pic>
        <p:nvPicPr>
          <p:cNvPr id="1026" name="Picture 2" descr="\\Mikhailenko-pc\драйвера\1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1" y="836712"/>
            <a:ext cx="3744415" cy="49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53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2026</TotalTime>
  <Words>197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Оцінка ядерних  і радіаційних загроз  у період воєнного стану</vt:lpstr>
      <vt:lpstr> </vt:lpstr>
      <vt:lpstr>Презентация PowerPoint</vt:lpstr>
      <vt:lpstr>Чорнобильська АЕС – виведена з експлуатації Хмельницька АЕС Рівненська АЕС     Південноукраїнська АЕС  Запорізька АЕС – захоплена окупантами</vt:lpstr>
      <vt:lpstr>6 реакторів ВВЕР-1000 по 1 ГВт кожен.  Найпотужніша у Європі та 3-тя у світі.   Захоплена 4 березня 2022 року</vt:lpstr>
      <vt:lpstr>6 червня 2023 року підірвано греблю Каховської ГЕС</vt:lpstr>
      <vt:lpstr>    Головне управління розвідки Міністерства оборони України 08.07.2023 повідомило  про доставку на територію ЗАЕС мін та вибухових речовин на територію ЗАЕС  </vt:lpstr>
      <vt:lpstr>Тактична ядерна зброя РФ проти України: скільки, яка потужність та засоби доставки (Defense express)</vt:lpstr>
      <vt:lpstr>За даними українського видання DEFENSE EXPRESS та одноіменного  інтеренет-ресурсу defense-ua.com …</vt:lpstr>
      <vt:lpstr>ядерна чи радіаційна аварія;  руйнування ядерної установки (об’єкта, що використовує радіаційні технології) внаслідок потужної бомбової чи ракетно-артилерійської атаки;  несанкціоноване вилучення джерела іонізуючого випромінювання з наступним зловмисним використанням чи перехід його у статус «сирітських» джерел;  застосування тактичної ядерної зброї;  ядерна чи радіаційна аварія внаслідок застосування ядерної зброї. </vt:lpstr>
      <vt:lpstr>Дякую за увагу.   Слава ЗСУ!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ядерних і радіаційних загроз у період воєнного стану</dc:title>
  <dc:creator>Korzun</dc:creator>
  <cp:lastModifiedBy>Korzun</cp:lastModifiedBy>
  <cp:revision>28</cp:revision>
  <dcterms:created xsi:type="dcterms:W3CDTF">2023-09-22T07:09:29Z</dcterms:created>
  <dcterms:modified xsi:type="dcterms:W3CDTF">2023-10-17T12:49:08Z</dcterms:modified>
</cp:coreProperties>
</file>