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9" r:id="rId2"/>
    <p:sldId id="258" r:id="rId3"/>
    <p:sldId id="287" r:id="rId4"/>
    <p:sldId id="286" r:id="rId5"/>
    <p:sldId id="260" r:id="rId6"/>
    <p:sldId id="261" r:id="rId7"/>
    <p:sldId id="271" r:id="rId8"/>
    <p:sldId id="262" r:id="rId9"/>
    <p:sldId id="278" r:id="rId10"/>
    <p:sldId id="281" r:id="rId11"/>
    <p:sldId id="282" r:id="rId12"/>
    <p:sldId id="285" r:id="rId13"/>
    <p:sldId id="275" r:id="rId14"/>
    <p:sldId id="283" r:id="rId15"/>
    <p:sldId id="284" r:id="rId16"/>
    <p:sldId id="272" r:id="rId17"/>
    <p:sldId id="276" r:id="rId18"/>
    <p:sldId id="277" r:id="rId19"/>
    <p:sldId id="257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EBE2BB"/>
    <a:srgbClr val="B5B16B"/>
    <a:srgbClr val="DC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хлопчики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96</c:v>
                </c:pt>
                <c:pt idx="1">
                  <c:v>158</c:v>
                </c:pt>
                <c:pt idx="2">
                  <c:v>248</c:v>
                </c:pt>
                <c:pt idx="3">
                  <c:v>273</c:v>
                </c:pt>
                <c:pt idx="4">
                  <c:v>263</c:v>
                </c:pt>
                <c:pt idx="5">
                  <c:v>275</c:v>
                </c:pt>
                <c:pt idx="6">
                  <c:v>265</c:v>
                </c:pt>
                <c:pt idx="7">
                  <c:v>188</c:v>
                </c:pt>
                <c:pt idx="8">
                  <c:v>217</c:v>
                </c:pt>
                <c:pt idx="9">
                  <c:v>201</c:v>
                </c:pt>
                <c:pt idx="10">
                  <c:v>158</c:v>
                </c:pt>
                <c:pt idx="11">
                  <c:v>85</c:v>
                </c:pt>
                <c:pt idx="1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D-4E97-A2B7-58F1D20E70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дівчатка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98</c:v>
                </c:pt>
                <c:pt idx="1">
                  <c:v>149</c:v>
                </c:pt>
                <c:pt idx="2">
                  <c:v>260</c:v>
                </c:pt>
                <c:pt idx="3">
                  <c:v>268</c:v>
                </c:pt>
                <c:pt idx="4">
                  <c:v>217</c:v>
                </c:pt>
                <c:pt idx="5">
                  <c:v>235</c:v>
                </c:pt>
                <c:pt idx="6">
                  <c:v>257</c:v>
                </c:pt>
                <c:pt idx="7">
                  <c:v>220</c:v>
                </c:pt>
                <c:pt idx="8">
                  <c:v>214</c:v>
                </c:pt>
                <c:pt idx="9">
                  <c:v>206</c:v>
                </c:pt>
                <c:pt idx="10">
                  <c:v>150</c:v>
                </c:pt>
                <c:pt idx="11">
                  <c:v>88</c:v>
                </c:pt>
                <c:pt idx="1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D-4E97-A2B7-58F1D20E7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548856"/>
        <c:axId val="457545904"/>
      </c:barChart>
      <c:catAx>
        <c:axId val="457548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b="0" i="0" u="none" strike="noStrike" baseline="0">
                    <a:effectLst/>
                  </a:rPr>
                  <a:t>Вік(повних років)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0.10248303752240763"/>
              <c:y val="0.903675660591576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545904"/>
        <c:crosses val="autoZero"/>
        <c:auto val="1"/>
        <c:lblAlgn val="ctr"/>
        <c:lblOffset val="100"/>
        <c:noMultiLvlLbl val="0"/>
      </c:catAx>
      <c:valAx>
        <c:axId val="45754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54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A-4A04-BFEC-CAC617E6E6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7A-4A04-BFEC-CAC617E6E6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7A-4A04-BFEC-CAC617E6E60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Так, зміни зберігаються</c:v>
                </c:pt>
                <c:pt idx="1">
                  <c:v>Ні, поведінка дитини повернулася до норми</c:v>
                </c:pt>
                <c:pt idx="2">
                  <c:v>Змін не було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20.04</c:v>
                </c:pt>
                <c:pt idx="1">
                  <c:v>16.7</c:v>
                </c:pt>
                <c:pt idx="2" formatCode="General">
                  <c:v>63.25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7A-4A04-BFEC-CAC617E6E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Відраза до певного продукту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F-41B9-BF97-D0AB520697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F-41B9-BF97-D0AB520697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F-41B9-BF97-D0AB520697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F-41B9-BF97-D0AB520697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0F-41B9-BF97-D0AB520697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0F-41B9-BF97-D0AB520697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0F-41B9-BF97-D0AB520697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0F-41B9-BF97-D0AB520697E8}"/>
              </c:ext>
            </c:extLst>
          </c:dPt>
          <c:dLbls>
            <c:dLbl>
              <c:idx val="0"/>
              <c:layout>
                <c:manualLayout>
                  <c:x val="2.7777777777777776E-2"/>
                  <c:y val="2.59981429897864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0F-41B9-BF97-D0AB520697E8}"/>
                </c:ext>
              </c:extLst>
            </c:dLbl>
            <c:dLbl>
              <c:idx val="1"/>
              <c:layout>
                <c:manualLayout>
                  <c:x val="2.8935185185185182E-2"/>
                  <c:y val="1.4622127665619988E-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8481335666374"/>
                      <c:h val="0.13353775067810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0F-41B9-BF97-D0AB520697E8}"/>
                </c:ext>
              </c:extLst>
            </c:dLbl>
            <c:dLbl>
              <c:idx val="2"/>
              <c:layout>
                <c:manualLayout>
                  <c:x val="2.0833333333333249E-2"/>
                  <c:y val="1.85701021355617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F-41B9-BF97-D0AB520697E8}"/>
                </c:ext>
              </c:extLst>
            </c:dLbl>
            <c:dLbl>
              <c:idx val="3"/>
              <c:layout>
                <c:manualLayout>
                  <c:x val="-1.8518518518518517E-2"/>
                  <c:y val="-3.34261838440111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0F-41B9-BF97-D0AB520697E8}"/>
                </c:ext>
              </c:extLst>
            </c:dLbl>
            <c:dLbl>
              <c:idx val="4"/>
              <c:layout>
                <c:manualLayout>
                  <c:x val="-2.0833333333333332E-2"/>
                  <c:y val="-6.8089587920329768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0F-41B9-BF97-D0AB520697E8}"/>
                </c:ext>
              </c:extLst>
            </c:dLbl>
            <c:dLbl>
              <c:idx val="5"/>
              <c:layout>
                <c:manualLayout>
                  <c:x val="-4.629629629629619E-3"/>
                  <c:y val="-3.34261838440111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0F-41B9-BF97-D0AB520697E8}"/>
                </c:ext>
              </c:extLst>
            </c:dLbl>
            <c:dLbl>
              <c:idx val="6"/>
              <c:layout>
                <c:manualLayout>
                  <c:x val="0"/>
                  <c:y val="-2.22841225626740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0F-41B9-BF97-D0AB520697E8}"/>
                </c:ext>
              </c:extLst>
            </c:dLbl>
            <c:dLbl>
              <c:idx val="7"/>
              <c:layout>
                <c:manualLayout>
                  <c:x val="-6.9444444444444866E-3"/>
                  <c:y val="-1.485608170844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0F-41B9-BF97-D0AB52069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М'ясо, м'ясопродукти</c:v>
                </c:pt>
                <c:pt idx="1">
                  <c:v>Риба, морепродукти</c:v>
                </c:pt>
                <c:pt idx="2">
                  <c:v>Фрукти, овочі, картопля</c:v>
                </c:pt>
                <c:pt idx="3">
                  <c:v>Хліб, злаки, бобові</c:v>
                </c:pt>
                <c:pt idx="4">
                  <c:v> Яйця</c:v>
                </c:pt>
                <c:pt idx="5">
                  <c:v>Молоко, молокопродукти</c:v>
                </c:pt>
                <c:pt idx="6">
                  <c:v> Супи</c:v>
                </c:pt>
                <c:pt idx="7">
                  <c:v> Інше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23.91</c:v>
                </c:pt>
                <c:pt idx="1">
                  <c:v>14.13</c:v>
                </c:pt>
                <c:pt idx="2">
                  <c:v>36.14</c:v>
                </c:pt>
                <c:pt idx="3">
                  <c:v>31.25</c:v>
                </c:pt>
                <c:pt idx="4">
                  <c:v>4.4800000000000004</c:v>
                </c:pt>
                <c:pt idx="5">
                  <c:v>13.32</c:v>
                </c:pt>
                <c:pt idx="6">
                  <c:v>14.4</c:v>
                </c:pt>
                <c:pt idx="7">
                  <c:v>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80F-41B9-BF97-D0AB52069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Пристрасть до певного продукту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5-4386-BEBC-90FE2F13A4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5-4386-BEBC-90FE2F13A4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15-4386-BEBC-90FE2F13A4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15-4386-BEBC-90FE2F13A4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15-4386-BEBC-90FE2F13A4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15-4386-BEBC-90FE2F13A4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15-4386-BEBC-90FE2F13A4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15-4386-BEBC-90FE2F13A479}"/>
              </c:ext>
            </c:extLst>
          </c:dPt>
          <c:dLbls>
            <c:dLbl>
              <c:idx val="0"/>
              <c:layout>
                <c:manualLayout>
                  <c:x val="2.3148148148148071E-2"/>
                  <c:y val="-1.299892527361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6296296296297"/>
                      <c:h val="0.10753960768831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15-4386-BEBC-90FE2F13A479}"/>
                </c:ext>
              </c:extLst>
            </c:dLbl>
            <c:dLbl>
              <c:idx val="1"/>
              <c:layout>
                <c:manualLayout>
                  <c:x val="3.4722222222222224E-2"/>
                  <c:y val="4.4568245125348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15-4386-BEBC-90FE2F13A479}"/>
                </c:ext>
              </c:extLst>
            </c:dLbl>
            <c:dLbl>
              <c:idx val="2"/>
              <c:layout>
                <c:manualLayout>
                  <c:x val="2.777777777777761E-2"/>
                  <c:y val="2.5998142989786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15-4386-BEBC-90FE2F13A479}"/>
                </c:ext>
              </c:extLst>
            </c:dLbl>
            <c:dLbl>
              <c:idx val="3"/>
              <c:layout>
                <c:manualLayout>
                  <c:x val="3.4722222222222224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15-4386-BEBC-90FE2F13A479}"/>
                </c:ext>
              </c:extLst>
            </c:dLbl>
            <c:dLbl>
              <c:idx val="4"/>
              <c:layout>
                <c:manualLayout>
                  <c:x val="5.6712962962962875E-2"/>
                  <c:y val="-3.34260376227344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6666666666667"/>
                      <c:h val="0.13353775067810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615-4386-BEBC-90FE2F13A479}"/>
                </c:ext>
              </c:extLst>
            </c:dLbl>
            <c:dLbl>
              <c:idx val="5"/>
              <c:layout>
                <c:manualLayout>
                  <c:x val="-6.9444444444445291E-3"/>
                  <c:y val="2.97121634168987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15-4386-BEBC-90FE2F13A479}"/>
                </c:ext>
              </c:extLst>
            </c:dLbl>
            <c:dLbl>
              <c:idx val="6"/>
              <c:layout>
                <c:manualLayout>
                  <c:x val="-4.8611111111111119E-2"/>
                  <c:y val="3.714020427112349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15-4386-BEBC-90FE2F13A479}"/>
                </c:ext>
              </c:extLst>
            </c:dLbl>
            <c:dLbl>
              <c:idx val="7"/>
              <c:layout>
                <c:manualLayout>
                  <c:x val="-6.9444444444444866E-3"/>
                  <c:y val="-2.59981429897864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15-4386-BEBC-90FE2F13A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М'ясо, м'ясопродукти</c:v>
                </c:pt>
                <c:pt idx="1">
                  <c:v>Риба, морепродукти</c:v>
                </c:pt>
                <c:pt idx="2">
                  <c:v>Фрукти, овочі, картопля</c:v>
                </c:pt>
                <c:pt idx="3">
                  <c:v>Хліб, злаки, бобові</c:v>
                </c:pt>
                <c:pt idx="4">
                  <c:v>Молоко, молокопродукти</c:v>
                </c:pt>
                <c:pt idx="5">
                  <c:v>Фастфуд, снеки</c:v>
                </c:pt>
                <c:pt idx="6">
                  <c:v>Солодощі, мед, цукор, солодкі напої</c:v>
                </c:pt>
                <c:pt idx="7">
                  <c:v> Інше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10.83</c:v>
                </c:pt>
                <c:pt idx="1">
                  <c:v>3.56</c:v>
                </c:pt>
                <c:pt idx="2">
                  <c:v>16.170000000000002</c:v>
                </c:pt>
                <c:pt idx="3">
                  <c:v>14.69</c:v>
                </c:pt>
                <c:pt idx="4">
                  <c:v>4.75</c:v>
                </c:pt>
                <c:pt idx="5">
                  <c:v>8.61</c:v>
                </c:pt>
                <c:pt idx="6">
                  <c:v>51.63</c:v>
                </c:pt>
                <c:pt idx="7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615-4386-BEBC-90FE2F13A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54650407130398E-2"/>
          <c:y val="8.0958604344402246E-2"/>
          <c:w val="0.48609104923697061"/>
          <c:h val="0.726888177819081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Порушення емоційного стану </c:v>
                </c:pt>
              </c:strCache>
            </c:strRef>
          </c:tx>
          <c:spPr>
            <a:solidFill>
              <a:srgbClr val="A86ED4"/>
            </a:solidFill>
          </c:spPr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35.94973217964565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9-4934-91A0-AD0FE94C47D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 Порушення сну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0.00</c:formatCode>
                <c:ptCount val="1"/>
                <c:pt idx="0">
                  <c:v>24.618871034198598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9-4934-91A0-AD0FE94C47D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Порушення пам'яті та уваги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0.00</c:formatCode>
                <c:ptCount val="1"/>
                <c:pt idx="0">
                  <c:v>25.401730531520396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9-4934-91A0-AD0FE94C47D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Порушення спілкування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0.00</c:formatCode>
                <c:ptCount val="1"/>
                <c:pt idx="0">
                  <c:v>12.814173877214669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59-4934-91A0-AD0FE94C47D2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Порушення фізичного стану </c:v>
                </c:pt>
              </c:strCache>
            </c:strRef>
          </c:tx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0.00</c:formatCode>
                <c:ptCount val="1"/>
                <c:pt idx="0">
                  <c:v>20.251339101771734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9-4934-91A0-AD0FE94C47D2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Нав'язливі рухи чи дії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Лист1!$B$7</c:f>
              <c:numCache>
                <c:formatCode>0.00</c:formatCode>
                <c:ptCount val="1"/>
                <c:pt idx="0">
                  <c:v>24.515863205603626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59-4934-91A0-AD0FE94C47D2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Інше.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3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Лист1!$B$8</c:f>
              <c:numCache>
                <c:formatCode>0.00</c:formatCode>
                <c:ptCount val="1"/>
                <c:pt idx="0">
                  <c:v>10.074165636588381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59-4934-91A0-AD0FE94C47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015304"/>
        <c:axId val="1"/>
      </c:barChart>
      <c:catAx>
        <c:axId val="156015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015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37268093111827"/>
          <c:y val="9.0366781183772352E-2"/>
          <c:w val="0.40674724241652127"/>
          <c:h val="0.7717773323081755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8A-4A93-B105-1EA129F380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8A-4A93-B105-1EA129F380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8A-4A93-B105-1EA129F380C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Так, зміни зберігаються</c:v>
                </c:pt>
                <c:pt idx="1">
                  <c:v>Ні, поведінка дитини повернулася до норми</c:v>
                </c:pt>
                <c:pt idx="2">
                  <c:v>Змін не було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11.06</c:v>
                </c:pt>
                <c:pt idx="1">
                  <c:v>24.89</c:v>
                </c:pt>
                <c:pt idx="2" formatCode="General">
                  <c:v>64.05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8A-4A93-B105-1EA129F38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3AC4-A0E6-4968-82FA-4822ABD36E53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0321-C2B7-4190-9A79-A879CC003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69BC-25CE-448E-9761-A4E8F2E6F9A7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58A7-2C83-4CCC-BFD0-55E6FEF6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04F3-F81B-4EE8-9605-6B5553A95ABA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615F-8E2B-4800-9D51-29BB834C8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4CCB-9D82-4E12-ACC7-12DDBD5E0841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0AC5-EB62-4DDC-B6EC-063C637DA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0803-4CBC-42A9-A9AB-D40BF43475BE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5611-30E8-4EF0-832A-C4DE64CD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1E38-71DD-4FC3-A687-0B510C562A22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6061-B33D-4109-8595-CFC6EC26D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0AA1-5674-4E77-9582-4969354FA0EC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11B2-08F7-484B-A9B5-5563B14D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F2B2-1A04-4B6A-B847-BE831B5FD789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3641-29B1-46FE-892C-6BA42CFD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C7BC-B665-4789-BC14-C59C707F7386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A5D8-F517-43E8-BCFD-3D4ACD91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F7A2-B73C-42C5-B30E-8656082D47F5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B67D-DC61-4616-B042-599BD4E75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CA24-F432-4B1B-9DDF-571815C12F1C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183C-9188-4CA5-9D71-72449813E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60322-30B2-442F-8EC8-9664AE3399E0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2A9B6-202B-4EC0-A975-BE94B185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95478" y="265346"/>
            <a:ext cx="6429661" cy="2592387"/>
          </a:xfrm>
        </p:spPr>
        <p:txBody>
          <a:bodyPr/>
          <a:lstStyle/>
          <a:p>
            <a:pPr algn="ctr" eaLnBrk="1" hangingPunct="1"/>
            <a:r>
              <a:rPr lang="ru-RU" altLang="ru-RU" sz="4000" dirty="0">
                <a:latin typeface="+mn-lt"/>
              </a:rPr>
              <a:t>ОСОБЛИВОСТІ ХАРЧОВИХ РОЗЛАДІВ У ДІТЕЙ УКРАЇНИ В УМОВАХ ВІЙНИ </a:t>
            </a:r>
            <a:endParaRPr lang="uk-UA" altLang="ru-RU" sz="4000" dirty="0">
              <a:latin typeface="+mn-lt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95478" y="3187382"/>
            <a:ext cx="7996522" cy="3351530"/>
          </a:xfrm>
        </p:spPr>
        <p:txBody>
          <a:bodyPr>
            <a:normAutofit/>
          </a:bodyPr>
          <a:lstStyle/>
          <a:p>
            <a:r>
              <a:rPr lang="uk-UA" i="1" dirty="0" err="1"/>
              <a:t>Гуліч</a:t>
            </a:r>
            <a:r>
              <a:rPr lang="uk-UA" i="1" dirty="0"/>
              <a:t> М.П., Петренко О.Д., Федорова Д.В., </a:t>
            </a:r>
            <a:r>
              <a:rPr lang="uk-UA" i="1" dirty="0" err="1"/>
              <a:t>Вепсаляйнен</a:t>
            </a:r>
            <a:r>
              <a:rPr lang="uk-UA" i="1" dirty="0"/>
              <a:t> Х., </a:t>
            </a:r>
            <a:r>
              <a:rPr lang="uk-UA" i="1" dirty="0" err="1"/>
              <a:t>Ерккола</a:t>
            </a:r>
            <a:r>
              <a:rPr lang="uk-UA" i="1" dirty="0"/>
              <a:t> М.</a:t>
            </a:r>
            <a:endParaRPr lang="ru-UA" dirty="0"/>
          </a:p>
          <a:p>
            <a:pPr marL="0" indent="0">
              <a:buNone/>
            </a:pPr>
            <a:r>
              <a:rPr lang="uk-UA" i="1" dirty="0"/>
              <a:t> </a:t>
            </a:r>
            <a:r>
              <a:rPr lang="uk-UA" sz="2400" i="1" dirty="0"/>
              <a:t>ДУ « Інститут громадського здоров'я ім. О.М. </a:t>
            </a:r>
            <a:r>
              <a:rPr lang="uk-UA" sz="2400" i="1" dirty="0" err="1"/>
              <a:t>Марзєєва</a:t>
            </a:r>
            <a:r>
              <a:rPr lang="uk-UA" sz="2400" i="1" dirty="0"/>
              <a:t> НАМНУ» Україна, Київ </a:t>
            </a:r>
            <a:endParaRPr lang="ru-UA" sz="2400" dirty="0"/>
          </a:p>
          <a:p>
            <a:pPr marL="0" indent="0">
              <a:buNone/>
            </a:pPr>
            <a:r>
              <a:rPr lang="uk-UA" sz="2400" i="1" dirty="0"/>
              <a:t>Державний торговельно-економічний університет, Україна, Київ</a:t>
            </a:r>
            <a:endParaRPr lang="ru-UA" sz="2400" dirty="0"/>
          </a:p>
          <a:p>
            <a:pPr marL="0" indent="0">
              <a:buNone/>
            </a:pPr>
            <a:r>
              <a:rPr lang="uk-UA" sz="2400" i="1" dirty="0"/>
              <a:t>Університет Гельсінкі , Фінляндія,</a:t>
            </a:r>
            <a:r>
              <a:rPr lang="uk-UA" sz="2400" dirty="0"/>
              <a:t> </a:t>
            </a:r>
            <a:r>
              <a:rPr lang="uk-UA" sz="2400" i="1" dirty="0"/>
              <a:t>Гельсінкі </a:t>
            </a:r>
            <a:endParaRPr lang="ru-UA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uk-UA" altLang="ru-RU" sz="1800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C62DC3-A728-498A-9BE9-FA8190995829}"/>
              </a:ext>
            </a:extLst>
          </p:cNvPr>
          <p:cNvGrpSpPr/>
          <p:nvPr/>
        </p:nvGrpSpPr>
        <p:grpSpPr>
          <a:xfrm>
            <a:off x="203200" y="96392"/>
            <a:ext cx="3929888" cy="6505576"/>
            <a:chOff x="1719357" y="464343"/>
            <a:chExt cx="3096165" cy="5929313"/>
          </a:xfrm>
        </p:grpSpPr>
        <p:sp>
          <p:nvSpPr>
            <p:cNvPr id="7" name="Округлений прямокутник 18"/>
            <p:cNvSpPr/>
            <p:nvPr/>
          </p:nvSpPr>
          <p:spPr>
            <a:xfrm>
              <a:off x="1719357" y="464343"/>
              <a:ext cx="3096165" cy="5929313"/>
            </a:xfrm>
            <a:prstGeom prst="roundRect">
              <a:avLst/>
            </a:prstGeom>
            <a:solidFill>
              <a:srgbClr val="F1D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064" tIns="29032" rIns="58064" bIns="29032" anchor="ctr"/>
            <a:lstStyle/>
            <a:p>
              <a:pPr algn="ctr" defTabSz="9143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pic>
          <p:nvPicPr>
            <p:cNvPr id="13316" name="Picture 14" descr="&amp;Scy;&amp;vcy;&amp;iukcy;&amp;tcy;&amp;lcy;&amp;icy;&amp;ncy;&amp;acy; &amp;vcy;&amp;iukcy;&amp;dcy; &amp;Iukcy;&amp;ncy;&amp;scy;&amp;tcy;&amp;icy;&amp;tcy;&amp;ucy;&amp;tcy; &amp;gcy;&amp;rcy;&amp;ocy;&amp;mcy;&amp;acy;&amp;dcy;&amp;scy;&amp;softcy;&amp;kcy;&amp;ocy;&amp;gcy;&amp;ocy; &amp;zcy;&amp;dcy;&amp;ocy;&amp;rcy;&amp;ocy;&amp;vcy;'&amp;yacy; &amp;iukcy;&amp;mcy; &amp;Ocy; &amp;Mcy; &amp;Mcy;&amp;acy;&amp;rcy;&amp;zcy;&amp;jukcy;&amp;jukcy;&amp;vcy;&amp;acy; &amp;Ncy;&amp;Acy;&amp;Mcy;&amp;Ncy; &amp;Ucy;&amp;kcy;&amp;rcy;&amp;acy;&amp;yicy;&amp;ncy;&amp;icy;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618331"/>
              <a:ext cx="2538413" cy="364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Рисунок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4419600"/>
              <a:ext cx="430213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Box 20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2374900" cy="14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064" tIns="29032" rIns="58064" bIns="29032">
              <a:spAutoFit/>
            </a:bodyPr>
            <a:lstStyle/>
            <a:p>
              <a:pPr algn="just" defTabSz="912813">
                <a:lnSpc>
                  <a:spcPct val="90000"/>
                </a:lnSpc>
              </a:pPr>
              <a:r>
                <a:rPr lang="uk-UA" altLang="ru-RU" sz="2000" b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Інститут громадського здоров</a:t>
              </a:r>
              <a:r>
                <a:rPr lang="en-US" altLang="ru-RU" sz="2000" b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altLang="ru-RU" sz="2000" b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я </a:t>
              </a:r>
            </a:p>
            <a:p>
              <a:pPr algn="just" defTabSz="912813">
                <a:lnSpc>
                  <a:spcPct val="90000"/>
                </a:lnSpc>
              </a:pPr>
              <a:r>
                <a:rPr lang="uk-UA" altLang="ru-RU" sz="2000" b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ім. О. М. </a:t>
              </a:r>
              <a:r>
                <a:rPr lang="uk-UA" altLang="ru-RU" sz="2000" b="1" dirty="0" err="1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Марзєєва</a:t>
              </a:r>
              <a:r>
                <a:rPr lang="uk-UA" altLang="ru-RU" sz="2000" b="1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 НАМНУ</a:t>
              </a:r>
            </a:p>
          </p:txBody>
        </p:sp>
      </p:grpSp>
      <p:sp>
        <p:nvSpPr>
          <p:cNvPr id="1331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072253-AD35-4D43-9809-028C4C2C5CEB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1F47D14-4F04-4900-A4CD-FD1692BDB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84647"/>
              </p:ext>
            </p:extLst>
          </p:nvPr>
        </p:nvGraphicFramePr>
        <p:xfrm>
          <a:off x="118534" y="812800"/>
          <a:ext cx="11921067" cy="5815008"/>
        </p:xfrm>
        <a:graphic>
          <a:graphicData uri="http://schemas.openxmlformats.org/drawingml/2006/table">
            <a:tbl>
              <a:tblPr firstRow="1" firstCol="1" bandRow="1"/>
              <a:tblGrid>
                <a:gridCol w="4888147">
                  <a:extLst>
                    <a:ext uri="{9D8B030D-6E8A-4147-A177-3AD203B41FA5}">
                      <a16:colId xmlns:a16="http://schemas.microsoft.com/office/drawing/2014/main" val="4068130958"/>
                    </a:ext>
                  </a:extLst>
                </a:gridCol>
                <a:gridCol w="1406860">
                  <a:extLst>
                    <a:ext uri="{9D8B030D-6E8A-4147-A177-3AD203B41FA5}">
                      <a16:colId xmlns:a16="http://schemas.microsoft.com/office/drawing/2014/main" val="1241421425"/>
                    </a:ext>
                  </a:extLst>
                </a:gridCol>
                <a:gridCol w="1406860">
                  <a:extLst>
                    <a:ext uri="{9D8B030D-6E8A-4147-A177-3AD203B41FA5}">
                      <a16:colId xmlns:a16="http://schemas.microsoft.com/office/drawing/2014/main" val="1200481019"/>
                    </a:ext>
                  </a:extLst>
                </a:gridCol>
                <a:gridCol w="1406860">
                  <a:extLst>
                    <a:ext uri="{9D8B030D-6E8A-4147-A177-3AD203B41FA5}">
                      <a16:colId xmlns:a16="http://schemas.microsoft.com/office/drawing/2014/main" val="29236512"/>
                    </a:ext>
                  </a:extLst>
                </a:gridCol>
                <a:gridCol w="1406860">
                  <a:extLst>
                    <a:ext uri="{9D8B030D-6E8A-4147-A177-3AD203B41FA5}">
                      <a16:colId xmlns:a16="http://schemas.microsoft.com/office/drawing/2014/main" val="94875160"/>
                    </a:ext>
                  </a:extLst>
                </a:gridCol>
                <a:gridCol w="1405480">
                  <a:extLst>
                    <a:ext uri="{9D8B030D-6E8A-4147-A177-3AD203B41FA5}">
                      <a16:colId xmlns:a16="http://schemas.microsoft.com/office/drawing/2014/main" val="1985310433"/>
                    </a:ext>
                  </a:extLst>
                </a:gridCol>
              </a:tblGrid>
              <a:tr h="3213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порушення харчової поведінки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Варіант місцеперебування (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=4812)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=4854) 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77509"/>
                  </a:ext>
                </a:extLst>
              </a:tr>
              <a:tr h="33632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32148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 або зниження апетиту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253393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Швидке насичення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97981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Насичення затримується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42903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Звуження переліку продуктів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088166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 апетиту 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332438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Примхливість в їжі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264956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Нерозбірливість в їжі 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778187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Неїстівні речі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310615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Відраза 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285073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Незвична пристрасть 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5020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Відмова від їжі в звичайний час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281424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 споживати її в незвичний час 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127701"/>
                  </a:ext>
                </a:extLst>
              </a:tr>
              <a:tr h="657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 постійно щось жувати, зросла частота перекусів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979134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Сомато-вегетативні прояви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77092"/>
                  </a:ext>
                </a:extLst>
              </a:tr>
              <a:tr h="32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Інше</a:t>
                      </a:r>
                      <a:endParaRPr lang="ru-UA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95821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95B962-18C9-452F-9B9E-7A6242AD1F2D}"/>
              </a:ext>
            </a:extLst>
          </p:cNvPr>
          <p:cNvSpPr/>
          <p:nvPr/>
        </p:nvSpPr>
        <p:spPr>
          <a:xfrm>
            <a:off x="575733" y="145525"/>
            <a:ext cx="1146386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solidFill>
                  <a:srgbClr val="212121"/>
                </a:solidFill>
                <a:latin typeface="+mn-lt"/>
              </a:rPr>
              <a:t>Короткочасні порушення харчової поведінки (до 1 місяця) залежно від місцеперебування дитини, (%)</a:t>
            </a:r>
            <a:endParaRPr lang="ru-UA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5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AFB570-D7D7-4CF0-9185-04DB53BB5996}"/>
              </a:ext>
            </a:extLst>
          </p:cNvPr>
          <p:cNvSpPr/>
          <p:nvPr/>
        </p:nvSpPr>
        <p:spPr>
          <a:xfrm>
            <a:off x="575733" y="145525"/>
            <a:ext cx="1146386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212121"/>
                </a:solidFill>
                <a:latin typeface="+mn-lt"/>
              </a:rPr>
              <a:t>Тривалі порушення харчової поведінки (до 1 місяця) залежно від місцеперебування дитини, (%)</a:t>
            </a:r>
            <a:endParaRPr lang="ru-UA" sz="2000" b="1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7C13741-41B9-43A6-A1EB-C93FF642A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29680"/>
              </p:ext>
            </p:extLst>
          </p:nvPr>
        </p:nvGraphicFramePr>
        <p:xfrm>
          <a:off x="192023" y="1073675"/>
          <a:ext cx="11807953" cy="5638800"/>
        </p:xfrm>
        <a:graphic>
          <a:graphicData uri="http://schemas.openxmlformats.org/drawingml/2006/table">
            <a:tbl>
              <a:tblPr firstRow="1" firstCol="1" bandRow="1"/>
              <a:tblGrid>
                <a:gridCol w="4738714">
                  <a:extLst>
                    <a:ext uri="{9D8B030D-6E8A-4147-A177-3AD203B41FA5}">
                      <a16:colId xmlns:a16="http://schemas.microsoft.com/office/drawing/2014/main" val="3028259346"/>
                    </a:ext>
                  </a:extLst>
                </a:gridCol>
                <a:gridCol w="1413849">
                  <a:extLst>
                    <a:ext uri="{9D8B030D-6E8A-4147-A177-3AD203B41FA5}">
                      <a16:colId xmlns:a16="http://schemas.microsoft.com/office/drawing/2014/main" val="2096090553"/>
                    </a:ext>
                  </a:extLst>
                </a:gridCol>
                <a:gridCol w="1508839">
                  <a:extLst>
                    <a:ext uri="{9D8B030D-6E8A-4147-A177-3AD203B41FA5}">
                      <a16:colId xmlns:a16="http://schemas.microsoft.com/office/drawing/2014/main" val="3962811582"/>
                    </a:ext>
                  </a:extLst>
                </a:gridCol>
                <a:gridCol w="1508839">
                  <a:extLst>
                    <a:ext uri="{9D8B030D-6E8A-4147-A177-3AD203B41FA5}">
                      <a16:colId xmlns:a16="http://schemas.microsoft.com/office/drawing/2014/main" val="472856220"/>
                    </a:ext>
                  </a:extLst>
                </a:gridCol>
                <a:gridCol w="1318856">
                  <a:extLst>
                    <a:ext uri="{9D8B030D-6E8A-4147-A177-3AD203B41FA5}">
                      <a16:colId xmlns:a16="http://schemas.microsoft.com/office/drawing/2014/main" val="1096121316"/>
                    </a:ext>
                  </a:extLst>
                </a:gridCol>
                <a:gridCol w="1318856">
                  <a:extLst>
                    <a:ext uri="{9D8B030D-6E8A-4147-A177-3AD203B41FA5}">
                      <a16:colId xmlns:a16="http://schemas.microsoft.com/office/drawing/2014/main" val="3209987621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порушення харчової поведінки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 місцеперебування </a:t>
                      </a: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=4812)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=4854)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073125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777757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 або зниження апетиту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8864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Швидке насичення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314693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Насичення затримується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924067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Звуження переліку продуктів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965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 апетиту 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009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Примхливість в їжі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28,96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59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Нерозбірливість в їжі 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01978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Неїстівні речі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962158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Відраза 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853459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Незвична пристрасть 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20,19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608040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Відмова від їжі в звичайний час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996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 споживати її в незвичний час 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16,59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103618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 постійно щось жувати, зросла частота перекусів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0568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Сомато-вегетативні прояви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668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Інше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97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7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5101079-24BE-4CA8-AEF6-20F84F18E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25892"/>
              </p:ext>
            </p:extLst>
          </p:nvPr>
        </p:nvGraphicFramePr>
        <p:xfrm>
          <a:off x="355600" y="1731265"/>
          <a:ext cx="11277599" cy="4215712"/>
        </p:xfrm>
        <a:graphic>
          <a:graphicData uri="http://schemas.openxmlformats.org/drawingml/2006/table">
            <a:tbl>
              <a:tblPr firstRow="1" firstCol="1" bandRow="1"/>
              <a:tblGrid>
                <a:gridCol w="4541280">
                  <a:extLst>
                    <a:ext uri="{9D8B030D-6E8A-4147-A177-3AD203B41FA5}">
                      <a16:colId xmlns:a16="http://schemas.microsoft.com/office/drawing/2014/main" val="416548381"/>
                    </a:ext>
                  </a:extLst>
                </a:gridCol>
                <a:gridCol w="1271149">
                  <a:extLst>
                    <a:ext uri="{9D8B030D-6E8A-4147-A177-3AD203B41FA5}">
                      <a16:colId xmlns:a16="http://schemas.microsoft.com/office/drawing/2014/main" val="2385222230"/>
                    </a:ext>
                  </a:extLst>
                </a:gridCol>
                <a:gridCol w="1460796">
                  <a:extLst>
                    <a:ext uri="{9D8B030D-6E8A-4147-A177-3AD203B41FA5}">
                      <a16:colId xmlns:a16="http://schemas.microsoft.com/office/drawing/2014/main" val="2811835882"/>
                    </a:ext>
                  </a:extLst>
                </a:gridCol>
                <a:gridCol w="1460796">
                  <a:extLst>
                    <a:ext uri="{9D8B030D-6E8A-4147-A177-3AD203B41FA5}">
                      <a16:colId xmlns:a16="http://schemas.microsoft.com/office/drawing/2014/main" val="714936919"/>
                    </a:ext>
                  </a:extLst>
                </a:gridCol>
                <a:gridCol w="1272429">
                  <a:extLst>
                    <a:ext uri="{9D8B030D-6E8A-4147-A177-3AD203B41FA5}">
                      <a16:colId xmlns:a16="http://schemas.microsoft.com/office/drawing/2014/main" val="2888372266"/>
                    </a:ext>
                  </a:extLst>
                </a:gridCol>
                <a:gridCol w="1271149">
                  <a:extLst>
                    <a:ext uri="{9D8B030D-6E8A-4147-A177-3AD203B41FA5}">
                      <a16:colId xmlns:a16="http://schemas.microsoft.com/office/drawing/2014/main" val="2075964819"/>
                    </a:ext>
                  </a:extLst>
                </a:gridCol>
              </a:tblGrid>
              <a:tr h="15738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 статури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 місцеперебування, </a:t>
                      </a: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=4812)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=4854)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44094"/>
                  </a:ext>
                </a:extLst>
              </a:tr>
              <a:tr h="532495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63639"/>
                  </a:ext>
                </a:extLst>
              </a:tr>
              <a:tr h="508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итина схудла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372552"/>
                  </a:ext>
                </a:extLst>
              </a:tr>
              <a:tr h="508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итина </a:t>
                      </a: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погладшала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24623"/>
                  </a:ext>
                </a:extLst>
              </a:tr>
              <a:tr h="58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 немає 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79, 69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77,60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88682"/>
                  </a:ext>
                </a:extLst>
              </a:tr>
              <a:tr h="508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8952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F3C375-F697-45FB-A4D2-E11953D0D85E}"/>
              </a:ext>
            </a:extLst>
          </p:cNvPr>
          <p:cNvSpPr/>
          <p:nvPr/>
        </p:nvSpPr>
        <p:spPr>
          <a:xfrm>
            <a:off x="355599" y="680191"/>
            <a:ext cx="1127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</a:rPr>
              <a:t>Зміни статури дитини залежно від місцеперебування та в загальній досліджуваній групі, (%)</a:t>
            </a:r>
            <a:endParaRPr lang="ru-U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24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Прямоугольник 5"/>
          <p:cNvSpPr>
            <a:spLocks noChangeArrowheads="1"/>
          </p:cNvSpPr>
          <p:nvPr/>
        </p:nvSpPr>
        <p:spPr bwMode="auto">
          <a:xfrm>
            <a:off x="565150" y="800100"/>
            <a:ext cx="4724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результаті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змін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харчуванні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харчовій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поведінці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609" name="Прямоугольник 7"/>
          <p:cNvSpPr>
            <a:spLocks noChangeArrowheads="1"/>
          </p:cNvSpPr>
          <p:nvPr/>
        </p:nvSpPr>
        <p:spPr bwMode="auto">
          <a:xfrm>
            <a:off x="5715000" y="600075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Тривалість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розладів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харчування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обумовлених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військовим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стресом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5610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" y="2506663"/>
            <a:ext cx="2174875" cy="4351337"/>
          </a:xfrm>
        </p:spPr>
      </p:pic>
      <p:sp>
        <p:nvSpPr>
          <p:cNvPr id="25611" name="Прямоугольник 13"/>
          <p:cNvSpPr>
            <a:spLocks noChangeArrowheads="1"/>
          </p:cNvSpPr>
          <p:nvPr/>
        </p:nvSpPr>
        <p:spPr bwMode="auto">
          <a:xfrm>
            <a:off x="2495550" y="3481388"/>
            <a:ext cx="3219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дитина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схудла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– 8,63 %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дитина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погладшала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– 10,09 %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63C4F8E-258F-4055-B36D-A739758C7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103969"/>
              </p:ext>
            </p:extLst>
          </p:nvPr>
        </p:nvGraphicFramePr>
        <p:xfrm>
          <a:off x="6096000" y="1702418"/>
          <a:ext cx="4427536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323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064CCA3-D9FA-42E0-93D5-8896B42F4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859694"/>
              </p:ext>
            </p:extLst>
          </p:nvPr>
        </p:nvGraphicFramePr>
        <p:xfrm>
          <a:off x="1286934" y="1016000"/>
          <a:ext cx="8991600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0ACED6-A9B3-4535-8D08-9A288CE2129C}"/>
              </a:ext>
            </a:extLst>
          </p:cNvPr>
          <p:cNvSpPr/>
          <p:nvPr/>
        </p:nvSpPr>
        <p:spPr>
          <a:xfrm>
            <a:off x="203201" y="152400"/>
            <a:ext cx="1115906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Зміна відношення дітей шкільного віку до харчових продуктів у військовий період – формування відрази до певного продукту (15,16 % в загальній досліджуваній групі, n=4854)</a:t>
            </a:r>
            <a:endParaRPr lang="ru-UA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FE7D008-5B82-4E6A-9890-F7CF341EB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668571"/>
              </p:ext>
            </p:extLst>
          </p:nvPr>
        </p:nvGraphicFramePr>
        <p:xfrm>
          <a:off x="1828799" y="795867"/>
          <a:ext cx="8500534" cy="606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7DD16D-3200-4E94-A738-868210CDC5C3}"/>
              </a:ext>
            </a:extLst>
          </p:cNvPr>
          <p:cNvSpPr/>
          <p:nvPr/>
        </p:nvSpPr>
        <p:spPr>
          <a:xfrm>
            <a:off x="59266" y="0"/>
            <a:ext cx="1207346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Зміна відношення дітей шкільного віку до харчових продуктів у військовий період – формування пристрасті до певного продукту (13,89 % в загальній досліджуваній групі, n=4854)</a:t>
            </a:r>
            <a:endParaRPr lang="ru-UA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1133474" y="436033"/>
            <a:ext cx="9583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alibri" pitchFamily="34" charset="0"/>
              </a:rPr>
              <a:t>Загальні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uk-UA" sz="2000" b="1" dirty="0">
                <a:latin typeface="Calibri" pitchFamily="34" charset="0"/>
              </a:rPr>
              <a:t>психологічні </a:t>
            </a:r>
            <a:r>
              <a:rPr lang="ru-RU" sz="2000" b="1" dirty="0">
                <a:latin typeface="Calibri" pitchFamily="34" charset="0"/>
              </a:rPr>
              <a:t>прояви </a:t>
            </a:r>
            <a:r>
              <a:rPr lang="ru-RU" sz="2000" b="1" dirty="0" err="1">
                <a:latin typeface="Calibri" pitchFamily="34" charset="0"/>
              </a:rPr>
              <a:t>стресу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що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виникли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саме</a:t>
            </a:r>
            <a:r>
              <a:rPr lang="ru-RU" sz="2000" b="1" dirty="0">
                <a:latin typeface="Calibri" pitchFamily="34" charset="0"/>
              </a:rPr>
              <a:t> як </a:t>
            </a:r>
            <a:r>
              <a:rPr lang="ru-RU" sz="2000" b="1" dirty="0" err="1">
                <a:latin typeface="Calibri" pitchFamily="34" charset="0"/>
              </a:rPr>
              <a:t>наслідок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воєнних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подій</a:t>
            </a:r>
            <a:r>
              <a:rPr lang="ru-RU" sz="2000" b="1" dirty="0">
                <a:latin typeface="Calibri" pitchFamily="34" charset="0"/>
              </a:rPr>
              <a:t>, %</a:t>
            </a:r>
            <a:endParaRPr lang="en-US" sz="2000" b="1" dirty="0">
              <a:latin typeface="Calibri" pitchFamily="34" charset="0"/>
            </a:endParaRPr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948262"/>
              </p:ext>
            </p:extLst>
          </p:nvPr>
        </p:nvGraphicFramePr>
        <p:xfrm>
          <a:off x="422275" y="999067"/>
          <a:ext cx="11075458" cy="561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668463" y="464609"/>
            <a:ext cx="8074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latin typeface="Calibri" pitchFamily="34" charset="0"/>
              </a:rPr>
              <a:t>Чи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зберігаються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зміни</a:t>
            </a:r>
            <a:r>
              <a:rPr lang="ru-RU" sz="2000" dirty="0">
                <a:latin typeface="Calibri" pitchFamily="34" charset="0"/>
              </a:rPr>
              <a:t> в </a:t>
            </a:r>
            <a:r>
              <a:rPr lang="ru-RU" sz="2000" dirty="0" err="1">
                <a:latin typeface="Calibri" pitchFamily="34" charset="0"/>
              </a:rPr>
              <a:t>поведінці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дитини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на </a:t>
            </a:r>
            <a:r>
              <a:rPr lang="ru-RU" sz="2000" dirty="0" err="1">
                <a:latin typeface="Calibri" pitchFamily="34" charset="0"/>
              </a:rPr>
              <a:t>протязі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тривалого</a:t>
            </a:r>
            <a:r>
              <a:rPr lang="ru-RU" sz="2000" dirty="0">
                <a:latin typeface="Calibri" pitchFamily="34" charset="0"/>
              </a:rPr>
              <a:t> часу?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21E40F4-D0C4-4E49-A3EB-D4BD42473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01669"/>
              </p:ext>
            </p:extLst>
          </p:nvPr>
        </p:nvGraphicFramePr>
        <p:xfrm>
          <a:off x="1970088" y="926592"/>
          <a:ext cx="7772400" cy="56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1108" y="794327"/>
            <a:ext cx="6153727" cy="594821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Таким чином, результати дослідження свідчать про наявність суттєвої проблеми порушень харчової поведінки у дітей внаслідок стресу, обумовленого війною.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В значної частини дітей ці порушення набувають постійного характеру та з часом можуть бути </a:t>
            </a:r>
            <a:r>
              <a:rPr lang="uk-UA" dirty="0" err="1"/>
              <a:t>предиктором</a:t>
            </a:r>
            <a:r>
              <a:rPr lang="uk-UA" dirty="0"/>
              <a:t> низки патологічних станів та хвороб, зокрема, хронічних неінфекційних захворювань.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Доведено, </a:t>
            </a:r>
            <a:r>
              <a:rPr lang="ru-RU" dirty="0" err="1"/>
              <a:t>що</a:t>
            </a:r>
            <a:r>
              <a:rPr lang="ru-RU" dirty="0"/>
              <a:t> частота та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статури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місцеперебуванням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</a:t>
            </a:r>
          </a:p>
        </p:txBody>
      </p:sp>
      <p:pic>
        <p:nvPicPr>
          <p:cNvPr id="26626" name="Picture 2" descr="C:\Documents and Settings\user02122015\Рабочий стол\школа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4836" y="1686934"/>
            <a:ext cx="5477163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1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3938" y="63500"/>
            <a:ext cx="10191750" cy="6794500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298575" y="241300"/>
            <a:ext cx="9482138" cy="1852613"/>
          </a:xfrm>
        </p:spPr>
        <p:txBody>
          <a:bodyPr/>
          <a:lstStyle/>
          <a:p>
            <a:pPr eaLnBrk="1" hangingPunct="1"/>
            <a:r>
              <a:rPr lang="uk-UA" sz="8000" b="1" i="1">
                <a:cs typeface="Arial" charset="0"/>
              </a:rPr>
              <a:t>    ДЯКУЮ ЗА УВАГУ!</a:t>
            </a:r>
            <a:endParaRPr lang="en-US" sz="8000" b="1" i="1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92100" y="121920"/>
            <a:ext cx="11274425" cy="1057593"/>
          </a:xfrm>
        </p:spPr>
        <p:txBody>
          <a:bodyPr/>
          <a:lstStyle/>
          <a:p>
            <a:pPr algn="ctr" eaLnBrk="1" hangingPunct="1"/>
            <a:r>
              <a:rPr lang="uk-UA" sz="4400" dirty="0"/>
              <a:t>ДІТИ УКРАЇНИ – ЖЕРТВИ ВІЙНИ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5262" y="1633728"/>
            <a:ext cx="6802946" cy="494963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4000" dirty="0">
                <a:latin typeface="+mj-lt"/>
              </a:rPr>
              <a:t>Станом на 13 </a:t>
            </a:r>
            <a:r>
              <a:rPr lang="ru-RU" sz="4000" dirty="0" err="1">
                <a:latin typeface="+mj-lt"/>
              </a:rPr>
              <a:t>жовтня</a:t>
            </a:r>
            <a:r>
              <a:rPr lang="en-US" sz="4000" dirty="0">
                <a:latin typeface="+mj-lt"/>
              </a:rPr>
              <a:t> </a:t>
            </a:r>
            <a:r>
              <a:rPr lang="ru-RU" sz="4000" dirty="0">
                <a:latin typeface="+mj-lt"/>
              </a:rPr>
              <a:t>в </a:t>
            </a:r>
            <a:r>
              <a:rPr lang="ru-RU" sz="4000" dirty="0" err="1">
                <a:latin typeface="+mj-lt"/>
              </a:rPr>
              <a:t>Україні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внаслідок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повномасштабної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збройної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російської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агресії</a:t>
            </a:r>
            <a:r>
              <a:rPr lang="en-US" sz="4000" dirty="0">
                <a:latin typeface="+mj-lt"/>
              </a:rPr>
              <a:t> </a:t>
            </a:r>
            <a:r>
              <a:rPr lang="uk-UA" sz="4000" dirty="0">
                <a:latin typeface="+mj-lt"/>
              </a:rPr>
              <a:t>щонайменше </a:t>
            </a:r>
            <a:r>
              <a:rPr lang="ru-RU" sz="4000" dirty="0">
                <a:latin typeface="+mj-lt"/>
              </a:rPr>
              <a:t>1643 </a:t>
            </a:r>
            <a:r>
              <a:rPr lang="ru-RU" sz="4000" dirty="0" err="1">
                <a:latin typeface="+mj-lt"/>
              </a:rPr>
              <a:t>дитини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постраждали</a:t>
            </a:r>
            <a:r>
              <a:rPr lang="ru-RU" sz="4000" dirty="0">
                <a:latin typeface="+mj-lt"/>
              </a:rPr>
              <a:t> (</a:t>
            </a:r>
            <a:r>
              <a:rPr lang="ru-RU" sz="4000" dirty="0" err="1">
                <a:latin typeface="+mj-lt"/>
              </a:rPr>
              <a:t>вбиті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або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поранені</a:t>
            </a:r>
            <a:r>
              <a:rPr lang="ru-RU" sz="4000" dirty="0">
                <a:latin typeface="+mj-lt"/>
              </a:rPr>
              <a:t>), 1181 </a:t>
            </a:r>
            <a:r>
              <a:rPr lang="ru-RU" sz="4000" dirty="0" err="1">
                <a:latin typeface="+mj-lt"/>
              </a:rPr>
              <a:t>дитина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вважаються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зниклими</a:t>
            </a:r>
            <a:endParaRPr lang="ru-RU" sz="4000" dirty="0">
              <a:latin typeface="+mj-lt"/>
            </a:endParaRPr>
          </a:p>
          <a:p>
            <a:pPr eaLnBrk="1" hangingPunct="1">
              <a:lnSpc>
                <a:spcPct val="70000"/>
              </a:lnSpc>
            </a:pPr>
            <a:endParaRPr lang="uk-UA" sz="2600" dirty="0"/>
          </a:p>
          <a:p>
            <a:pPr eaLnBrk="1" hangingPunct="1">
              <a:lnSpc>
                <a:spcPct val="70000"/>
              </a:lnSpc>
            </a:pPr>
            <a:endParaRPr lang="en-US" sz="2600" dirty="0"/>
          </a:p>
        </p:txBody>
      </p:sp>
      <p:pic>
        <p:nvPicPr>
          <p:cNvPr id="1433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6998208" y="1483869"/>
            <a:ext cx="5217986" cy="43073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60257-737A-43A6-BC6A-49FE09F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657"/>
          </a:xfrm>
        </p:spPr>
        <p:txBody>
          <a:bodyPr/>
          <a:lstStyle/>
          <a:p>
            <a:pPr algn="ctr"/>
            <a:r>
              <a:rPr lang="ru-RU" sz="3600" dirty="0"/>
              <a:t>ФАКТОРИ ВПЛИВУ НА ХАРЧОВУ ПОВЕДІНКУ ДІТЕЙ ТА ДЖЕРЕЛА СТРЕСОВИХ ЧИННИКІВ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8A9A9-7D69-4DC4-B145-DA6FB090CA9E}"/>
              </a:ext>
            </a:extLst>
          </p:cNvPr>
          <p:cNvSpPr txBox="1"/>
          <p:nvPr/>
        </p:nvSpPr>
        <p:spPr>
          <a:xfrm>
            <a:off x="838200" y="1765220"/>
            <a:ext cx="94030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- </a:t>
            </a:r>
            <a:r>
              <a:rPr lang="ru-RU" sz="2800" dirty="0" err="1">
                <a:latin typeface="+mj-lt"/>
              </a:rPr>
              <a:t>порушення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звичного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повсякденного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життя</a:t>
            </a:r>
            <a:r>
              <a:rPr lang="ru-RU" sz="2800" dirty="0">
                <a:latin typeface="+mj-lt"/>
              </a:rPr>
              <a:t>; 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перебування</a:t>
            </a:r>
            <a:r>
              <a:rPr lang="ru-RU" sz="2800" dirty="0">
                <a:latin typeface="+mj-lt"/>
              </a:rPr>
              <a:t> на </a:t>
            </a:r>
            <a:r>
              <a:rPr lang="ru-RU" sz="2800" dirty="0" err="1">
                <a:latin typeface="+mj-lt"/>
              </a:rPr>
              <a:t>території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що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обстрілюється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; 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розлучення</a:t>
            </a:r>
            <a:r>
              <a:rPr lang="ru-RU" sz="2800" dirty="0">
                <a:latin typeface="+mj-lt"/>
              </a:rPr>
              <a:t> з членами  </a:t>
            </a:r>
            <a:r>
              <a:rPr lang="ru-RU" sz="2800" dirty="0" err="1">
                <a:latin typeface="+mj-lt"/>
              </a:rPr>
              <a:t>сім’ї</a:t>
            </a:r>
            <a:r>
              <a:rPr lang="ru-RU" sz="2800" dirty="0">
                <a:latin typeface="+mj-lt"/>
              </a:rPr>
              <a:t> / </a:t>
            </a:r>
            <a:r>
              <a:rPr lang="ru-RU" sz="2800" dirty="0" err="1">
                <a:latin typeface="+mj-lt"/>
              </a:rPr>
              <a:t>або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втрата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близьких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; 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зміна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психологічного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клімату</a:t>
            </a:r>
            <a:r>
              <a:rPr lang="ru-RU" sz="2800" dirty="0">
                <a:latin typeface="+mj-lt"/>
              </a:rPr>
              <a:t> у </a:t>
            </a:r>
            <a:r>
              <a:rPr lang="ru-RU" sz="2800" dirty="0" err="1">
                <a:latin typeface="+mj-lt"/>
              </a:rPr>
              <a:t>сім’ї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;</a:t>
            </a:r>
            <a:r>
              <a:rPr lang="ru-RU" sz="2800" dirty="0">
                <a:latin typeface="+mj-lt"/>
              </a:rPr>
              <a:t> </a:t>
            </a:r>
          </a:p>
          <a:p>
            <a:r>
              <a:rPr lang="ru-RU" sz="2800" dirty="0">
                <a:latin typeface="+mj-lt"/>
              </a:rPr>
              <a:t>- </a:t>
            </a:r>
            <a:r>
              <a:rPr lang="ru-RU" sz="2800" dirty="0" err="1">
                <a:latin typeface="+mj-lt"/>
              </a:rPr>
              <a:t>вимушене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переміщення</a:t>
            </a:r>
            <a:r>
              <a:rPr lang="ru-RU" sz="2800" dirty="0">
                <a:latin typeface="+mj-lt"/>
              </a:rPr>
              <a:t>;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проблеми</a:t>
            </a:r>
            <a:r>
              <a:rPr lang="ru-RU" sz="2800" dirty="0">
                <a:latin typeface="+mj-lt"/>
              </a:rPr>
              <a:t> з </a:t>
            </a:r>
            <a:r>
              <a:rPr lang="ru-RU" sz="2800" dirty="0" err="1">
                <a:latin typeface="+mj-lt"/>
              </a:rPr>
              <a:t>адаптацією</a:t>
            </a:r>
            <a:r>
              <a:rPr lang="ru-RU" sz="2800" dirty="0">
                <a:latin typeface="+mj-lt"/>
              </a:rPr>
              <a:t> в новому </a:t>
            </a:r>
            <a:r>
              <a:rPr lang="ru-RU" sz="2800" dirty="0" err="1">
                <a:latin typeface="+mj-lt"/>
              </a:rPr>
              <a:t>життєвому</a:t>
            </a:r>
            <a:r>
              <a:rPr lang="ru-RU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середовищі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;</a:t>
            </a:r>
            <a:r>
              <a:rPr lang="ru-RU" sz="2800" dirty="0">
                <a:latin typeface="+mj-lt"/>
              </a:rPr>
              <a:t> 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порушення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постачання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їжі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; 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відсутність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звичної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їжі</a:t>
            </a:r>
            <a:r>
              <a:rPr lang="ru-RU" sz="2800" dirty="0">
                <a:latin typeface="+mj-lt"/>
              </a:rPr>
              <a:t> для </a:t>
            </a:r>
            <a:r>
              <a:rPr lang="ru-RU" sz="2800" dirty="0" err="1">
                <a:latin typeface="+mj-lt"/>
              </a:rPr>
              <a:t>дітей</a:t>
            </a:r>
            <a:r>
              <a:rPr lang="ru-RU" sz="2800" dirty="0">
                <a:latin typeface="+mj-lt"/>
              </a:rPr>
              <a:t>;</a:t>
            </a:r>
          </a:p>
          <a:p>
            <a:r>
              <a:rPr lang="ru-RU" sz="2800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обмеження</a:t>
            </a:r>
            <a:r>
              <a:rPr lang="ru-RU" sz="2800" dirty="0">
                <a:latin typeface="+mj-lt"/>
              </a:rPr>
              <a:t> доступу до </a:t>
            </a:r>
            <a:r>
              <a:rPr lang="ru-RU" sz="2800" dirty="0" err="1">
                <a:latin typeface="+mj-lt"/>
              </a:rPr>
              <a:t>їжі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6DF1A6-75D8-4C23-A7BE-03914C604CA9}"/>
              </a:ext>
            </a:extLst>
          </p:cNvPr>
          <p:cNvSpPr txBox="1"/>
          <p:nvPr/>
        </p:nvSpPr>
        <p:spPr>
          <a:xfrm>
            <a:off x="655782" y="1089891"/>
            <a:ext cx="1030778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+mj-lt"/>
                <a:ea typeface="+mj-ea"/>
                <a:cs typeface="+mj-cs"/>
              </a:rPr>
              <a:t>ХАРЧОВА ПОВЕДІНКА –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це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сукупність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звичок</a:t>
            </a:r>
            <a:r>
              <a:rPr lang="ru-RU" sz="3600" dirty="0">
                <a:latin typeface="+mj-lt"/>
                <a:ea typeface="+mj-ea"/>
                <a:cs typeface="+mj-cs"/>
              </a:rPr>
              <a:t> і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способів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реагування</a:t>
            </a:r>
            <a:r>
              <a:rPr lang="ru-RU" sz="3600" dirty="0">
                <a:latin typeface="+mj-lt"/>
                <a:ea typeface="+mj-ea"/>
                <a:cs typeface="+mj-cs"/>
              </a:rPr>
              <a:t>,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що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стосуються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харчування</a:t>
            </a:r>
            <a:r>
              <a:rPr lang="ru-RU" sz="3600" dirty="0">
                <a:latin typeface="+mj-lt"/>
                <a:ea typeface="+mj-ea"/>
                <a:cs typeface="+mj-cs"/>
              </a:rPr>
              <a:t> (</a:t>
            </a:r>
            <a:r>
              <a:rPr lang="ru-RU" sz="3600" dirty="0" err="1">
                <a:latin typeface="+mj-lt"/>
                <a:ea typeface="+mj-ea"/>
                <a:cs typeface="+mj-cs"/>
              </a:rPr>
              <a:t>смакові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переваги</a:t>
            </a:r>
            <a:r>
              <a:rPr lang="ru-RU" sz="3600" dirty="0">
                <a:latin typeface="+mj-lt"/>
                <a:ea typeface="+mj-ea"/>
                <a:cs typeface="+mj-cs"/>
              </a:rPr>
              <a:t>,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дієта</a:t>
            </a:r>
            <a:r>
              <a:rPr lang="ru-RU" sz="3600" dirty="0">
                <a:latin typeface="+mj-lt"/>
                <a:ea typeface="+mj-ea"/>
                <a:cs typeface="+mj-cs"/>
              </a:rPr>
              <a:t>, режим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харчування</a:t>
            </a:r>
            <a:r>
              <a:rPr lang="ru-RU" sz="3600" dirty="0">
                <a:latin typeface="+mj-lt"/>
                <a:ea typeface="+mj-ea"/>
                <a:cs typeface="+mj-cs"/>
              </a:rPr>
              <a:t>) та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формуються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uk-UA" sz="3600" dirty="0">
                <a:latin typeface="+mj-lt"/>
                <a:ea typeface="+mj-ea"/>
                <a:cs typeface="+mj-cs"/>
              </a:rPr>
              <a:t>під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впливом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культурних</a:t>
            </a:r>
            <a:r>
              <a:rPr lang="ru-RU" sz="3600" dirty="0">
                <a:latin typeface="+mj-lt"/>
                <a:ea typeface="+mj-ea"/>
                <a:cs typeface="+mj-cs"/>
              </a:rPr>
              <a:t>,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соціальних</a:t>
            </a:r>
            <a:r>
              <a:rPr lang="ru-RU" sz="3600" dirty="0">
                <a:latin typeface="+mj-lt"/>
                <a:ea typeface="+mj-ea"/>
                <a:cs typeface="+mj-cs"/>
              </a:rPr>
              <a:t>,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сімейних</a:t>
            </a:r>
            <a:r>
              <a:rPr lang="ru-RU" sz="3600" dirty="0">
                <a:latin typeface="+mj-lt"/>
                <a:ea typeface="+mj-ea"/>
                <a:cs typeface="+mj-cs"/>
              </a:rPr>
              <a:t>,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біологічних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факторів</a:t>
            </a:r>
            <a:r>
              <a:rPr lang="ru-RU" sz="3600" dirty="0">
                <a:latin typeface="+mj-lt"/>
                <a:ea typeface="+mj-ea"/>
                <a:cs typeface="+mj-cs"/>
              </a:rPr>
              <a:t>.</a:t>
            </a:r>
          </a:p>
          <a:p>
            <a:pPr algn="just"/>
            <a:endParaRPr lang="ru-RU" sz="3600" dirty="0">
              <a:latin typeface="+mj-lt"/>
              <a:ea typeface="+mj-ea"/>
              <a:cs typeface="+mj-cs"/>
            </a:endParaRPr>
          </a:p>
          <a:p>
            <a:pPr algn="just"/>
            <a:r>
              <a:rPr lang="ru-RU" sz="3600" dirty="0">
                <a:latin typeface="+mj-lt"/>
                <a:ea typeface="+mj-ea"/>
                <a:cs typeface="+mj-cs"/>
              </a:rPr>
              <a:t>РОЗЛАДИ ХАРЧОВОЇ ПОВЕДІНКИ -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проблеми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психологічного</a:t>
            </a:r>
            <a:r>
              <a:rPr lang="ru-RU" sz="3600" dirty="0">
                <a:latin typeface="+mj-lt"/>
                <a:ea typeface="+mj-ea"/>
                <a:cs typeface="+mj-cs"/>
              </a:rPr>
              <a:t> характеру,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пов'язані</a:t>
            </a:r>
            <a:r>
              <a:rPr lang="ru-RU" sz="3600" dirty="0">
                <a:latin typeface="+mj-lt"/>
                <a:ea typeface="+mj-ea"/>
                <a:cs typeface="+mj-cs"/>
              </a:rPr>
              <a:t> з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порушеннями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вживання</a:t>
            </a:r>
            <a:r>
              <a:rPr lang="ru-RU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latin typeface="+mj-lt"/>
                <a:ea typeface="+mj-ea"/>
                <a:cs typeface="+mj-cs"/>
              </a:rPr>
              <a:t>їжі</a:t>
            </a:r>
            <a:r>
              <a:rPr lang="ru-RU" sz="3600" dirty="0">
                <a:latin typeface="+mj-lt"/>
                <a:ea typeface="+mj-ea"/>
                <a:cs typeface="+mj-cs"/>
              </a:rPr>
              <a:t>. 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23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88900"/>
            <a:ext cx="1963738" cy="19700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26" y="293688"/>
            <a:ext cx="9850246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ПОРУШЕННЯ ХАРЧОВОЇ ПОВЕДІНКИ У ДІТЕЙ</a:t>
            </a:r>
            <a:endParaRPr lang="en-US" dirty="0"/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>
          <a:xfrm>
            <a:off x="268288" y="1619250"/>
            <a:ext cx="11923712" cy="4351338"/>
          </a:xfrm>
        </p:spPr>
        <p:txBody>
          <a:bodyPr/>
          <a:lstStyle/>
          <a:p>
            <a:pPr lvl="4" eaLnBrk="1" hangingPunct="1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Нервова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анорексія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4" eaLnBrk="1" hangingPunct="1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Нервова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булімія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Психогенне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переїдання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є, як правило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стрес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М'язова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дизморфія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нав'язливі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м'язистого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Психогенне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стресові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</a:t>
            </a: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Компульсивне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переїдання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Орторексія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нав'язливе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"правильно",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вибіркового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нав'язлива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розбірливість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Аллотриофагія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смаку)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неїстівних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аномальна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прийомних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Психогенна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апетиту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апетиту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стрес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Неуточнені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/>
              <a:t>ХАРЧОВІ РОЗЛАДИ У ДІТЕЙ НА ФОНІ СТРЕСУ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4896" y="1840992"/>
            <a:ext cx="5851779" cy="476618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Порушення режиму харчування (відмова від звичайних основних прийомів їжі, споживання їжі в незвичний час, бажання постійно щось жувати)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Пристрасть або відраза до певних продуктів харчування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Порушення відчуття насичення при споживанні їжі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Споживання неїстівних продуктів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Примхливість або нерозбірливість в їжі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Блювання, гикавка, біль в животі, асоційовані з їжею (наприклад, з місцем прийому їжі, думками про їжу), не пов'язані з іншими захворюваннями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3016250"/>
            <a:ext cx="5181600" cy="3841750"/>
          </a:xfrm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287338" y="1744663"/>
            <a:ext cx="5619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200" dirty="0" err="1">
                <a:latin typeface="Calibri" pitchFamily="34" charset="0"/>
              </a:rPr>
              <a:t>Порушення</a:t>
            </a:r>
            <a:r>
              <a:rPr lang="ru-RU" sz="2200" dirty="0">
                <a:latin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</a:rPr>
              <a:t>апетиту</a:t>
            </a:r>
            <a:r>
              <a:rPr lang="ru-RU" sz="2200" dirty="0">
                <a:latin typeface="Calibri" pitchFamily="34" charset="0"/>
              </a:rPr>
              <a:t> (</a:t>
            </a:r>
            <a:r>
              <a:rPr lang="ru-RU" sz="2200" dirty="0" err="1">
                <a:latin typeface="Calibri" pitchFamily="34" charset="0"/>
              </a:rPr>
              <a:t>зниження</a:t>
            </a:r>
            <a:r>
              <a:rPr lang="ru-RU" sz="2200" dirty="0">
                <a:latin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</a:rPr>
              <a:t>або</a:t>
            </a:r>
            <a:r>
              <a:rPr lang="ru-RU" sz="2200" dirty="0">
                <a:latin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</a:rPr>
              <a:t>навпаки</a:t>
            </a:r>
            <a:r>
              <a:rPr lang="ru-RU" sz="2200" dirty="0">
                <a:latin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</a:rPr>
              <a:t>підвищення</a:t>
            </a:r>
            <a:r>
              <a:rPr lang="ru-RU" sz="2200" dirty="0">
                <a:latin typeface="Calibri" pitchFamily="34" charset="0"/>
              </a:rPr>
              <a:t> на </a:t>
            </a:r>
            <a:r>
              <a:rPr lang="ru-RU" sz="2200" dirty="0" err="1">
                <a:latin typeface="Calibri" pitchFamily="34" charset="0"/>
              </a:rPr>
              <a:t>фоні</a:t>
            </a:r>
            <a:r>
              <a:rPr lang="ru-RU" sz="2200" dirty="0">
                <a:latin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</a:rPr>
              <a:t>чи</a:t>
            </a:r>
            <a:r>
              <a:rPr lang="ru-RU" sz="2200" dirty="0">
                <a:latin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</a:rPr>
              <a:t>після</a:t>
            </a:r>
            <a:r>
              <a:rPr lang="ru-RU" sz="2200" dirty="0">
                <a:latin typeface="Calibri" pitchFamily="34" charset="0"/>
              </a:rPr>
              <a:t> пережитого </a:t>
            </a:r>
            <a:r>
              <a:rPr lang="ru-RU" sz="2200" dirty="0" err="1">
                <a:latin typeface="Calibri" pitchFamily="34" charset="0"/>
              </a:rPr>
              <a:t>стресу</a:t>
            </a:r>
            <a:r>
              <a:rPr lang="ru-RU" sz="22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2206180" y="300928"/>
            <a:ext cx="8888539" cy="344201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uk-UA" altLang="en-US" sz="2400" dirty="0"/>
              <a:t>Дослідження проводиться за допомогою </a:t>
            </a:r>
            <a:r>
              <a:rPr lang="uk-UA" altLang="en-US" sz="2400" dirty="0" err="1"/>
              <a:t>анкетно</a:t>
            </a:r>
            <a:r>
              <a:rPr lang="uk-UA" altLang="en-US" sz="2400" dirty="0"/>
              <a:t>-опитувального методу з використанням анкети розробленої фахівцями ДУ «Інститут громадського здоров'я ім. О.М. </a:t>
            </a:r>
            <a:r>
              <a:rPr lang="uk-UA" altLang="en-US" sz="2400" dirty="0" err="1"/>
              <a:t>Марзєєва</a:t>
            </a:r>
            <a:r>
              <a:rPr lang="uk-UA" altLang="en-US" sz="2400" dirty="0"/>
              <a:t> НАМН України»</a:t>
            </a:r>
            <a:r>
              <a:rPr lang="en-US" altLang="en-US" sz="2400" dirty="0"/>
              <a:t> </a:t>
            </a:r>
            <a:r>
              <a:rPr lang="uk-UA" altLang="en-US" sz="2400" dirty="0"/>
              <a:t>та </a:t>
            </a:r>
            <a:r>
              <a:rPr lang="uk-UA" sz="2400" dirty="0"/>
              <a:t>Державного торговельно-економічного університету та </a:t>
            </a:r>
            <a:r>
              <a:rPr lang="uk-UA" sz="2400"/>
              <a:t>Університету Гельсінкі </a:t>
            </a:r>
            <a:r>
              <a:rPr lang="uk-UA" sz="2400" dirty="0"/>
              <a:t>(Фінляндія, Гельсінкі)</a:t>
            </a:r>
            <a:endParaRPr lang="ru-UA" sz="2400" dirty="0"/>
          </a:p>
          <a:p>
            <a:pPr eaLnBrk="1" hangingPunct="1">
              <a:lnSpc>
                <a:spcPct val="100000"/>
              </a:lnSpc>
            </a:pPr>
            <a:r>
              <a:rPr lang="uk-UA" altLang="en-US" sz="2400" dirty="0"/>
              <a:t> </a:t>
            </a:r>
            <a:r>
              <a:rPr lang="ru-RU" altLang="en-US" sz="2400" dirty="0" err="1"/>
              <a:t>Анкетування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відбувається</a:t>
            </a:r>
            <a:r>
              <a:rPr lang="ru-RU" altLang="en-US" sz="2400" dirty="0"/>
              <a:t> он-лайн шляхом </a:t>
            </a:r>
            <a:r>
              <a:rPr lang="ru-RU" altLang="en-US" sz="2400" dirty="0" err="1"/>
              <a:t>надання</a:t>
            </a:r>
            <a:r>
              <a:rPr lang="ru-RU" altLang="en-US" sz="2400" dirty="0"/>
              <a:t> респондентам </a:t>
            </a:r>
            <a:r>
              <a:rPr lang="ru-RU" altLang="en-US" sz="2400" dirty="0" err="1"/>
              <a:t>посилання</a:t>
            </a:r>
            <a:r>
              <a:rPr lang="ru-RU" altLang="en-US" sz="2400" dirty="0"/>
              <a:t>  на анкету, </a:t>
            </a:r>
            <a:r>
              <a:rPr lang="ru-RU" altLang="en-US" sz="2400" dirty="0" err="1"/>
              <a:t>розміщену</a:t>
            </a:r>
            <a:r>
              <a:rPr lang="ru-RU" altLang="en-US" sz="2400" dirty="0"/>
              <a:t> на </a:t>
            </a:r>
            <a:r>
              <a:rPr lang="ru-RU" altLang="en-US" sz="2400" dirty="0" err="1"/>
              <a:t>Google</a:t>
            </a:r>
            <a:r>
              <a:rPr lang="ru-RU" altLang="en-US" sz="2400" dirty="0"/>
              <a:t> </a:t>
            </a:r>
            <a:r>
              <a:rPr lang="ru-RU" altLang="en-US" sz="2400" dirty="0" err="1"/>
              <a:t>forms</a:t>
            </a:r>
            <a:r>
              <a:rPr lang="ru-RU" altLang="en-US" sz="2400" dirty="0"/>
              <a:t>, перейти на яку </a:t>
            </a:r>
            <a:r>
              <a:rPr lang="ru-RU" altLang="en-US" sz="2400" dirty="0" err="1"/>
              <a:t>можна</a:t>
            </a:r>
            <a:r>
              <a:rPr lang="ru-RU" altLang="en-US" sz="2400" dirty="0"/>
              <a:t> з телефону 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ПК. </a:t>
            </a:r>
            <a:endParaRPr lang="uk-UA" altLang="en-US" sz="24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altLang="en-US" sz="2000" dirty="0"/>
          </a:p>
        </p:txBody>
      </p:sp>
      <p:sp>
        <p:nvSpPr>
          <p:cNvPr id="19458" name="Номер слайда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9A17AC-7F26-4F03-AC95-BBF10A60C242}" type="slidenum">
              <a:rPr lang="ru-RU" altLang="en-US" sz="1400"/>
              <a:pPr algn="r"/>
              <a:t>7</a:t>
            </a:fld>
            <a:endParaRPr lang="ru-RU" altLang="en-US" sz="140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87681" y="3742944"/>
            <a:ext cx="5419408" cy="25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uk-UA" sz="2400" kern="0" dirty="0">
                <a:latin typeface="+mn-lt"/>
                <a:cs typeface="+mn-cs"/>
              </a:rPr>
              <a:t>Респонденти: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kern="0" dirty="0">
                <a:latin typeface="+mn-lt"/>
                <a:cs typeface="+mn-cs"/>
              </a:rPr>
              <a:t>Батьки дітей віком 5 – 17 років</a:t>
            </a:r>
            <a:endParaRPr lang="en-US" sz="2400" kern="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uk-UA" sz="2400" kern="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kern="0" dirty="0">
                <a:latin typeface="+mn-lt"/>
                <a:cs typeface="+mn-cs"/>
              </a:rPr>
              <a:t>Загальна кількість опитаних – 5126 осіб (кінцева вибірка – 4854 особи)</a:t>
            </a:r>
            <a:endParaRPr lang="ru-RU" sz="2400" kern="0" dirty="0">
              <a:latin typeface="+mn-lt"/>
              <a:cs typeface="+mn-cs"/>
            </a:endParaRPr>
          </a:p>
        </p:txBody>
      </p:sp>
      <p:pic>
        <p:nvPicPr>
          <p:cNvPr id="19460" name="Picture 3" descr="C:\Documents and Settings\user02122015\Рабочий стол\анкеты Гулич\Pochemu-mnogie-deti-pishut-kak-kurica-lapoj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4005263"/>
            <a:ext cx="4049713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user02122015\Рабочий стол\анкеты Гулич\png-transparent-questionnaire-graphics-survey-methodology-design-pencil-material-ques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992" y="213297"/>
            <a:ext cx="1731264" cy="17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2AA1DA6-DA43-4617-9A16-A280FA4AB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52343"/>
              </p:ext>
            </p:extLst>
          </p:nvPr>
        </p:nvGraphicFramePr>
        <p:xfrm>
          <a:off x="865632" y="1232585"/>
          <a:ext cx="10460736" cy="533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CF7F6-29E8-4976-93E3-6A7C74315D71}"/>
              </a:ext>
            </a:extLst>
          </p:cNvPr>
          <p:cNvSpPr/>
          <p:nvPr/>
        </p:nvSpPr>
        <p:spPr>
          <a:xfrm>
            <a:off x="1333218" y="354683"/>
            <a:ext cx="9895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latin typeface="+mn-lt"/>
                <a:ea typeface="Calibri" panose="020F0502020204030204" pitchFamily="34" charset="0"/>
              </a:rPr>
              <a:t>Статево-віковий розподіл досліджуваної групи (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n</a:t>
            </a:r>
            <a:r>
              <a:rPr lang="uk-UA" sz="3200" dirty="0">
                <a:latin typeface="+mn-lt"/>
                <a:ea typeface="Calibri" panose="020F0502020204030204" pitchFamily="34" charset="0"/>
              </a:rPr>
              <a:t>=4854</a:t>
            </a:r>
            <a:r>
              <a:rPr lang="uk-UA" sz="2000" dirty="0">
                <a:latin typeface="+mn-lt"/>
                <a:ea typeface="Calibri" panose="020F0502020204030204" pitchFamily="34" charset="0"/>
              </a:rPr>
              <a:t>)</a:t>
            </a:r>
            <a:endParaRPr lang="ru-UA" sz="20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CB74D62-E1C3-464D-9DCC-9BA272AC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54376"/>
              </p:ext>
            </p:extLst>
          </p:nvPr>
        </p:nvGraphicFramePr>
        <p:xfrm>
          <a:off x="465667" y="1499617"/>
          <a:ext cx="10374996" cy="4716978"/>
        </p:xfrm>
        <a:graphic>
          <a:graphicData uri="http://schemas.openxmlformats.org/drawingml/2006/table">
            <a:tbl>
              <a:tblPr firstRow="1" firstCol="1" bandRow="1"/>
              <a:tblGrid>
                <a:gridCol w="1500217">
                  <a:extLst>
                    <a:ext uri="{9D8B030D-6E8A-4147-A177-3AD203B41FA5}">
                      <a16:colId xmlns:a16="http://schemas.microsoft.com/office/drawing/2014/main" val="2588325255"/>
                    </a:ext>
                  </a:extLst>
                </a:gridCol>
                <a:gridCol w="7173328">
                  <a:extLst>
                    <a:ext uri="{9D8B030D-6E8A-4147-A177-3AD203B41FA5}">
                      <a16:colId xmlns:a16="http://schemas.microsoft.com/office/drawing/2014/main" val="615963946"/>
                    </a:ext>
                  </a:extLst>
                </a:gridCol>
                <a:gridCol w="1701451">
                  <a:extLst>
                    <a:ext uri="{9D8B030D-6E8A-4147-A177-3AD203B41FA5}">
                      <a16:colId xmlns:a16="http://schemas.microsoft.com/office/drawing/2014/main" val="1549081859"/>
                    </a:ext>
                  </a:extLst>
                </a:gridCol>
              </a:tblGrid>
              <a:tr h="1094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Варіант місцеперебування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=4854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649679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Перебування дитини виключно на мирних територіях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00912"/>
                  </a:ext>
                </a:extLst>
              </a:tr>
              <a:tr h="1094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Внутрішнє переселення або виїзд за кордон без перебування дитини на окупованих територіях або в безпосередній близькості від бойових дій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808456"/>
                  </a:ext>
                </a:extLst>
              </a:tr>
              <a:tr h="724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Перебування дитини на окупованих територіях або в безпосередній близькості від бойових дій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753930"/>
                  </a:ext>
                </a:extLst>
              </a:tr>
              <a:tr h="1094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Перебування дитини на окупованих територіях або в безпосередній близькості від бойових дій та наступне внутрішнє переміщення або виїзд за кордон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913140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Інше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0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20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0515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F65D9B-C6CD-4C42-9873-C23FC68CE6DD}"/>
              </a:ext>
            </a:extLst>
          </p:cNvPr>
          <p:cNvSpPr/>
          <p:nvPr/>
        </p:nvSpPr>
        <p:spPr>
          <a:xfrm>
            <a:off x="1066514" y="641405"/>
            <a:ext cx="1005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</a:rPr>
              <a:t>Характеристика місцеперебування дитини відносно бойових дій</a:t>
            </a:r>
            <a:endParaRPr lang="ru-U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180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1227</Words>
  <Application>Microsoft Office PowerPoint</Application>
  <PresentationFormat>Широкоэкранный</PresentationFormat>
  <Paragraphs>319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ОСОБЛИВОСТІ ХАРЧОВИХ РОЗЛАДІВ У ДІТЕЙ УКРАЇНИ В УМОВАХ ВІЙНИ </vt:lpstr>
      <vt:lpstr>ДІТИ УКРАЇНИ – ЖЕРТВИ ВІЙНИ</vt:lpstr>
      <vt:lpstr>ФАКТОРИ ВПЛИВУ НА ХАРЧОВУ ПОВЕДІНКУ ДІТЕЙ ТА ДЖЕРЕЛА СТРЕСОВИХ ЧИННИКІВ</vt:lpstr>
      <vt:lpstr>Презентация PowerPoint</vt:lpstr>
      <vt:lpstr>ПОРУШЕННЯ ХАРЧОВОЇ ПОВЕДІНКИ У ДІТЕЙ</vt:lpstr>
      <vt:lpstr>ХАРЧОВІ РОЗЛАДИ У ДІТЕЙ НА ФОНІ СТРЕСУ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ПИТАННЯ ВИЗНАЧЕННЯ НАЯВНИХ ПОРУШЕНЬ ХАРЧОВОЇ ПОВЕДІНКИ ДІТЕЙ В УМОВАХ СТРЕСУ, ПОВ’ЯЗАНОГО З ВІЙНОЮ</dc:title>
  <dc:creator>Admin</dc:creator>
  <cp:lastModifiedBy>Maria</cp:lastModifiedBy>
  <cp:revision>114</cp:revision>
  <dcterms:created xsi:type="dcterms:W3CDTF">2022-10-14T12:33:20Z</dcterms:created>
  <dcterms:modified xsi:type="dcterms:W3CDTF">2023-10-18T07:20:58Z</dcterms:modified>
</cp:coreProperties>
</file>