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90" r:id="rId2"/>
    <p:sldId id="296" r:id="rId3"/>
    <p:sldId id="292" r:id="rId4"/>
    <p:sldId id="295" r:id="rId5"/>
    <p:sldId id="291" r:id="rId6"/>
    <p:sldId id="297" r:id="rId7"/>
    <p:sldId id="298" r:id="rId8"/>
    <p:sldId id="299" r:id="rId9"/>
    <p:sldId id="300" r:id="rId10"/>
    <p:sldId id="301" r:id="rId11"/>
    <p:sldId id="302" r:id="rId12"/>
    <p:sldId id="294" r:id="rId13"/>
    <p:sldId id="303" r:id="rId14"/>
    <p:sldId id="304" r:id="rId15"/>
    <p:sldId id="305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E42979-904B-4DE0-97EB-DCD273350875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EEC207-EA79-4CFD-8DCB-8CE211FB4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FBB1-F0B4-4423-9C25-E4925C84151D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85623-AECF-4A68-A0DE-DF5CFAB30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75FE-A6E2-4D43-AFCE-D27CFEE79555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509C-DD76-418F-85FC-2821A39DC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01B41-B562-491F-AAE1-515270C04A02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1B437-00A3-4D49-AD78-1EF2227A8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24F69-EF90-4A18-8DF9-8570722CA590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8E76E-4AC3-47F2-B708-D6A94CF7C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830F-CB03-4C12-8642-93783AF6071A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329B9-3DF7-4D50-8765-9D584CD38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2309-B116-48D1-9EBA-14271A517ECA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6C8D-FADA-41EC-A3C9-D3F920171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E5DBA-637E-44F5-A403-C0CE7BCE9057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A76D1-FE82-4DEA-9C59-B87595364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2C8B-BDC9-4D95-B9CA-5F4722164D99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CC8D1-039B-4643-98FF-03D5A2CD6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78ED-287E-4F66-AABE-47DC7DFFC293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6955-2F5E-4CEE-8769-1232F7790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7EFC-F905-4920-8556-747B13524650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F467E-6535-42AE-B9D4-D99EBBC3A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C32D4-156B-4EC9-84D8-EC678D92E8A9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24BE1-367F-4C30-AF53-BFB61820D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9DF5C7-11C5-42B8-A9A0-18CF300CC080}" type="datetime1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C214E6-4722-431B-BAA8-2972B81E7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65" r:id="rId9"/>
    <p:sldLayoutId id="2147483664" r:id="rId10"/>
    <p:sldLayoutId id="21474836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E26E1-5C2B-4EB1-BCC9-A2490D325FA3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0"/>
            <a:ext cx="8964612" cy="3644900"/>
          </a:xfrm>
        </p:spPr>
        <p:txBody>
          <a:bodyPr/>
          <a:lstStyle/>
          <a:p>
            <a:pPr algn="ctr" eaLnBrk="1" hangingPunct="1"/>
            <a:r>
              <a:rPr lang="uk-UA" sz="2800" b="1" smtClean="0">
                <a:latin typeface="Times New Roman" pitchFamily="18" charset="0"/>
              </a:rPr>
              <a:t/>
            </a:r>
            <a:br>
              <a:rPr lang="uk-UA" sz="2800" b="1" smtClean="0">
                <a:latin typeface="Times New Roman" pitchFamily="18" charset="0"/>
              </a:rPr>
            </a:br>
            <a:r>
              <a:rPr lang="uk-UA" sz="4600" smtClean="0"/>
              <a:t/>
            </a:r>
            <a:br>
              <a:rPr lang="uk-UA" sz="4600" smtClean="0"/>
            </a:br>
            <a:r>
              <a:rPr lang="uk-UA" sz="2400" b="1" smtClean="0">
                <a:latin typeface="Times New Roman" pitchFamily="18" charset="0"/>
              </a:rPr>
              <a:t>ДО ПИТАННЯ ПЕРЕГЛЯДУ ГІГІЄНІЧНИХ НОРМАТИВІВ </a:t>
            </a:r>
            <a:br>
              <a:rPr lang="uk-UA" sz="2400" b="1" smtClean="0">
                <a:latin typeface="Times New Roman" pitchFamily="18" charset="0"/>
              </a:rPr>
            </a:br>
            <a:r>
              <a:rPr lang="uk-UA" sz="2400" b="1" smtClean="0">
                <a:latin typeface="Times New Roman" pitchFamily="18" charset="0"/>
              </a:rPr>
              <a:t>КАНЦЕРОГЕННИХ РЕЧОВИН У ПОВІТРЯНОМУ </a:t>
            </a:r>
            <a:br>
              <a:rPr lang="uk-UA" sz="2400" b="1" smtClean="0">
                <a:latin typeface="Times New Roman" pitchFamily="18" charset="0"/>
              </a:rPr>
            </a:br>
            <a:r>
              <a:rPr lang="uk-UA" sz="2400" b="1" smtClean="0">
                <a:latin typeface="Times New Roman" pitchFamily="18" charset="0"/>
              </a:rPr>
              <a:t>СЕРЕДОВИЩІ (АТМОСФЕРНОМУ ПОВІТРІ НАСЕЛЕНИХ МІСЦЬ І ПОВІТРІ РОБОЧОЇ ЗОНИ)</a:t>
            </a:r>
            <a:br>
              <a:rPr lang="uk-UA" sz="2400" b="1" smtClean="0">
                <a:latin typeface="Times New Roman" pitchFamily="18" charset="0"/>
              </a:rPr>
            </a:br>
            <a:r>
              <a:rPr lang="uk-UA" sz="2800" b="1" smtClean="0">
                <a:latin typeface="Times New Roman" pitchFamily="18" charset="0"/>
              </a:rPr>
              <a:t>   </a:t>
            </a:r>
            <a:r>
              <a:rPr lang="uk-UA" sz="2000" smtClean="0">
                <a:latin typeface="Times New Roman" pitchFamily="18" charset="0"/>
              </a:rPr>
              <a:t/>
            </a:r>
            <a:br>
              <a:rPr lang="uk-UA" sz="2000" smtClean="0">
                <a:latin typeface="Times New Roman" pitchFamily="18" charset="0"/>
              </a:rPr>
            </a:br>
            <a:endParaRPr lang="ru-RU" sz="18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0" y="3933825"/>
            <a:ext cx="8964613" cy="2663825"/>
          </a:xfrm>
        </p:spPr>
        <p:txBody>
          <a:bodyPr/>
          <a:lstStyle/>
          <a:p>
            <a:pPr algn="r" eaLnBrk="1" hangingPunct="1">
              <a:lnSpc>
                <a:spcPct val="60000"/>
              </a:lnSpc>
              <a:defRPr/>
            </a:pPr>
            <a:endParaRPr lang="uk-UA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uk-UA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Черниченко І.О., </a:t>
            </a:r>
          </a:p>
          <a:p>
            <a:pPr algn="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uk-UA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Литвиченко О.М. </a:t>
            </a:r>
          </a:p>
          <a:p>
            <a:pPr algn="r" eaLnBrk="1" hangingPunct="1">
              <a:lnSpc>
                <a:spcPct val="60000"/>
              </a:lnSpc>
              <a:defRPr/>
            </a:pPr>
            <a:endParaRPr lang="uk-UA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60000"/>
              </a:lnSpc>
              <a:defRPr/>
            </a:pPr>
            <a:endParaRPr lang="uk-UA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60000"/>
              </a:lnSpc>
              <a:defRPr/>
            </a:pPr>
            <a:endParaRPr lang="uk-UA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uk-UA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Доповідач</a:t>
            </a:r>
          </a:p>
          <a:p>
            <a:pPr algn="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endParaRPr lang="uk-UA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60000"/>
              </a:lnSpc>
              <a:buFont typeface="Wingdings 2" pitchFamily="18" charset="2"/>
              <a:buNone/>
              <a:defRPr/>
            </a:pPr>
            <a:r>
              <a:rPr lang="uk-UA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Д-р мед.н., проф. ЧЕРНИЧЕНКО І.О.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0" y="-242888"/>
            <a:ext cx="9144000" cy="1223963"/>
          </a:xfrm>
        </p:spPr>
        <p:txBody>
          <a:bodyPr/>
          <a:lstStyle/>
          <a:p>
            <a:pPr algn="ctr">
              <a:lnSpc>
                <a:spcPct val="65000"/>
              </a:lnSpc>
            </a:pP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uk-UA" sz="2400" b="1" smtClean="0">
                <a:latin typeface="Times New Roman" pitchFamily="18" charset="0"/>
              </a:rPr>
              <a:t>Дозо-ризикові залежності канцерогенів групи </a:t>
            </a:r>
            <a:r>
              <a:rPr lang="en-US" sz="2400" b="1" smtClean="0">
                <a:latin typeface="Times New Roman" pitchFamily="18" charset="0"/>
              </a:rPr>
              <a:t>1</a:t>
            </a:r>
            <a:r>
              <a:rPr lang="uk-UA" sz="2400" b="1" smtClean="0">
                <a:latin typeface="Times New Roman" pitchFamily="18" charset="0"/>
              </a:rPr>
              <a:t> та їхні референтні концентрації для атмосферного повітря населених місць</a:t>
            </a:r>
            <a:r>
              <a:rPr lang="uk-UA" sz="4600" smtClean="0"/>
              <a:t> </a:t>
            </a:r>
            <a:endParaRPr lang="ru-RU" sz="4600" smtClean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1022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583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534" name="Group 670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640762" cy="5856287"/>
        </p:xfrm>
        <a:graphic>
          <a:graphicData uri="http://schemas.openxmlformats.org/drawingml/2006/table">
            <a:tbl>
              <a:tblPr/>
              <a:tblGrid>
                <a:gridCol w="2336800"/>
                <a:gridCol w="1158875"/>
                <a:gridCol w="1255712"/>
                <a:gridCol w="1130300"/>
                <a:gridCol w="1506538"/>
                <a:gridCol w="1252537"/>
              </a:tblGrid>
              <a:tr h="6143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Сполуки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Концентрації сполук на рівні ризику, 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Референтні  к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онцентрації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мг/м3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ризик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Бенз[</a:t>
                      </a:r>
                      <a:r>
                        <a:rPr kumimoji="0" lang="uk-UA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]пірен 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0,000001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0,000001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Бензол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Берилій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0,000004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1,3-Бутадієн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0,00035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1,2-Дихлорпропан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Етилену оксид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Кадмій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0,000006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Миш‘як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0,000002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Нікель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Сажа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Tрихлоретилен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Формальдегід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0,0008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0,008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Хром  VI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1,2×10</a:t>
                      </a:r>
                      <a:r>
                        <a:rPr kumimoji="0" lang="uk-UA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0" y="-242888"/>
            <a:ext cx="9144000" cy="1439863"/>
          </a:xfrm>
        </p:spPr>
        <p:txBody>
          <a:bodyPr/>
          <a:lstStyle/>
          <a:p>
            <a:pPr algn="ctr">
              <a:lnSpc>
                <a:spcPct val="65000"/>
              </a:lnSpc>
            </a:pP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uk-UA" sz="2400" b="1" smtClean="0">
                <a:latin typeface="Times New Roman" pitchFamily="18" charset="0"/>
              </a:rPr>
              <a:t>Дозо-ризикові залежності канцерогенів групи </a:t>
            </a:r>
            <a:r>
              <a:rPr lang="en-US" sz="2400" b="1" smtClean="0">
                <a:latin typeface="Times New Roman" pitchFamily="18" charset="0"/>
              </a:rPr>
              <a:t>1</a:t>
            </a:r>
            <a:r>
              <a:rPr lang="uk-UA" sz="2400" b="1" smtClean="0">
                <a:latin typeface="Times New Roman" pitchFamily="18" charset="0"/>
              </a:rPr>
              <a:t> для повітря робочої зони</a:t>
            </a:r>
            <a:r>
              <a:rPr lang="uk-UA" sz="4600" smtClean="0"/>
              <a:t> </a:t>
            </a:r>
            <a:endParaRPr lang="ru-RU" sz="4600" smtClean="0"/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1022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583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Rectangle 117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8410" name="Group 522"/>
          <p:cNvGraphicFramePr>
            <a:graphicFrameLocks noGrp="1"/>
          </p:cNvGraphicFramePr>
          <p:nvPr/>
        </p:nvGraphicFramePr>
        <p:xfrm>
          <a:off x="323850" y="1268413"/>
          <a:ext cx="8569325" cy="5364162"/>
        </p:xfrm>
        <a:graphic>
          <a:graphicData uri="http://schemas.openxmlformats.org/drawingml/2006/table">
            <a:tbl>
              <a:tblPr/>
              <a:tblGrid>
                <a:gridCol w="2463800"/>
                <a:gridCol w="1208088"/>
                <a:gridCol w="2438400"/>
                <a:gridCol w="2459037"/>
              </a:tblGrid>
              <a:tr h="3286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Сполуки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Концентрації сполук на рівні ризику, 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Бенз[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]пірен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Бензол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Берилій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1,3-Бутадієн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Вінілхлорид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1,2-Дихлорпропан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Етилену оксид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Кадмій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Миш‘як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Нікель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Пентахлорфенол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Tрихлоретилен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Формальдегід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Хром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15888"/>
          </a:xfrm>
        </p:spPr>
        <p:txBody>
          <a:bodyPr/>
          <a:lstStyle/>
          <a:p>
            <a:pPr>
              <a:defRPr/>
            </a:pPr>
            <a:endParaRPr lang="ru-RU" sz="4600" smtClean="0"/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395288" y="169863"/>
            <a:ext cx="7993062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4000" b="1">
                <a:solidFill>
                  <a:schemeClr val="tx2"/>
                </a:solidFill>
                <a:latin typeface="Times New Roman" pitchFamily="18" charset="0"/>
              </a:rPr>
              <a:t>Прийнятний ризик</a:t>
            </a:r>
            <a:r>
              <a:rPr lang="uk-UA" sz="4000">
                <a:latin typeface="Times New Roman" pitchFamily="18" charset="0"/>
              </a:rPr>
              <a:t> </a:t>
            </a:r>
          </a:p>
          <a:p>
            <a:pPr algn="ctr"/>
            <a:endParaRPr lang="uk-UA" sz="2000">
              <a:latin typeface="Times New Roman" pitchFamily="18" charset="0"/>
            </a:endParaRPr>
          </a:p>
          <a:p>
            <a:pPr algn="ctr"/>
            <a:r>
              <a:rPr lang="uk-UA" sz="4000">
                <a:latin typeface="Times New Roman" pitchFamily="18" charset="0"/>
              </a:rPr>
              <a:t>– це допустимий рівень ризику, </a:t>
            </a:r>
          </a:p>
          <a:p>
            <a:pPr algn="ctr"/>
            <a:r>
              <a:rPr lang="uk-UA" sz="4000">
                <a:latin typeface="Times New Roman" pitchFamily="18" charset="0"/>
              </a:rPr>
              <a:t>виправданий з  точки зору економічних, </a:t>
            </a:r>
          </a:p>
          <a:p>
            <a:pPr algn="ctr"/>
            <a:r>
              <a:rPr lang="uk-UA" sz="4000">
                <a:latin typeface="Times New Roman" pitchFamily="18" charset="0"/>
              </a:rPr>
              <a:t>соціальних та екологічних факторів, з яким </a:t>
            </a:r>
          </a:p>
          <a:p>
            <a:pPr algn="ctr"/>
            <a:r>
              <a:rPr lang="uk-UA" sz="4000">
                <a:latin typeface="Times New Roman" pitchFamily="18" charset="0"/>
              </a:rPr>
              <a:t>суспільство загалом готове миритися заради </a:t>
            </a:r>
          </a:p>
          <a:p>
            <a:pPr algn="ctr"/>
            <a:r>
              <a:rPr lang="uk-UA" sz="4000">
                <a:latin typeface="Times New Roman" pitchFamily="18" charset="0"/>
              </a:rPr>
              <a:t>отримання певних позитивних результатів своєї діяльності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647700"/>
          </a:xfrm>
        </p:spPr>
        <p:txBody>
          <a:bodyPr/>
          <a:lstStyle/>
          <a:p>
            <a:pPr algn="ctr"/>
            <a:r>
              <a:rPr lang="uk-UA" sz="3200" smtClean="0">
                <a:latin typeface="Times New Roman" pitchFamily="18" charset="0"/>
              </a:rPr>
              <a:t>Класифікація рівнів ризику (</a:t>
            </a:r>
            <a:r>
              <a:rPr lang="en-US" sz="3200" smtClean="0">
                <a:latin typeface="Times New Roman" pitchFamily="18" charset="0"/>
              </a:rPr>
              <a:t>US EPA</a:t>
            </a:r>
            <a:r>
              <a:rPr lang="uk-UA" sz="4600" smtClean="0"/>
              <a:t>)</a:t>
            </a:r>
            <a:endParaRPr lang="ru-RU" sz="4600" smtClean="0"/>
          </a:p>
        </p:txBody>
      </p:sp>
      <p:graphicFrame>
        <p:nvGraphicFramePr>
          <p:cNvPr id="38983" name="Group 71"/>
          <p:cNvGraphicFramePr>
            <a:graphicFrameLocks noGrp="1"/>
          </p:cNvGraphicFramePr>
          <p:nvPr>
            <p:ph idx="1"/>
          </p:nvPr>
        </p:nvGraphicFramePr>
        <p:xfrm>
          <a:off x="179388" y="1935163"/>
          <a:ext cx="8713787" cy="4389437"/>
        </p:xfrm>
        <a:graphic>
          <a:graphicData uri="http://schemas.openxmlformats.org/drawingml/2006/table">
            <a:tbl>
              <a:tblPr/>
              <a:tblGrid>
                <a:gridCol w="1800225"/>
                <a:gridCol w="6913562"/>
              </a:tblGrid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Індивідуальний ризик за життя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Рівень ризику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&gt;10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Високий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не прийнятний для виробничих умов і населення. Необхідно проведення заходів щодо зниження ризику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10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допустимий для виробничих умов, недопустимий для населення у цілому; потребує здійснення динамічного контролю та поглибленого вивчення джерел і можливих наслідків шкідливої дії для вирішення питання щодо заходів з його зниження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10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Низький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допустимий ризик (рівень, на якому, як правило, встановлюють гігієнічні нормативи для населення)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&lt;10</a:t>
                      </a:r>
                      <a:r>
                        <a:rPr kumimoji="0" lang="uk-UA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19538" algn="l"/>
                        </a:tabLst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Мінімальний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бажана (цільова) величина при проведенні оздоровчих та природоохоронних заходів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75000"/>
              </a:lnSpc>
            </a:pPr>
            <a:r>
              <a:rPr lang="uk-UA" sz="3200" smtClean="0">
                <a:latin typeface="Times New Roman" pitchFamily="18" charset="0"/>
              </a:rPr>
              <a:t>Об’єктивні критерії визначення середньорічних ГДК канцерогенних речовин, обґрунтованих за показниками ризику</a:t>
            </a:r>
            <a:r>
              <a:rPr lang="ru-RU" sz="4600" smtClean="0"/>
              <a:t> 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/>
            <a:endParaRPr lang="uk-UA" smtClean="0"/>
          </a:p>
          <a:p>
            <a:pPr marL="495300" indent="-495300"/>
            <a:r>
              <a:rPr lang="uk-UA" smtClean="0"/>
              <a:t>Розрахунок ГДК ведеться з урахуванням сумарної експозиційної дози, визначеної за період середньої тривалості життя людини (70 років)</a:t>
            </a:r>
          </a:p>
          <a:p>
            <a:pPr marL="495300" indent="-495300"/>
            <a:endParaRPr lang="uk-UA" smtClean="0"/>
          </a:p>
          <a:p>
            <a:pPr marL="495300" indent="-495300"/>
            <a:r>
              <a:rPr lang="uk-UA" smtClean="0"/>
              <a:t>Сам показник ризику передбачає ймовірну частоту розвитку онкологічної патології на період середньої тривалості життя</a:t>
            </a:r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719138"/>
          </a:xfrm>
        </p:spPr>
        <p:txBody>
          <a:bodyPr/>
          <a:lstStyle/>
          <a:p>
            <a:pPr algn="ctr"/>
            <a:r>
              <a:rPr lang="uk-UA" sz="3200" smtClean="0">
                <a:latin typeface="Times New Roman" pitchFamily="18" charset="0"/>
              </a:rPr>
              <a:t>Загальний висновок</a:t>
            </a:r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uk-UA" sz="2200" smtClean="0"/>
          </a:p>
          <a:p>
            <a:pPr>
              <a:buFont typeface="Wingdings 2" pitchFamily="18" charset="2"/>
              <a:buNone/>
            </a:pPr>
            <a:r>
              <a:rPr lang="uk-UA" sz="2200" smtClean="0"/>
              <a:t>Нині діючі в Україні нормативи канцерогенних речовин повітряного середовища у переважній більшості перевищують рівень допустимого (прийнятного) ризику розвитку раку у населення </a:t>
            </a:r>
            <a:r>
              <a:rPr lang="uk-UA" sz="2200" smtClean="0">
                <a:latin typeface="Times New Roman" pitchFamily="18" charset="0"/>
              </a:rPr>
              <a:t>і не забезпечують безпеку для населення і осіб, зайнятих у виробництві, та потребують перегляду відповідно до вимог країн ЄС та США</a:t>
            </a:r>
          </a:p>
          <a:p>
            <a:pPr>
              <a:buFont typeface="Wingdings 2" pitchFamily="18" charset="2"/>
              <a:buNone/>
            </a:pPr>
            <a:endParaRPr lang="uk-UA" sz="2200" smtClean="0"/>
          </a:p>
          <a:p>
            <a:pPr>
              <a:buFont typeface="Wingdings 2" pitchFamily="18" charset="2"/>
              <a:buNone/>
            </a:pPr>
            <a:endParaRPr lang="uk-UA" sz="2200" smtClean="0"/>
          </a:p>
          <a:p>
            <a:pPr>
              <a:buFont typeface="Wingdings 2" pitchFamily="18" charset="2"/>
              <a:buNone/>
            </a:pPr>
            <a:r>
              <a:rPr lang="uk-UA" sz="2200" smtClean="0"/>
              <a:t>Рішення цього питання можливе за прискореною методологією, в основі якої лежить розрахунок дозо-ризикової шкали</a:t>
            </a:r>
          </a:p>
          <a:p>
            <a:pPr>
              <a:buFont typeface="Wingdings 2" pitchFamily="18" charset="2"/>
              <a:buNone/>
            </a:pPr>
            <a:endParaRPr lang="uk-UA" sz="2200" smtClean="0"/>
          </a:p>
          <a:p>
            <a:pPr>
              <a:buFont typeface="Wingdings 2" pitchFamily="18" charset="2"/>
              <a:buNone/>
            </a:pPr>
            <a:endParaRPr lang="ru-RU" sz="22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4F5C9-F793-43DA-8B46-4626DC2CDBD1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75" y="692150"/>
            <a:ext cx="6048375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8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4800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844675"/>
            <a:ext cx="6386512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uk-UA" sz="2800" b="1" smtClean="0">
                <a:latin typeface="Times New Roman" pitchFamily="18" charset="0"/>
              </a:rPr>
              <a:t>Кількісні показники оцінки забруднення атмосферного повітря</a:t>
            </a:r>
            <a:endParaRPr lang="ru-RU" sz="2800" b="1" smtClean="0">
              <a:latin typeface="Times New Roman" pitchFamily="18" charset="0"/>
            </a:endParaRPr>
          </a:p>
        </p:txBody>
      </p: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457200" y="1935163"/>
          <a:ext cx="8229600" cy="4389437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Рівень забруднення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Ступінь небезпечності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Кратність перевищення ГДЗ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Відсоток випадків перевищення ГДЗ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Допустимий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Безпечний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Недопустимий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Слабко небезпечний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0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Недопустимий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Помірно небезпечний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2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4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Недопустимий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Небезпечний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4,4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Недопустимий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Дуже небезпечний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08CA6-4F0A-4A50-95E0-B65621D4DB01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620713"/>
            <a:ext cx="9093200" cy="792162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</a:rPr>
              <a:t>Закордонна оцінка безпечності впливу канцерогенних речовин на здоров</a:t>
            </a:r>
            <a:r>
              <a:rPr lang="en-US" sz="3200" b="1" smtClean="0">
                <a:solidFill>
                  <a:schemeClr val="tx1"/>
                </a:solidFill>
                <a:latin typeface="Times New Roman" pitchFamily="18" charset="0"/>
              </a:rPr>
              <a:t>’</a:t>
            </a:r>
            <a:r>
              <a:rPr lang="uk-UA" sz="3200" b="1" smtClean="0">
                <a:solidFill>
                  <a:schemeClr val="tx1"/>
                </a:solidFill>
                <a:latin typeface="Times New Roman" pitchFamily="18" charset="0"/>
              </a:rPr>
              <a:t>я населення</a:t>
            </a:r>
            <a:endParaRPr lang="ru-RU" sz="32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4294967295"/>
          </p:nvPr>
        </p:nvSpPr>
        <p:spPr>
          <a:xfrm>
            <a:off x="179388" y="1700213"/>
            <a:ext cx="8785225" cy="4897437"/>
          </a:xfrm>
        </p:spPr>
        <p:txBody>
          <a:bodyPr/>
          <a:lstStyle/>
          <a:p>
            <a:pPr marL="742950" lvl="1" indent="-285750" algn="ctr">
              <a:buFont typeface="Wingdings 2" pitchFamily="18" charset="2"/>
              <a:buNone/>
            </a:pPr>
            <a:endParaRPr lang="uk-UA" smtClean="0"/>
          </a:p>
          <a:p>
            <a:pPr marL="742950" lvl="1" indent="-285750" algn="ctr">
              <a:buFont typeface="Wingdings 2" pitchFamily="18" charset="2"/>
              <a:buNone/>
            </a:pPr>
            <a:r>
              <a:rPr lang="uk-UA" sz="2800" b="1" i="1" u="sng" smtClean="0">
                <a:latin typeface="Times New Roman" pitchFamily="18" charset="0"/>
              </a:rPr>
              <a:t>КРИТЕРІЇ:</a:t>
            </a:r>
          </a:p>
          <a:p>
            <a:pPr marL="742950" lvl="1" indent="-285750" algn="ctr">
              <a:buFont typeface="Wingdings 2" pitchFamily="18" charset="2"/>
              <a:buNone/>
            </a:pPr>
            <a:endParaRPr lang="uk-UA" sz="2800" i="1" u="sng" smtClean="0">
              <a:latin typeface="Times New Roman" pitchFamily="18" charset="0"/>
            </a:endParaRPr>
          </a:p>
          <a:p>
            <a:pPr marL="742950" lvl="1" indent="-285750" algn="ctr"/>
            <a:r>
              <a:rPr lang="uk-UA" sz="2000" smtClean="0">
                <a:latin typeface="Times New Roman" pitchFamily="18" charset="0"/>
              </a:rPr>
              <a:t>– </a:t>
            </a:r>
            <a:r>
              <a:rPr lang="uk-UA" smtClean="0">
                <a:latin typeface="Times New Roman" pitchFamily="18" charset="0"/>
              </a:rPr>
              <a:t>ПОКАЗНИКИ РИЗИКУ</a:t>
            </a:r>
            <a:endParaRPr lang="uk-UA" altLang="zh-CN" smtClean="0">
              <a:latin typeface="Times New Roman" pitchFamily="18" charset="0"/>
              <a:cs typeface="宋体"/>
            </a:endParaRPr>
          </a:p>
          <a:p>
            <a:pPr marL="742950" lvl="1" indent="-285750" algn="ctr"/>
            <a:endParaRPr lang="uk-UA" altLang="zh-CN" smtClean="0">
              <a:latin typeface="Times New Roman" pitchFamily="18" charset="0"/>
              <a:cs typeface="宋体"/>
            </a:endParaRPr>
          </a:p>
          <a:p>
            <a:pPr marL="742950" lvl="1" indent="-285750" algn="ctr"/>
            <a:r>
              <a:rPr lang="uk-UA" smtClean="0">
                <a:latin typeface="Times New Roman" pitchFamily="18" charset="0"/>
              </a:rPr>
              <a:t>– РЕФЕРЕНТНІ КОНЦЕНТРАЦІЇ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15888"/>
          </a:xfrm>
        </p:spPr>
        <p:txBody>
          <a:bodyPr/>
          <a:lstStyle/>
          <a:p>
            <a:pPr>
              <a:defRPr/>
            </a:pPr>
            <a:endParaRPr lang="ru-RU" sz="4600" smtClean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95288" y="87313"/>
            <a:ext cx="7993062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uk-UA" sz="4000">
              <a:latin typeface="Times New Roman" pitchFamily="18" charset="0"/>
            </a:endParaRPr>
          </a:p>
          <a:p>
            <a:pPr algn="ctr"/>
            <a:endParaRPr lang="uk-UA" sz="2000">
              <a:latin typeface="Times New Roman" pitchFamily="18" charset="0"/>
            </a:endParaRPr>
          </a:p>
          <a:p>
            <a:r>
              <a:rPr lang="uk-UA" sz="2800" b="1">
                <a:latin typeface="Times New Roman" pitchFamily="18" charset="0"/>
              </a:rPr>
              <a:t>Канцерогенний ризик</a:t>
            </a:r>
            <a:r>
              <a:rPr lang="uk-UA" sz="2400">
                <a:latin typeface="Times New Roman" pitchFamily="18" charset="0"/>
              </a:rPr>
              <a:t> – це ймовірність розвитку злоякісних новоутворень протягом життя людини, зумовлена впливом потенційної канцерогенної речовини </a:t>
            </a:r>
          </a:p>
          <a:p>
            <a:endParaRPr lang="uk-UA" sz="2400">
              <a:latin typeface="Times New Roman" pitchFamily="18" charset="0"/>
            </a:endParaRPr>
          </a:p>
          <a:p>
            <a:endParaRPr lang="uk-UA" sz="2400">
              <a:latin typeface="Times New Roman" pitchFamily="18" charset="0"/>
            </a:endParaRPr>
          </a:p>
          <a:p>
            <a:r>
              <a:rPr lang="uk-UA" sz="2800" b="1">
                <a:latin typeface="Times New Roman" pitchFamily="18" charset="0"/>
              </a:rPr>
              <a:t>Референтна концентрація</a:t>
            </a:r>
            <a:r>
              <a:rPr lang="uk-UA" sz="2400" b="1">
                <a:latin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</a:rPr>
              <a:t>– концентрація, безперервний щоденний вплив якої протягом життя на населення (включаючи чутливі групи) ймовірно не призведе до виникнення несприятливих неракових ефектів у здоров‘ї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95533-1E52-4C6B-8375-4DABB9A285B2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229600" cy="503237"/>
          </a:xfrm>
        </p:spPr>
        <p:txBody>
          <a:bodyPr/>
          <a:lstStyle/>
          <a:p>
            <a:pPr algn="ctr"/>
            <a:r>
              <a:rPr lang="uk-UA" sz="4200" b="1" smtClean="0">
                <a:latin typeface="Times New Roman" pitchFamily="18" charset="0"/>
              </a:rPr>
              <a:t/>
            </a:r>
            <a:br>
              <a:rPr lang="uk-UA" sz="4200" b="1" smtClean="0">
                <a:latin typeface="Times New Roman" pitchFamily="18" charset="0"/>
              </a:rPr>
            </a:br>
            <a:r>
              <a:rPr lang="uk-UA" sz="4200" b="1" smtClean="0">
                <a:latin typeface="Times New Roman" pitchFamily="18" charset="0"/>
              </a:rPr>
              <a:t>Мета дослідження:</a:t>
            </a:r>
            <a:endParaRPr lang="ru-RU" sz="4200" b="1" smtClean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29600" cy="5272087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endParaRPr lang="uk-UA" smtClean="0"/>
          </a:p>
          <a:p>
            <a:pPr algn="just">
              <a:buFont typeface="Wingdings 2" pitchFamily="18" charset="2"/>
              <a:buNone/>
            </a:pPr>
            <a:endParaRPr lang="uk-UA" smtClean="0"/>
          </a:p>
          <a:p>
            <a:pPr algn="just">
              <a:buFont typeface="Wingdings 2" pitchFamily="18" charset="2"/>
              <a:buNone/>
            </a:pPr>
            <a:r>
              <a:rPr lang="uk-UA" sz="3200" smtClean="0"/>
              <a:t>Оцінка </a:t>
            </a:r>
            <a:r>
              <a:rPr lang="uk-UA" sz="3200" smtClean="0">
                <a:latin typeface="Times New Roman" pitchFamily="18" charset="0"/>
              </a:rPr>
              <a:t>безпечності вітчизняних санітарних  (гігієнічних) нормативів канцерогенних речовин в атмосферному повітрі населених місць і повітрі робочої зони і визначення рівнів концентрацій, які відповідають показнику</a:t>
            </a:r>
            <a:r>
              <a:rPr lang="uk-UA" smtClean="0"/>
              <a:t> прийнятного ризику</a:t>
            </a:r>
            <a:endParaRPr lang="uk-UA" smtClean="0">
              <a:latin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3238"/>
          </a:xfrm>
        </p:spPr>
        <p:txBody>
          <a:bodyPr/>
          <a:lstStyle/>
          <a:p>
            <a:pPr algn="ctr">
              <a:lnSpc>
                <a:spcPct val="65000"/>
              </a:lnSpc>
            </a:pPr>
            <a:r>
              <a:rPr lang="uk-UA" sz="3200" b="1" smtClean="0">
                <a:latin typeface="Times New Roman" pitchFamily="18" charset="0"/>
              </a:rPr>
              <a:t>Канцерогенний ризик гранично допустимих та референтних концентрацій сполук групи 1 в атмосферному повітрі населених місць</a:t>
            </a:r>
            <a:r>
              <a:rPr lang="uk-UA" smtClean="0"/>
              <a:t> </a:t>
            </a:r>
            <a:endParaRPr lang="ru-RU" smtClean="0"/>
          </a:p>
        </p:txBody>
      </p:sp>
      <p:graphicFrame>
        <p:nvGraphicFramePr>
          <p:cNvPr id="32235" name="Group 491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5095875"/>
        </p:xfrm>
        <a:graphic>
          <a:graphicData uri="http://schemas.openxmlformats.org/drawingml/2006/table">
            <a:tbl>
              <a:tblPr/>
              <a:tblGrid>
                <a:gridCol w="2890838"/>
                <a:gridCol w="1335087"/>
                <a:gridCol w="1335088"/>
                <a:gridCol w="1333500"/>
                <a:gridCol w="1335087"/>
              </a:tblGrid>
              <a:tr h="3349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Сполука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ГДК атм.пов.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RfC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ризик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ризик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Бенз[</a:t>
                      </a:r>
                      <a:r>
                        <a:rPr kumimoji="0" lang="uk-UA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]пірен 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Бензол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Берилій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1,3-Бутадієн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1,2-Дихлорпропан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Етилену оксид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Кадмій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Миш‘як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Нікель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Сажа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Tрихлоретилен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Формальдегід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Хром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0" y="-531813"/>
            <a:ext cx="9144000" cy="2089151"/>
          </a:xfrm>
        </p:spPr>
        <p:txBody>
          <a:bodyPr/>
          <a:lstStyle/>
          <a:p>
            <a:pPr algn="ctr">
              <a:lnSpc>
                <a:spcPct val="65000"/>
              </a:lnSpc>
            </a:pP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uk-UA" sz="2800" b="1" smtClean="0">
                <a:latin typeface="Times New Roman" pitchFamily="18" charset="0"/>
              </a:rPr>
              <a:t>Канцерогенний ризик гранично допустимих та референтних концентрацій сполук групи </a:t>
            </a:r>
            <a:r>
              <a:rPr lang="en-US" sz="2800" b="1" smtClean="0">
                <a:latin typeface="Times New Roman" pitchFamily="18" charset="0"/>
              </a:rPr>
              <a:t>2A</a:t>
            </a:r>
            <a:r>
              <a:rPr lang="uk-UA" sz="2800" b="1" smtClean="0">
                <a:latin typeface="Times New Roman" pitchFamily="18" charset="0"/>
              </a:rPr>
              <a:t> в атмосферному повітрі населених місць</a:t>
            </a:r>
            <a:r>
              <a:rPr lang="uk-UA" sz="4600" smtClean="0"/>
              <a:t> </a:t>
            </a:r>
            <a:endParaRPr lang="ru-RU" sz="4600" smtClean="0"/>
          </a:p>
        </p:txBody>
      </p:sp>
      <p:graphicFrame>
        <p:nvGraphicFramePr>
          <p:cNvPr id="34275" name="Group 48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541837"/>
        </p:xfrm>
        <a:graphic>
          <a:graphicData uri="http://schemas.openxmlformats.org/drawingml/2006/table">
            <a:tbl>
              <a:tblPr/>
              <a:tblGrid>
                <a:gridCol w="3617913"/>
                <a:gridCol w="1117600"/>
                <a:gridCol w="1350962"/>
                <a:gridCol w="996950"/>
                <a:gridCol w="1146175"/>
              </a:tblGrid>
              <a:tr h="3159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Сполука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ГДК атм.пов.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RfC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ризик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ризик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Анілін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Дибенз[a,h]антрацен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Дихлорметан (Meтиленхлорид)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Епіхлоргідрин  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2-Meркаптобензотіазол (каптакс)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N-Нітрозодіетиламін 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N-Нітрозодиметиламін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Стирол 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Teтрахлоретилен (Перхлоретилен)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1,2,3-Tрихлорпропан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0" y="-531813"/>
            <a:ext cx="9144000" cy="1944688"/>
          </a:xfrm>
        </p:spPr>
        <p:txBody>
          <a:bodyPr/>
          <a:lstStyle/>
          <a:p>
            <a:pPr algn="ctr">
              <a:lnSpc>
                <a:spcPct val="65000"/>
              </a:lnSpc>
            </a:pP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uk-UA" sz="2800" b="1" smtClean="0">
                <a:latin typeface="Times New Roman" pitchFamily="18" charset="0"/>
              </a:rPr>
              <a:t>Канцерогенний ризик гранично допустимих та референтних концентрацій сполук групи </a:t>
            </a:r>
            <a:r>
              <a:rPr lang="en-US" sz="2800" b="1" smtClean="0">
                <a:latin typeface="Times New Roman" pitchFamily="18" charset="0"/>
              </a:rPr>
              <a:t>2B</a:t>
            </a:r>
            <a:r>
              <a:rPr lang="uk-UA" sz="2800" b="1" smtClean="0">
                <a:latin typeface="Times New Roman" pitchFamily="18" charset="0"/>
              </a:rPr>
              <a:t> в атмосферному повітрі населених місць</a:t>
            </a:r>
            <a:r>
              <a:rPr lang="uk-UA" sz="4600" smtClean="0"/>
              <a:t> </a:t>
            </a:r>
            <a:endParaRPr lang="ru-RU" sz="4600" smtClean="0"/>
          </a:p>
        </p:txBody>
      </p:sp>
      <p:sp>
        <p:nvSpPr>
          <p:cNvPr id="21506" name="Rectangle 81"/>
          <p:cNvSpPr>
            <a:spLocks noChangeArrowheads="1"/>
          </p:cNvSpPr>
          <p:nvPr/>
        </p:nvSpPr>
        <p:spPr bwMode="auto">
          <a:xfrm>
            <a:off x="0" y="1022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383" name="Group 567"/>
          <p:cNvGraphicFramePr>
            <a:graphicFrameLocks noGrp="1"/>
          </p:cNvGraphicFramePr>
          <p:nvPr/>
        </p:nvGraphicFramePr>
        <p:xfrm>
          <a:off x="0" y="1700213"/>
          <a:ext cx="8748713" cy="5049837"/>
        </p:xfrm>
        <a:graphic>
          <a:graphicData uri="http://schemas.openxmlformats.org/drawingml/2006/table">
            <a:tbl>
              <a:tblPr/>
              <a:tblGrid>
                <a:gridCol w="3567113"/>
                <a:gridCol w="1047750"/>
                <a:gridCol w="1377950"/>
                <a:gridCol w="1376362"/>
                <a:gridCol w="1379538"/>
              </a:tblGrid>
              <a:tr h="271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Сполука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ГДК атм.п.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RfC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ризик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Ризик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Азиридін (Етиленімін)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1,1×10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Акрилонітрил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Ацетальдегід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Бензин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Гексахлоретан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1,2-Дихлоретан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Свинець 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Тетрагідрофуран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1,1,2,2-Teтрахлоретан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Тетрахлорметан (4 Cl вуглець)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п-Хлоранілін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Хлоропрен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3×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02" name="Rectangle 564"/>
          <p:cNvSpPr>
            <a:spLocks noChangeArrowheads="1"/>
          </p:cNvSpPr>
          <p:nvPr/>
        </p:nvSpPr>
        <p:spPr bwMode="auto">
          <a:xfrm>
            <a:off x="0" y="583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-531813"/>
            <a:ext cx="8964613" cy="1296988"/>
          </a:xfrm>
        </p:spPr>
        <p:txBody>
          <a:bodyPr/>
          <a:lstStyle/>
          <a:p>
            <a:pPr algn="ctr">
              <a:lnSpc>
                <a:spcPct val="65000"/>
              </a:lnSpc>
            </a:pP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</a:rPr>
            </a:br>
            <a:r>
              <a:rPr lang="uk-UA" sz="2800" b="1" smtClean="0">
                <a:latin typeface="Times New Roman" pitchFamily="18" charset="0"/>
              </a:rPr>
              <a:t>Канцерогенний ризик гранично допустимих концентрацій сполук групи </a:t>
            </a:r>
            <a:r>
              <a:rPr lang="en-US" sz="2800" b="1" smtClean="0">
                <a:latin typeface="Times New Roman" pitchFamily="18" charset="0"/>
              </a:rPr>
              <a:t>1</a:t>
            </a:r>
            <a:r>
              <a:rPr lang="uk-UA" sz="2800" b="1" smtClean="0">
                <a:latin typeface="Times New Roman" pitchFamily="18" charset="0"/>
              </a:rPr>
              <a:t> повітрі робочої зони</a:t>
            </a:r>
            <a:r>
              <a:rPr lang="uk-UA" sz="4600" smtClean="0"/>
              <a:t> </a:t>
            </a:r>
            <a:endParaRPr lang="ru-RU" sz="4600" smtClean="0"/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0" y="1022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1" name="Rectangle 99"/>
          <p:cNvSpPr>
            <a:spLocks noChangeArrowheads="1"/>
          </p:cNvSpPr>
          <p:nvPr/>
        </p:nvSpPr>
        <p:spPr bwMode="auto">
          <a:xfrm>
            <a:off x="0" y="583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6245" name="Group 405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8229600" cy="5875338"/>
        </p:xfrm>
        <a:graphic>
          <a:graphicData uri="http://schemas.openxmlformats.org/drawingml/2006/table">
            <a:tbl>
              <a:tblPr/>
              <a:tblGrid>
                <a:gridCol w="3557588"/>
                <a:gridCol w="2397125"/>
                <a:gridCol w="2274887"/>
              </a:tblGrid>
              <a:tr h="2873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Сполуки 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ГДК роб.зони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</a:t>
                      </a:r>
                      <a:r>
                        <a:rPr kumimoji="0" lang="uk-UA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ризик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Бенз[</a:t>
                      </a:r>
                      <a:r>
                        <a:rPr kumimoji="0" lang="uk-UA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]пірен  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150×10</a:t>
                      </a:r>
                      <a:r>
                        <a:rPr kumimoji="0" lang="uk-UA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1,7×10</a:t>
                      </a:r>
                      <a:r>
                        <a:rPr kumimoji="0" lang="uk-UA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Бензол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4,4×10</a:t>
                      </a:r>
                      <a:r>
                        <a:rPr kumimoji="0" lang="uk-UA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Берилій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2,5×10</a:t>
                      </a:r>
                      <a:r>
                        <a:rPr kumimoji="0" lang="uk-UA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1,3-Бутадієн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Вінілхлорид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1,2-Дихлорпропан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Етилену оксид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Кадмій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Миш‘як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Нікель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Пентахлорфенол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Tрихлоретилен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Формальдегід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Хром 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05C5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VI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×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5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2192</TotalTime>
  <Words>1021</Words>
  <Application>Microsoft Office PowerPoint</Application>
  <PresentationFormat>Экран (4:3)</PresentationFormat>
  <Paragraphs>480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Times New Roman</vt:lpstr>
      <vt:lpstr>宋体</vt:lpstr>
      <vt:lpstr>Поток</vt:lpstr>
      <vt:lpstr>Поток</vt:lpstr>
      <vt:lpstr>Поток</vt:lpstr>
      <vt:lpstr>  ДО ПИТАННЯ ПЕРЕГЛЯДУ ГІГІЄНІЧНИХ НОРМАТИВІВ  КАНЦЕРОГЕННИХ РЕЧОВИН У ПОВІТРЯНОМУ  СЕРЕДОВИЩІ (АТМОСФЕРНОМУ ПОВІТРІ НАСЕЛЕНИХ МІСЦЬ І ПОВІТРІ РОБОЧОЇ ЗОНИ)     </vt:lpstr>
      <vt:lpstr>Кількісні показники оцінки забруднення атмосферного повітря</vt:lpstr>
      <vt:lpstr>Закордонна оцінка безпечності впливу канцерогенних речовин на здоров’я населення</vt:lpstr>
      <vt:lpstr>Слайд 4</vt:lpstr>
      <vt:lpstr> Мета дослідження:</vt:lpstr>
      <vt:lpstr>Канцерогенний ризик гранично допустимих та референтних концентрацій сполук групи 1 в атмосферному повітрі населених місць </vt:lpstr>
      <vt:lpstr>    Канцерогенний ризик гранично допустимих та референтних концентрацій сполук групи 2A в атмосферному повітрі населених місць </vt:lpstr>
      <vt:lpstr>    Канцерогенний ризик гранично допустимих та референтних концентрацій сполук групи 2B в атмосферному повітрі населених місць </vt:lpstr>
      <vt:lpstr>    Канцерогенний ризик гранично допустимих концентрацій сполук групи 1 повітрі робочої зони </vt:lpstr>
      <vt:lpstr>   Дозо-ризикові залежності канцерогенів групи 1 та їхні референтні концентрації для атмосферного повітря населених місць </vt:lpstr>
      <vt:lpstr>   Дозо-ризикові залежності канцерогенів групи 1 для повітря робочої зони </vt:lpstr>
      <vt:lpstr>Слайд 12</vt:lpstr>
      <vt:lpstr>Класифікація рівнів ризику (US EPA)</vt:lpstr>
      <vt:lpstr>Об’єктивні критерії визначення середньорічних ГДК канцерогенних речовин, обґрунтованих за показниками ризику </vt:lpstr>
      <vt:lpstr>Загальний висновок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НАУКОВЕ ОБГРУНТУВАННЯ МЕТОДИЧНИХ ПІДХОДІВ ТА ПРИНЦИПІВ ВИЗНАЧЕННЯ ВНЕСКУ КАНЦЕРОГЕННИХ РЕЧОВИН ПОВІТРЯНОГО СЕРЕДОВИЩА У ФОРМУВАННЯ ОНКОЛОГІЧНОЇ ЗАХВОРЮВАНОСТІ</dc:title>
  <dc:creator>MKB_20igz</dc:creator>
  <cp:lastModifiedBy>Admin</cp:lastModifiedBy>
  <cp:revision>101</cp:revision>
  <dcterms:created xsi:type="dcterms:W3CDTF">2020-12-15T09:01:38Z</dcterms:created>
  <dcterms:modified xsi:type="dcterms:W3CDTF">2023-10-19T07:26:10Z</dcterms:modified>
</cp:coreProperties>
</file>