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7" r:id="rId5"/>
    <p:sldId id="260" r:id="rId6"/>
    <p:sldId id="274" r:id="rId7"/>
    <p:sldId id="262" r:id="rId8"/>
    <p:sldId id="261" r:id="rId9"/>
    <p:sldId id="272" r:id="rId10"/>
    <p:sldId id="258" r:id="rId11"/>
    <p:sldId id="270" r:id="rId12"/>
    <p:sldId id="259" r:id="rId13"/>
    <p:sldId id="265" r:id="rId14"/>
    <p:sldId id="273" r:id="rId15"/>
    <p:sldId id="266" r:id="rId16"/>
    <p:sldId id="271"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10/18/2023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DF619C-22EF-4FFE-B3CE-A0AB9E46954A}"/>
              </a:ext>
            </a:extLst>
          </p:cNvPr>
          <p:cNvSpPr>
            <a:spLocks noGrp="1"/>
          </p:cNvSpPr>
          <p:nvPr>
            <p:ph type="ctrTitle"/>
          </p:nvPr>
        </p:nvSpPr>
        <p:spPr>
          <a:xfrm>
            <a:off x="1751011" y="363985"/>
            <a:ext cx="8547085" cy="3522215"/>
          </a:xfrm>
        </p:spPr>
        <p:txBody>
          <a:bodyPr>
            <a:normAutofit fontScale="90000"/>
          </a:bodyPr>
          <a:lstStyle/>
          <a:p>
            <a:r>
              <a:rPr lang="uk-UA" sz="2400" b="1" i="1" dirty="0"/>
              <a:t>Державна установа « Івано-Франківський обласний центр контролю та профілактики </a:t>
            </a:r>
            <a:r>
              <a:rPr lang="uk-UA" sz="2400" b="1" i="1" dirty="0" err="1"/>
              <a:t>хвороб</a:t>
            </a:r>
            <a:r>
              <a:rPr lang="uk-UA" sz="2400" b="1" i="1" dirty="0"/>
              <a:t> Міністерства охорони здоров’я України»</a:t>
            </a:r>
            <a:br>
              <a:rPr lang="uk-UA" sz="2400" dirty="0"/>
            </a:br>
            <a:br>
              <a:rPr lang="uk-UA" sz="2400" dirty="0"/>
            </a:br>
            <a:r>
              <a:rPr lang="uk-UA" sz="3600" b="1" dirty="0"/>
              <a:t>Про екологічну ситуацію на території</a:t>
            </a:r>
            <a:br>
              <a:rPr lang="uk-UA" sz="3600" dirty="0"/>
            </a:br>
            <a:r>
              <a:rPr lang="uk-UA" sz="3600" b="1" dirty="0"/>
              <a:t>Калуського гірничопромислового району</a:t>
            </a:r>
            <a:br>
              <a:rPr lang="uk-UA" sz="3600" dirty="0"/>
            </a:br>
            <a:r>
              <a:rPr lang="uk-UA" sz="3600" b="1" dirty="0"/>
              <a:t>Івано-Франківської області</a:t>
            </a:r>
            <a:br>
              <a:rPr lang="uk-UA" sz="3600" dirty="0"/>
            </a:br>
            <a:endParaRPr lang="uk-UA" sz="3600" dirty="0"/>
          </a:p>
        </p:txBody>
      </p:sp>
      <p:sp>
        <p:nvSpPr>
          <p:cNvPr id="3" name="Подзаголовок 2">
            <a:extLst>
              <a:ext uri="{FF2B5EF4-FFF2-40B4-BE49-F238E27FC236}">
                <a16:creationId xmlns:a16="http://schemas.microsoft.com/office/drawing/2014/main" id="{EEB4C6C0-587D-42DA-B2AB-4F0EE01F43D9}"/>
              </a:ext>
            </a:extLst>
          </p:cNvPr>
          <p:cNvSpPr>
            <a:spLocks noGrp="1"/>
          </p:cNvSpPr>
          <p:nvPr>
            <p:ph type="subTitle" idx="1"/>
          </p:nvPr>
        </p:nvSpPr>
        <p:spPr/>
        <p:txBody>
          <a:bodyPr>
            <a:normAutofit lnSpcReduction="10000"/>
          </a:bodyPr>
          <a:lstStyle/>
          <a:p>
            <a:r>
              <a:rPr lang="uk-UA" b="1" i="1" dirty="0">
                <a:solidFill>
                  <a:schemeClr val="tx1"/>
                </a:solidFill>
              </a:rPr>
              <a:t> Савчук Р.М. </a:t>
            </a:r>
            <a:r>
              <a:rPr lang="uk-UA" b="1" i="1" dirty="0" err="1">
                <a:solidFill>
                  <a:schemeClr val="tx1"/>
                </a:solidFill>
              </a:rPr>
              <a:t>к.м.н</a:t>
            </a:r>
            <a:r>
              <a:rPr lang="uk-UA" b="1" i="1" dirty="0">
                <a:solidFill>
                  <a:schemeClr val="tx1"/>
                </a:solidFill>
              </a:rPr>
              <a:t>., доцент,        </a:t>
            </a:r>
            <a:r>
              <a:rPr lang="uk-UA" b="1" i="1" dirty="0" err="1">
                <a:solidFill>
                  <a:schemeClr val="tx1"/>
                </a:solidFill>
              </a:rPr>
              <a:t>Фіглевський</a:t>
            </a:r>
            <a:r>
              <a:rPr lang="uk-UA" b="1" i="1" dirty="0">
                <a:solidFill>
                  <a:schemeClr val="tx1"/>
                </a:solidFill>
              </a:rPr>
              <a:t> В.М.</a:t>
            </a:r>
          </a:p>
          <a:p>
            <a:endParaRPr lang="uk-UA" sz="1400" b="1" i="1" dirty="0">
              <a:solidFill>
                <a:schemeClr val="tx1"/>
              </a:solidFill>
            </a:endParaRPr>
          </a:p>
          <a:p>
            <a:r>
              <a:rPr lang="uk-UA" b="1" i="1" dirty="0">
                <a:solidFill>
                  <a:schemeClr val="tx1"/>
                </a:solidFill>
              </a:rPr>
              <a:t>Івано-Франківськ-2023</a:t>
            </a:r>
            <a:endParaRPr lang="uk-UA" dirty="0">
              <a:solidFill>
                <a:schemeClr val="tx1"/>
              </a:solidFill>
            </a:endParaRPr>
          </a:p>
          <a:p>
            <a:endParaRPr lang="uk-UA" sz="1400" dirty="0"/>
          </a:p>
        </p:txBody>
      </p:sp>
    </p:spTree>
    <p:extLst>
      <p:ext uri="{BB962C8B-B14F-4D97-AF65-F5344CB8AC3E}">
        <p14:creationId xmlns:p14="http://schemas.microsoft.com/office/powerpoint/2010/main" val="374627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6DC8C0-A789-4CB7-9E68-1ED5A00EC5C1}"/>
              </a:ext>
            </a:extLst>
          </p:cNvPr>
          <p:cNvSpPr>
            <a:spLocks noGrp="1"/>
          </p:cNvSpPr>
          <p:nvPr>
            <p:ph type="title"/>
          </p:nvPr>
        </p:nvSpPr>
        <p:spPr/>
        <p:txBody>
          <a:bodyPr>
            <a:noAutofit/>
          </a:bodyPr>
          <a:lstStyle/>
          <a:p>
            <a:r>
              <a:rPr lang="uk-UA" sz="2000" dirty="0" err="1"/>
              <a:t>Високомінералізовані</a:t>
            </a:r>
            <a:r>
              <a:rPr lang="uk-UA" sz="2000" dirty="0"/>
              <a:t> розчини, потрапляючи у водоносний горизонт, роблять непридатними для використання ресурси </a:t>
            </a:r>
            <a:r>
              <a:rPr lang="uk-UA" sz="2000" dirty="0" err="1"/>
              <a:t>грунтових</a:t>
            </a:r>
            <a:r>
              <a:rPr lang="uk-UA" sz="2000" dirty="0"/>
              <a:t> вод, які раніше використовувались для питного та господарського забезпечення. Такий розвиток ситуації призведе до катастрофічних наслідків, оскільки буде назавжди забруднений водоносний горизонт, а ареал </a:t>
            </a:r>
            <a:r>
              <a:rPr lang="uk-UA" sz="2000" dirty="0" err="1"/>
              <a:t>засолонення</a:t>
            </a:r>
            <a:r>
              <a:rPr lang="uk-UA" sz="2000" dirty="0"/>
              <a:t> може досягти території міського водозабору.</a:t>
            </a:r>
          </a:p>
        </p:txBody>
      </p:sp>
      <p:sp>
        <p:nvSpPr>
          <p:cNvPr id="3" name="Объект 2">
            <a:extLst>
              <a:ext uri="{FF2B5EF4-FFF2-40B4-BE49-F238E27FC236}">
                <a16:creationId xmlns:a16="http://schemas.microsoft.com/office/drawing/2014/main" id="{30CAA20B-3728-4079-8BBE-9CED056B8846}"/>
              </a:ext>
            </a:extLst>
          </p:cNvPr>
          <p:cNvSpPr>
            <a:spLocks noGrp="1"/>
          </p:cNvSpPr>
          <p:nvPr>
            <p:ph sz="quarter" idx="13"/>
          </p:nvPr>
        </p:nvSpPr>
        <p:spPr/>
        <p:txBody>
          <a:bodyPr/>
          <a:lstStyle/>
          <a:p>
            <a:r>
              <a:rPr lang="uk-UA" dirty="0"/>
              <a:t>У зв’язку з екологічним лихом на Прикарпатті, спричиненим впливом Домбровського кар’єру, було прийнято Указ Президента України від 10.02.2010р. №145/2010 „Про оголошення територій міста Калуш та сіл Кропивник і Сівка-Калуська Калуського району Івано-Франківської області зоною надзвичайної екологічної ситуації” та Розпорядження Кабінету Міністрів України від 25.07.2012р. №589-р „Про затвердження плану заходів з виконання Стокгольмської конференції про стійкі органічні забруднювачі”</a:t>
            </a:r>
          </a:p>
        </p:txBody>
      </p:sp>
    </p:spTree>
    <p:extLst>
      <p:ext uri="{BB962C8B-B14F-4D97-AF65-F5344CB8AC3E}">
        <p14:creationId xmlns:p14="http://schemas.microsoft.com/office/powerpoint/2010/main" val="100556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8594324-EBBB-4B32-AA14-9CA98851BAB4}"/>
              </a:ext>
            </a:extLst>
          </p:cNvPr>
          <p:cNvPicPr>
            <a:picLocks noChangeAspect="1"/>
          </p:cNvPicPr>
          <p:nvPr/>
        </p:nvPicPr>
        <p:blipFill>
          <a:blip r:embed="rId2"/>
          <a:stretch>
            <a:fillRect/>
          </a:stretch>
        </p:blipFill>
        <p:spPr>
          <a:xfrm>
            <a:off x="949910" y="72855"/>
            <a:ext cx="10120543" cy="6600354"/>
          </a:xfrm>
          <a:prstGeom prst="rect">
            <a:avLst/>
          </a:prstGeom>
        </p:spPr>
      </p:pic>
    </p:spTree>
    <p:extLst>
      <p:ext uri="{BB962C8B-B14F-4D97-AF65-F5344CB8AC3E}">
        <p14:creationId xmlns:p14="http://schemas.microsoft.com/office/powerpoint/2010/main" val="233041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830ED-1EA1-4677-B9E0-6DC8548B8864}"/>
              </a:ext>
            </a:extLst>
          </p:cNvPr>
          <p:cNvSpPr>
            <a:spLocks noGrp="1"/>
          </p:cNvSpPr>
          <p:nvPr>
            <p:ph type="title"/>
          </p:nvPr>
        </p:nvSpPr>
        <p:spPr>
          <a:xfrm>
            <a:off x="639192" y="115411"/>
            <a:ext cx="10564427" cy="3313590"/>
          </a:xfrm>
        </p:spPr>
        <p:txBody>
          <a:bodyPr>
            <a:normAutofit/>
          </a:bodyPr>
          <a:lstStyle/>
          <a:p>
            <a:r>
              <a:rPr lang="uk-UA" sz="2400" dirty="0"/>
              <a:t>У зв’язку з екологічним лихом на Прикарпатті, спричиненим впливом Домбровського кар’єру, було прийнято Указ Президента України від 10.02.2010р. №145/2010 „Про оголошення територій міста Калуш та сіл Кропивник і Сівка-Калуська Калуського району Івано-Франківської області зоною надзвичайної екологічної ситуації” та Розпорядження Кабінету Міністрів України від 25.07.2012р. №589-р „Про затвердження плану заходів з виконання Стокгольмської конференції про стійкі органічні забруднювачі”</a:t>
            </a:r>
            <a:br>
              <a:rPr lang="uk-UA" sz="2400" dirty="0"/>
            </a:br>
            <a:endParaRPr lang="uk-UA" sz="2400" dirty="0"/>
          </a:p>
        </p:txBody>
      </p:sp>
      <p:sp>
        <p:nvSpPr>
          <p:cNvPr id="3" name="Объект 2">
            <a:extLst>
              <a:ext uri="{FF2B5EF4-FFF2-40B4-BE49-F238E27FC236}">
                <a16:creationId xmlns:a16="http://schemas.microsoft.com/office/drawing/2014/main" id="{B8BF441C-EEAA-440E-B8DA-DE11CDB5FA8D}"/>
              </a:ext>
            </a:extLst>
          </p:cNvPr>
          <p:cNvSpPr>
            <a:spLocks noGrp="1"/>
          </p:cNvSpPr>
          <p:nvPr>
            <p:ph sz="quarter" idx="13"/>
          </p:nvPr>
        </p:nvSpPr>
        <p:spPr>
          <a:xfrm>
            <a:off x="639192" y="3861786"/>
            <a:ext cx="10638408" cy="1929413"/>
          </a:xfrm>
        </p:spPr>
        <p:txBody>
          <a:bodyPr>
            <a:normAutofit/>
          </a:bodyPr>
          <a:lstStyle/>
          <a:p>
            <a:r>
              <a:rPr lang="ru-RU" sz="3200" dirty="0" err="1"/>
              <a:t>здійснення</a:t>
            </a:r>
            <a:r>
              <a:rPr lang="ru-RU" sz="3200" dirty="0"/>
              <a:t> </a:t>
            </a:r>
            <a:r>
              <a:rPr lang="ru-RU" sz="3200" dirty="0" err="1"/>
              <a:t>запобіжних</a:t>
            </a:r>
            <a:r>
              <a:rPr lang="ru-RU" sz="3200" dirty="0"/>
              <a:t> </a:t>
            </a:r>
            <a:r>
              <a:rPr lang="ru-RU" sz="3200" dirty="0" err="1"/>
              <a:t>заходів</a:t>
            </a:r>
            <a:r>
              <a:rPr lang="ru-RU" sz="3200" dirty="0"/>
              <a:t> </a:t>
            </a:r>
            <a:r>
              <a:rPr lang="ru-RU" sz="3200" dirty="0" err="1"/>
              <a:t>щодо</a:t>
            </a:r>
            <a:r>
              <a:rPr lang="ru-RU" sz="3200" dirty="0"/>
              <a:t> </a:t>
            </a:r>
            <a:r>
              <a:rPr lang="ru-RU" sz="3200" dirty="0" err="1"/>
              <a:t>недопущення</a:t>
            </a:r>
            <a:r>
              <a:rPr lang="ru-RU" sz="3200" dirty="0"/>
              <a:t> </a:t>
            </a:r>
            <a:r>
              <a:rPr lang="ru-RU" sz="3200" dirty="0" err="1"/>
              <a:t>забруднення</a:t>
            </a:r>
            <a:r>
              <a:rPr lang="ru-RU" sz="3200" dirty="0"/>
              <a:t> </a:t>
            </a:r>
            <a:br>
              <a:rPr lang="ru-RU" sz="3200" dirty="0"/>
            </a:br>
            <a:r>
              <a:rPr lang="ru-RU" sz="3200" dirty="0" err="1"/>
              <a:t>джерел</a:t>
            </a:r>
            <a:r>
              <a:rPr lang="ru-RU" sz="3200" dirty="0"/>
              <a:t> </a:t>
            </a:r>
            <a:r>
              <a:rPr lang="ru-RU" sz="3200" dirty="0" err="1"/>
              <a:t>питного</a:t>
            </a:r>
            <a:r>
              <a:rPr lang="ru-RU" sz="3200" dirty="0"/>
              <a:t> </a:t>
            </a:r>
            <a:r>
              <a:rPr lang="ru-RU" sz="3200" dirty="0" err="1"/>
              <a:t>водопостачання</a:t>
            </a:r>
            <a:r>
              <a:rPr lang="ru-RU" sz="3200" dirty="0"/>
              <a:t>;</a:t>
            </a:r>
            <a:endParaRPr lang="uk-UA" sz="3200" dirty="0"/>
          </a:p>
        </p:txBody>
      </p:sp>
    </p:spTree>
    <p:extLst>
      <p:ext uri="{BB962C8B-B14F-4D97-AF65-F5344CB8AC3E}">
        <p14:creationId xmlns:p14="http://schemas.microsoft.com/office/powerpoint/2010/main" val="86252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5E22C-8886-49A8-A353-BA96C7BC96BD}"/>
              </a:ext>
            </a:extLst>
          </p:cNvPr>
          <p:cNvSpPr>
            <a:spLocks noGrp="1"/>
          </p:cNvSpPr>
          <p:nvPr>
            <p:ph type="title"/>
          </p:nvPr>
        </p:nvSpPr>
        <p:spPr/>
        <p:txBody>
          <a:bodyPr/>
          <a:lstStyle/>
          <a:p>
            <a:r>
              <a:rPr lang="uk-UA" dirty="0"/>
              <a:t>ПРОВЕДЕННЯ МОНІТОРИНГУ</a:t>
            </a:r>
          </a:p>
        </p:txBody>
      </p:sp>
      <p:sp>
        <p:nvSpPr>
          <p:cNvPr id="3" name="Объект 2">
            <a:extLst>
              <a:ext uri="{FF2B5EF4-FFF2-40B4-BE49-F238E27FC236}">
                <a16:creationId xmlns:a16="http://schemas.microsoft.com/office/drawing/2014/main" id="{4368CB04-CE64-4BA3-973B-27CD0759A8BE}"/>
              </a:ext>
            </a:extLst>
          </p:cNvPr>
          <p:cNvSpPr>
            <a:spLocks noGrp="1"/>
          </p:cNvSpPr>
          <p:nvPr>
            <p:ph sz="quarter" idx="13"/>
          </p:nvPr>
        </p:nvSpPr>
        <p:spPr/>
        <p:txBody>
          <a:bodyPr/>
          <a:lstStyle/>
          <a:p>
            <a:r>
              <a:rPr lang="uk-UA" dirty="0"/>
              <a:t>З 2010 року проводиться моніторинг об’єктів довкілля, яким передбачено дослідження води індивідуальних криниць мешканців сіл Сівка Калуська, Кропивник, мікрорайонів міста Калуша, що знаходяться в зоні впливу Домбровського кар’єру, моніторингові дослідження води центрального міського водопроводу та дослідження атмосферного повітря, води відкритих водойм, </a:t>
            </a:r>
            <a:r>
              <a:rPr lang="uk-UA" dirty="0" err="1"/>
              <a:t>грунту</a:t>
            </a:r>
            <a:r>
              <a:rPr lang="uk-UA" dirty="0"/>
              <a:t>, питної води в зоні впливу полігону токсичних відходів ТзОВ «</a:t>
            </a:r>
            <a:r>
              <a:rPr lang="uk-UA" dirty="0" err="1"/>
              <a:t>Оріана</a:t>
            </a:r>
            <a:r>
              <a:rPr lang="uk-UA" dirty="0"/>
              <a:t> </a:t>
            </a:r>
            <a:r>
              <a:rPr lang="uk-UA" dirty="0" err="1"/>
              <a:t>Галев</a:t>
            </a:r>
            <a:r>
              <a:rPr lang="uk-UA" dirty="0"/>
              <a:t>».</a:t>
            </a:r>
          </a:p>
          <a:p>
            <a:endParaRPr lang="uk-UA" dirty="0"/>
          </a:p>
        </p:txBody>
      </p:sp>
    </p:spTree>
    <p:extLst>
      <p:ext uri="{BB962C8B-B14F-4D97-AF65-F5344CB8AC3E}">
        <p14:creationId xmlns:p14="http://schemas.microsoft.com/office/powerpoint/2010/main" val="315508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E771E-9EB4-4D8E-BF04-BD0508D97006}"/>
              </a:ext>
            </a:extLst>
          </p:cNvPr>
          <p:cNvSpPr>
            <a:spLocks noGrp="1"/>
          </p:cNvSpPr>
          <p:nvPr>
            <p:ph type="title"/>
          </p:nvPr>
        </p:nvSpPr>
        <p:spPr/>
        <p:txBody>
          <a:bodyPr>
            <a:noAutofit/>
          </a:bodyPr>
          <a:lstStyle/>
          <a:p>
            <a:r>
              <a:rPr lang="uk-UA" sz="2800" dirty="0"/>
              <a:t>Державною установою «Івано-Франківський обласний центр контролю та профілактики </a:t>
            </a:r>
            <a:r>
              <a:rPr lang="uk-UA" sz="2800" dirty="0" err="1"/>
              <a:t>хвороб</a:t>
            </a:r>
            <a:r>
              <a:rPr lang="uk-UA" sz="2800" dirty="0"/>
              <a:t> Міністерства охорони здоров’я України» проводяться моніторингові дослідження в контрольних точках: </a:t>
            </a:r>
          </a:p>
        </p:txBody>
      </p:sp>
      <p:sp>
        <p:nvSpPr>
          <p:cNvPr id="3" name="Объект 2">
            <a:extLst>
              <a:ext uri="{FF2B5EF4-FFF2-40B4-BE49-F238E27FC236}">
                <a16:creationId xmlns:a16="http://schemas.microsoft.com/office/drawing/2014/main" id="{8E51CA57-D66C-43A3-97BC-E0F903C12D00}"/>
              </a:ext>
            </a:extLst>
          </p:cNvPr>
          <p:cNvSpPr>
            <a:spLocks noGrp="1"/>
          </p:cNvSpPr>
          <p:nvPr>
            <p:ph sz="quarter" idx="13"/>
          </p:nvPr>
        </p:nvSpPr>
        <p:spPr/>
        <p:txBody>
          <a:bodyPr>
            <a:normAutofit/>
          </a:bodyPr>
          <a:lstStyle/>
          <a:p>
            <a:pPr algn="just"/>
            <a:r>
              <a:rPr lang="uk-UA" dirty="0"/>
              <a:t>індивідуальні криниці в селах Кропивник, Сівка Калуська, Верхня,  Мостище,  Пійло; в мікрорайонах міста, які знаходяться в зоні впливу </a:t>
            </a:r>
            <a:r>
              <a:rPr lang="uk-UA" dirty="0" err="1"/>
              <a:t>хвостосховищ</a:t>
            </a:r>
            <a:r>
              <a:rPr lang="uk-UA" dirty="0"/>
              <a:t> ДП «Калійний завод»; 4 контрольних точок для досліджень проб води централізованого водопроводу; по 2 проби </a:t>
            </a:r>
            <a:r>
              <a:rPr lang="uk-UA" dirty="0" err="1"/>
              <a:t>грунту</a:t>
            </a:r>
            <a:r>
              <a:rPr lang="uk-UA" dirty="0"/>
              <a:t> та води з контрольних свердловин в санітарно-захисній зоні полігону токсичних відходів ТзОВ «</a:t>
            </a:r>
            <a:r>
              <a:rPr lang="uk-UA" dirty="0" err="1"/>
              <a:t>Оріана</a:t>
            </a:r>
            <a:r>
              <a:rPr lang="uk-UA" dirty="0"/>
              <a:t> </a:t>
            </a:r>
            <a:r>
              <a:rPr lang="uk-UA" dirty="0" err="1"/>
              <a:t>Галев</a:t>
            </a:r>
            <a:r>
              <a:rPr lang="uk-UA" dirty="0"/>
              <a:t>» та потічка Сапогів вище та нижче полігону, 2 контрольних точок з потічків Кропивник та обвідного каналу </a:t>
            </a:r>
            <a:r>
              <a:rPr lang="uk-UA" dirty="0" err="1"/>
              <a:t>р.Сівка</a:t>
            </a:r>
            <a:r>
              <a:rPr lang="uk-UA" dirty="0"/>
              <a:t> в зоні впливу ДП «Калійний завод» для щомісячних досліджень.</a:t>
            </a:r>
          </a:p>
          <a:p>
            <a:endParaRPr lang="uk-UA" dirty="0"/>
          </a:p>
        </p:txBody>
      </p:sp>
    </p:spTree>
    <p:extLst>
      <p:ext uri="{BB962C8B-B14F-4D97-AF65-F5344CB8AC3E}">
        <p14:creationId xmlns:p14="http://schemas.microsoft.com/office/powerpoint/2010/main" val="318569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BE025-9D24-42DB-BF42-23592C6B8A47}"/>
              </a:ext>
            </a:extLst>
          </p:cNvPr>
          <p:cNvSpPr>
            <a:spLocks noGrp="1"/>
          </p:cNvSpPr>
          <p:nvPr>
            <p:ph type="title"/>
          </p:nvPr>
        </p:nvSpPr>
        <p:spPr/>
        <p:txBody>
          <a:bodyPr/>
          <a:lstStyle/>
          <a:p>
            <a:r>
              <a:rPr lang="uk-UA" dirty="0"/>
              <a:t>За період з 2010 року відібрано близько 10 тис. проб води питної, води поверхневих водойм, води із контрольних свердловин</a:t>
            </a:r>
          </a:p>
        </p:txBody>
      </p:sp>
      <p:sp>
        <p:nvSpPr>
          <p:cNvPr id="3" name="Объект 2">
            <a:extLst>
              <a:ext uri="{FF2B5EF4-FFF2-40B4-BE49-F238E27FC236}">
                <a16:creationId xmlns:a16="http://schemas.microsoft.com/office/drawing/2014/main" id="{6FCD7DD8-5503-4456-8DA6-4F5E2BE4327F}"/>
              </a:ext>
            </a:extLst>
          </p:cNvPr>
          <p:cNvSpPr>
            <a:spLocks noGrp="1"/>
          </p:cNvSpPr>
          <p:nvPr>
            <p:ph sz="quarter" idx="13"/>
          </p:nvPr>
        </p:nvSpPr>
        <p:spPr/>
        <p:txBody>
          <a:bodyPr>
            <a:normAutofit lnSpcReduction="10000"/>
          </a:bodyPr>
          <a:lstStyle/>
          <a:p>
            <a:pPr algn="just"/>
            <a:r>
              <a:rPr lang="uk-UA" sz="2400" dirty="0"/>
              <a:t>. Основним забруднювачем води є хлориди, граничнодопустима концентрація яких не повинна перевищувати 350 мг/дм3 . Вміст хлоридів у  3-5%  відібраних проб криничної води коливався в межах від 350 мг/дм3  до 13000 мг/дм3 в різні роки. Піковими спостерігались 2014-2016 роки. В даний час ситуація дещо стабілізувалась. </a:t>
            </a:r>
            <a:r>
              <a:rPr lang="uk-UA" sz="2400" b="1" dirty="0"/>
              <a:t>Але в криницях с. Пійло та м. Калуш (вул. Зарічна) постійно фіксується перевищення вмісту хлоридів до 700 мг/дм3.</a:t>
            </a:r>
            <a:endParaRPr lang="uk-UA" sz="2400" dirty="0"/>
          </a:p>
          <a:p>
            <a:endParaRPr lang="uk-UA" dirty="0"/>
          </a:p>
        </p:txBody>
      </p:sp>
    </p:spTree>
    <p:extLst>
      <p:ext uri="{BB962C8B-B14F-4D97-AF65-F5344CB8AC3E}">
        <p14:creationId xmlns:p14="http://schemas.microsoft.com/office/powerpoint/2010/main" val="148541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1A97BD-0CF8-478C-9370-AD7C57A6F265}"/>
              </a:ext>
            </a:extLst>
          </p:cNvPr>
          <p:cNvSpPr>
            <a:spLocks noGrp="1"/>
          </p:cNvSpPr>
          <p:nvPr>
            <p:ph type="title"/>
          </p:nvPr>
        </p:nvSpPr>
        <p:spPr>
          <a:xfrm>
            <a:off x="221942" y="506027"/>
            <a:ext cx="11056284" cy="1708668"/>
          </a:xfrm>
        </p:spPr>
        <p:txBody>
          <a:bodyPr>
            <a:normAutofit fontScale="90000"/>
          </a:bodyPr>
          <a:lstStyle/>
          <a:p>
            <a:r>
              <a:rPr lang="ru-RU" b="1" i="1" dirty="0" err="1"/>
              <a:t>Якість</a:t>
            </a:r>
            <a:r>
              <a:rPr lang="ru-RU" b="1" i="1" dirty="0"/>
              <a:t> </a:t>
            </a:r>
            <a:r>
              <a:rPr lang="ru-RU" b="1" i="1" dirty="0" err="1"/>
              <a:t>питної</a:t>
            </a:r>
            <a:r>
              <a:rPr lang="ru-RU" b="1" i="1" dirty="0"/>
              <a:t> води </a:t>
            </a:r>
            <a:r>
              <a:rPr lang="ru-RU" b="1" i="1" dirty="0" err="1"/>
              <a:t>індивідуальних</a:t>
            </a:r>
            <a:r>
              <a:rPr lang="ru-RU" b="1" i="1" dirty="0"/>
              <a:t> </a:t>
            </a:r>
            <a:r>
              <a:rPr lang="ru-RU" b="1" i="1" dirty="0" err="1"/>
              <a:t>криниць</a:t>
            </a:r>
            <a:r>
              <a:rPr lang="ru-RU" b="1" i="1" dirty="0"/>
              <a:t> в </a:t>
            </a:r>
            <a:r>
              <a:rPr lang="ru-RU" b="1" i="1" dirty="0" err="1"/>
              <a:t>населених</a:t>
            </a:r>
            <a:r>
              <a:rPr lang="ru-RU" b="1" i="1" dirty="0"/>
              <a:t> пунктах району за </a:t>
            </a:r>
            <a:r>
              <a:rPr lang="ru-RU" b="1" i="1" dirty="0" err="1"/>
              <a:t>період</a:t>
            </a:r>
            <a:r>
              <a:rPr lang="ru-RU" b="1" i="1" dirty="0"/>
              <a:t> 201</a:t>
            </a:r>
            <a:r>
              <a:rPr lang="uk-UA" b="1" i="1" dirty="0"/>
              <a:t>0</a:t>
            </a:r>
            <a:r>
              <a:rPr lang="ru-RU" b="1" i="1" dirty="0"/>
              <a:t> – 20</a:t>
            </a:r>
            <a:r>
              <a:rPr lang="uk-UA" b="1" i="1" dirty="0"/>
              <a:t>23 </a:t>
            </a:r>
            <a:r>
              <a:rPr lang="ru-RU" b="1" i="1" dirty="0"/>
              <a:t>роки</a:t>
            </a:r>
            <a:br>
              <a:rPr lang="uk-UA" dirty="0"/>
            </a:br>
            <a:endParaRPr lang="uk-UA" dirty="0"/>
          </a:p>
        </p:txBody>
      </p:sp>
      <p:graphicFrame>
        <p:nvGraphicFramePr>
          <p:cNvPr id="4" name="Объект 3">
            <a:extLst>
              <a:ext uri="{FF2B5EF4-FFF2-40B4-BE49-F238E27FC236}">
                <a16:creationId xmlns:a16="http://schemas.microsoft.com/office/drawing/2014/main" id="{C1965EE3-860C-42F2-9184-EA6F1F546C8E}"/>
              </a:ext>
            </a:extLst>
          </p:cNvPr>
          <p:cNvGraphicFramePr>
            <a:graphicFrameLocks noGrp="1"/>
          </p:cNvGraphicFramePr>
          <p:nvPr>
            <p:ph sz="quarter" idx="13"/>
            <p:extLst>
              <p:ext uri="{D42A27DB-BD31-4B8C-83A1-F6EECF244321}">
                <p14:modId xmlns:p14="http://schemas.microsoft.com/office/powerpoint/2010/main" val="931754003"/>
              </p:ext>
            </p:extLst>
          </p:nvPr>
        </p:nvGraphicFramePr>
        <p:xfrm>
          <a:off x="506027" y="2214695"/>
          <a:ext cx="10963923" cy="3744677"/>
        </p:xfrm>
        <a:graphic>
          <a:graphicData uri="http://schemas.openxmlformats.org/drawingml/2006/table">
            <a:tbl>
              <a:tblPr firstRow="1" firstCol="1" bandRow="1">
                <a:tableStyleId>{5C22544A-7EE6-4342-B048-85BDC9FD1C3A}</a:tableStyleId>
              </a:tblPr>
              <a:tblGrid>
                <a:gridCol w="1859287">
                  <a:extLst>
                    <a:ext uri="{9D8B030D-6E8A-4147-A177-3AD203B41FA5}">
                      <a16:colId xmlns:a16="http://schemas.microsoft.com/office/drawing/2014/main" val="2796453625"/>
                    </a:ext>
                  </a:extLst>
                </a:gridCol>
                <a:gridCol w="1523633">
                  <a:extLst>
                    <a:ext uri="{9D8B030D-6E8A-4147-A177-3AD203B41FA5}">
                      <a16:colId xmlns:a16="http://schemas.microsoft.com/office/drawing/2014/main" val="346089882"/>
                    </a:ext>
                  </a:extLst>
                </a:gridCol>
                <a:gridCol w="1515240">
                  <a:extLst>
                    <a:ext uri="{9D8B030D-6E8A-4147-A177-3AD203B41FA5}">
                      <a16:colId xmlns:a16="http://schemas.microsoft.com/office/drawing/2014/main" val="174979850"/>
                    </a:ext>
                  </a:extLst>
                </a:gridCol>
                <a:gridCol w="1516441">
                  <a:extLst>
                    <a:ext uri="{9D8B030D-6E8A-4147-A177-3AD203B41FA5}">
                      <a16:colId xmlns:a16="http://schemas.microsoft.com/office/drawing/2014/main" val="2695032989"/>
                    </a:ext>
                  </a:extLst>
                </a:gridCol>
                <a:gridCol w="1516441">
                  <a:extLst>
                    <a:ext uri="{9D8B030D-6E8A-4147-A177-3AD203B41FA5}">
                      <a16:colId xmlns:a16="http://schemas.microsoft.com/office/drawing/2014/main" val="4294092117"/>
                    </a:ext>
                  </a:extLst>
                </a:gridCol>
                <a:gridCol w="1516441">
                  <a:extLst>
                    <a:ext uri="{9D8B030D-6E8A-4147-A177-3AD203B41FA5}">
                      <a16:colId xmlns:a16="http://schemas.microsoft.com/office/drawing/2014/main" val="2939169687"/>
                    </a:ext>
                  </a:extLst>
                </a:gridCol>
                <a:gridCol w="785192">
                  <a:extLst>
                    <a:ext uri="{9D8B030D-6E8A-4147-A177-3AD203B41FA5}">
                      <a16:colId xmlns:a16="http://schemas.microsoft.com/office/drawing/2014/main" val="1420526725"/>
                    </a:ext>
                  </a:extLst>
                </a:gridCol>
                <a:gridCol w="731248">
                  <a:extLst>
                    <a:ext uri="{9D8B030D-6E8A-4147-A177-3AD203B41FA5}">
                      <a16:colId xmlns:a16="http://schemas.microsoft.com/office/drawing/2014/main" val="3033328172"/>
                    </a:ext>
                  </a:extLst>
                </a:gridCol>
              </a:tblGrid>
              <a:tr h="198298">
                <a:tc rowSpan="2">
                  <a:txBody>
                    <a:bodyPr/>
                    <a:lstStyle/>
                    <a:p>
                      <a:pPr algn="ctr">
                        <a:spcAft>
                          <a:spcPts val="0"/>
                        </a:spcAft>
                      </a:pPr>
                      <a:r>
                        <a:rPr lang="ru-RU" sz="1200" dirty="0" err="1">
                          <a:effectLst/>
                        </a:rPr>
                        <a:t>Населені</a:t>
                      </a:r>
                      <a:r>
                        <a:rPr lang="ru-RU" sz="1200" dirty="0">
                          <a:effectLst/>
                        </a:rPr>
                        <a:t> </a:t>
                      </a:r>
                      <a:endParaRPr lang="uk-UA" sz="1200" dirty="0">
                        <a:effectLst/>
                      </a:endParaRPr>
                    </a:p>
                    <a:p>
                      <a:pPr algn="ctr">
                        <a:spcAft>
                          <a:spcPts val="0"/>
                        </a:spcAft>
                      </a:pPr>
                      <a:r>
                        <a:rPr lang="ru-RU" sz="1200" dirty="0" err="1">
                          <a:effectLst/>
                        </a:rPr>
                        <a:t>пункти</a:t>
                      </a:r>
                      <a:endParaRPr lang="uk-UA" sz="1200" dirty="0">
                        <a:effectLst/>
                        <a:latin typeface="Times New Roman" panose="02020603050405020304" pitchFamily="18" charset="0"/>
                        <a:ea typeface="Times New Roman" panose="02020603050405020304" pitchFamily="18" charset="0"/>
                      </a:endParaRPr>
                    </a:p>
                  </a:txBody>
                  <a:tcPr marL="61147" marR="61147" marT="0" marB="0"/>
                </a:tc>
                <a:tc gridSpan="6">
                  <a:txBody>
                    <a:bodyPr/>
                    <a:lstStyle/>
                    <a:p>
                      <a:pPr algn="ctr">
                        <a:spcAft>
                          <a:spcPts val="0"/>
                        </a:spcAft>
                      </a:pPr>
                      <a:r>
                        <a:rPr lang="ru-RU" sz="1200">
                          <a:effectLst/>
                        </a:rPr>
                        <a:t>Кількість досліджених взірців/ % нестандартних</a:t>
                      </a:r>
                      <a:endParaRPr lang="uk-UA" sz="1200">
                        <a:effectLst/>
                        <a:latin typeface="Times New Roman" panose="02020603050405020304" pitchFamily="18" charset="0"/>
                        <a:ea typeface="Times New Roman" panose="02020603050405020304" pitchFamily="18" charset="0"/>
                      </a:endParaRPr>
                    </a:p>
                  </a:txBody>
                  <a:tcPr marL="61147" marR="61147"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1116640581"/>
                  </a:ext>
                </a:extLst>
              </a:tr>
              <a:tr h="991494">
                <a:tc vMerge="1">
                  <a:txBody>
                    <a:bodyPr/>
                    <a:lstStyle/>
                    <a:p>
                      <a:endParaRPr lang="uk-UA"/>
                    </a:p>
                  </a:txBody>
                  <a:tcPr/>
                </a:tc>
                <a:tc>
                  <a:txBody>
                    <a:bodyPr/>
                    <a:lstStyle/>
                    <a:p>
                      <a:pPr algn="ctr">
                        <a:spcAft>
                          <a:spcPts val="0"/>
                        </a:spcAft>
                      </a:pPr>
                      <a:r>
                        <a:rPr lang="ru-RU" sz="1200">
                          <a:effectLst/>
                        </a:rPr>
                        <a:t>2010-2013</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2014</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2015</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2016</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201</a:t>
                      </a:r>
                      <a:r>
                        <a:rPr lang="uk-UA" sz="1200">
                          <a:effectLst/>
                        </a:rPr>
                        <a:t>8</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2019 </a:t>
                      </a:r>
                      <a:endParaRPr lang="uk-UA" sz="1200" dirty="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2023</a:t>
                      </a:r>
                      <a:endParaRPr lang="uk-UA" sz="120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4012566896"/>
                  </a:ext>
                </a:extLst>
              </a:tr>
              <a:tr h="396598">
                <a:tc>
                  <a:txBody>
                    <a:bodyPr/>
                    <a:lstStyle/>
                    <a:p>
                      <a:pPr algn="ctr">
                        <a:spcAft>
                          <a:spcPts val="0"/>
                        </a:spcAft>
                      </a:pPr>
                      <a:r>
                        <a:rPr lang="ru-RU" sz="1200">
                          <a:effectLst/>
                        </a:rPr>
                        <a:t>Кропивник </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1315/0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117/0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101/0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99/0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114/0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41/0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dirty="0">
                          <a:effectLst/>
                        </a:rPr>
                        <a:t>2/0 </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3176025715"/>
                  </a:ext>
                </a:extLst>
              </a:tr>
              <a:tr h="396598">
                <a:tc>
                  <a:txBody>
                    <a:bodyPr/>
                    <a:lstStyle/>
                    <a:p>
                      <a:pPr algn="ctr">
                        <a:spcAft>
                          <a:spcPts val="0"/>
                        </a:spcAft>
                      </a:pPr>
                      <a:r>
                        <a:rPr lang="ru-RU" sz="1200">
                          <a:effectLst/>
                        </a:rPr>
                        <a:t>Сівка Калуська</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1319/0,1</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111/3,6</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109/3,7</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111/0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98/2,0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36/0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dirty="0">
                          <a:effectLst/>
                        </a:rPr>
                        <a:t> 2/0</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2656944293"/>
                  </a:ext>
                </a:extLst>
              </a:tr>
              <a:tr h="396598">
                <a:tc>
                  <a:txBody>
                    <a:bodyPr/>
                    <a:lstStyle/>
                    <a:p>
                      <a:pPr algn="ctr">
                        <a:spcAft>
                          <a:spcPts val="0"/>
                        </a:spcAft>
                      </a:pPr>
                      <a:r>
                        <a:rPr lang="ru-RU" sz="1200">
                          <a:effectLst/>
                        </a:rPr>
                        <a:t>Пійло </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10/70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24/4,2</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25/12</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15/33,3</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24/50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10/50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dirty="0">
                          <a:effectLst/>
                        </a:rPr>
                        <a:t> 2/100</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825101382"/>
                  </a:ext>
                </a:extLst>
              </a:tr>
              <a:tr h="396598">
                <a:tc>
                  <a:txBody>
                    <a:bodyPr/>
                    <a:lstStyle/>
                    <a:p>
                      <a:pPr algn="ctr">
                        <a:spcAft>
                          <a:spcPts val="0"/>
                        </a:spcAft>
                      </a:pPr>
                      <a:r>
                        <a:rPr lang="ru-RU" sz="1200">
                          <a:effectLst/>
                        </a:rPr>
                        <a:t>Верхня</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36/16,7</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132/8,3</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122/24,6</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119/54,6</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92/3,3</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13/0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dirty="0">
                          <a:effectLst/>
                        </a:rPr>
                        <a:t>2/0 </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4207630324"/>
                  </a:ext>
                </a:extLst>
              </a:tr>
              <a:tr h="396598">
                <a:tc>
                  <a:txBody>
                    <a:bodyPr/>
                    <a:lstStyle/>
                    <a:p>
                      <a:pPr algn="ctr">
                        <a:spcAft>
                          <a:spcPts val="0"/>
                        </a:spcAft>
                      </a:pPr>
                      <a:r>
                        <a:rPr lang="ru-RU" sz="1200">
                          <a:effectLst/>
                        </a:rPr>
                        <a:t>Мостище </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28/0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67/1,5</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72/0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71/0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72/0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30/0</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dirty="0">
                          <a:effectLst/>
                        </a:rPr>
                        <a:t> 2/0</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3444906995"/>
                  </a:ext>
                </a:extLst>
              </a:tr>
              <a:tr h="571895">
                <a:tc>
                  <a:txBody>
                    <a:bodyPr/>
                    <a:lstStyle/>
                    <a:p>
                      <a:pPr algn="ctr">
                        <a:spcAft>
                          <a:spcPts val="0"/>
                        </a:spcAft>
                      </a:pPr>
                      <a:r>
                        <a:rPr lang="ru-RU" sz="1200">
                          <a:effectLst/>
                        </a:rPr>
                        <a:t>Всього проб</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2708/0,5</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451/3,8</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429/8,6</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ru-RU" sz="1200">
                          <a:effectLst/>
                        </a:rPr>
                        <a:t>415/16,9</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400/4,3</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130/3,8</a:t>
                      </a:r>
                      <a:endParaRPr lang="uk-UA" sz="1200">
                        <a:effectLst/>
                        <a:latin typeface="Times New Roman" panose="02020603050405020304" pitchFamily="18" charset="0"/>
                        <a:ea typeface="Times New Roman" panose="02020603050405020304" pitchFamily="18" charset="0"/>
                      </a:endParaRPr>
                    </a:p>
                  </a:txBody>
                  <a:tcPr marL="61147" marR="61147" marT="0" marB="0"/>
                </a:tc>
                <a:tc>
                  <a:txBody>
                    <a:bodyPr/>
                    <a:lstStyle/>
                    <a:p>
                      <a:pPr algn="ctr">
                        <a:spcAft>
                          <a:spcPts val="0"/>
                        </a:spcAft>
                      </a:pPr>
                      <a:r>
                        <a:rPr lang="uk-UA" sz="1200">
                          <a:effectLst/>
                        </a:rPr>
                        <a:t>6/32 </a:t>
                      </a:r>
                      <a:endParaRPr lang="uk-UA" sz="1200" dirty="0">
                        <a:effectLst/>
                        <a:latin typeface="Times New Roman" panose="02020603050405020304" pitchFamily="18" charset="0"/>
                        <a:ea typeface="Times New Roman" panose="02020603050405020304" pitchFamily="18" charset="0"/>
                      </a:endParaRPr>
                    </a:p>
                  </a:txBody>
                  <a:tcPr marL="61147" marR="61147" marT="0" marB="0"/>
                </a:tc>
                <a:extLst>
                  <a:ext uri="{0D108BD9-81ED-4DB2-BD59-A6C34878D82A}">
                    <a16:rowId xmlns:a16="http://schemas.microsoft.com/office/drawing/2014/main" val="2060596624"/>
                  </a:ext>
                </a:extLst>
              </a:tr>
            </a:tbl>
          </a:graphicData>
        </a:graphic>
      </p:graphicFrame>
    </p:spTree>
    <p:extLst>
      <p:ext uri="{BB962C8B-B14F-4D97-AF65-F5344CB8AC3E}">
        <p14:creationId xmlns:p14="http://schemas.microsoft.com/office/powerpoint/2010/main" val="327510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2E9A16-BBF8-4FF1-A7FA-F7324056918E}"/>
              </a:ext>
            </a:extLst>
          </p:cNvPr>
          <p:cNvSpPr>
            <a:spLocks noGrp="1"/>
          </p:cNvSpPr>
          <p:nvPr>
            <p:ph type="title"/>
          </p:nvPr>
        </p:nvSpPr>
        <p:spPr/>
        <p:txBody>
          <a:bodyPr/>
          <a:lstStyle/>
          <a:p>
            <a:r>
              <a:rPr lang="uk-UA" dirty="0"/>
              <a:t>ШЛЯХИ ВИРІШЕННЯ ПРОБЛЕМИ</a:t>
            </a:r>
          </a:p>
        </p:txBody>
      </p:sp>
      <p:sp>
        <p:nvSpPr>
          <p:cNvPr id="3" name="Объект 2">
            <a:extLst>
              <a:ext uri="{FF2B5EF4-FFF2-40B4-BE49-F238E27FC236}">
                <a16:creationId xmlns:a16="http://schemas.microsoft.com/office/drawing/2014/main" id="{D42BB30D-C360-4EC9-A414-AA5400412712}"/>
              </a:ext>
            </a:extLst>
          </p:cNvPr>
          <p:cNvSpPr>
            <a:spLocks noGrp="1"/>
          </p:cNvSpPr>
          <p:nvPr>
            <p:ph sz="quarter" idx="13"/>
          </p:nvPr>
        </p:nvSpPr>
        <p:spPr/>
        <p:txBody>
          <a:bodyPr>
            <a:normAutofit fontScale="92500" lnSpcReduction="10000"/>
          </a:bodyPr>
          <a:lstStyle/>
          <a:p>
            <a:pPr algn="ctr"/>
            <a:r>
              <a:rPr lang="uk-UA" sz="4000" b="1" dirty="0"/>
              <a:t>Позитивним прикладом вирішення вказаного питання є прокладання гілки водопроводу в с. Верхня, яка задовільнила потреби населення у питній воді.   </a:t>
            </a:r>
            <a:endParaRPr lang="uk-UA" sz="4000" dirty="0"/>
          </a:p>
          <a:p>
            <a:endParaRPr lang="uk-UA" dirty="0"/>
          </a:p>
        </p:txBody>
      </p:sp>
    </p:spTree>
    <p:extLst>
      <p:ext uri="{BB962C8B-B14F-4D97-AF65-F5344CB8AC3E}">
        <p14:creationId xmlns:p14="http://schemas.microsoft.com/office/powerpoint/2010/main" val="211940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264B3-46D4-4F48-8E5B-25CA079C92E8}"/>
              </a:ext>
            </a:extLst>
          </p:cNvPr>
          <p:cNvSpPr>
            <a:spLocks noGrp="1"/>
          </p:cNvSpPr>
          <p:nvPr>
            <p:ph type="title"/>
          </p:nvPr>
        </p:nvSpPr>
        <p:spPr/>
        <p:txBody>
          <a:bodyPr/>
          <a:lstStyle/>
          <a:p>
            <a:r>
              <a:rPr lang="uk-UA" dirty="0"/>
              <a:t>ПРОПОЗИЦІЇ</a:t>
            </a:r>
          </a:p>
        </p:txBody>
      </p:sp>
      <p:sp>
        <p:nvSpPr>
          <p:cNvPr id="3" name="Объект 2">
            <a:extLst>
              <a:ext uri="{FF2B5EF4-FFF2-40B4-BE49-F238E27FC236}">
                <a16:creationId xmlns:a16="http://schemas.microsoft.com/office/drawing/2014/main" id="{EC0578FF-FFBD-4F7E-A6F5-BD277A184A59}"/>
              </a:ext>
            </a:extLst>
          </p:cNvPr>
          <p:cNvSpPr>
            <a:spLocks noGrp="1"/>
          </p:cNvSpPr>
          <p:nvPr>
            <p:ph sz="quarter" idx="13"/>
          </p:nvPr>
        </p:nvSpPr>
        <p:spPr/>
        <p:txBody>
          <a:bodyPr/>
          <a:lstStyle/>
          <a:p>
            <a:r>
              <a:rPr lang="uk-UA" dirty="0"/>
              <a:t>Вирішення вказаної проблеми на регіональному рівні вбачаємо у забезпеченні вказаних населених пунктів питною водою гарантованої якості з централізованих джерел водопостачання. На Державному рівні необхідно поновити калійно-магнієве виробництво, що покращить умови проживання населення, екологічну ситуацію та стане важливим елементом розвитку економіки Держави. </a:t>
            </a:r>
          </a:p>
        </p:txBody>
      </p:sp>
    </p:spTree>
    <p:extLst>
      <p:ext uri="{BB962C8B-B14F-4D97-AF65-F5344CB8AC3E}">
        <p14:creationId xmlns:p14="http://schemas.microsoft.com/office/powerpoint/2010/main" val="339126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C6DC8E-BF9C-4138-9432-12B43FC05217}"/>
              </a:ext>
            </a:extLst>
          </p:cNvPr>
          <p:cNvSpPr>
            <a:spLocks noGrp="1"/>
          </p:cNvSpPr>
          <p:nvPr>
            <p:ph sz="quarter" idx="4294967295"/>
          </p:nvPr>
        </p:nvSpPr>
        <p:spPr>
          <a:xfrm>
            <a:off x="0" y="1597982"/>
            <a:ext cx="12192000" cy="4193220"/>
          </a:xfrm>
        </p:spPr>
        <p:txBody>
          <a:bodyPr>
            <a:normAutofit/>
          </a:bodyPr>
          <a:lstStyle/>
          <a:p>
            <a:pPr marL="0" indent="0">
              <a:buNone/>
            </a:pPr>
            <a:r>
              <a:rPr lang="uk-UA" sz="8800" dirty="0"/>
              <a:t>       ДЯКУЮ ЗА УВАГУ</a:t>
            </a:r>
            <a:r>
              <a:rPr lang="en-US" sz="8800" dirty="0"/>
              <a:t>!</a:t>
            </a:r>
            <a:endParaRPr lang="uk-UA" sz="8800" dirty="0"/>
          </a:p>
        </p:txBody>
      </p:sp>
      <p:pic>
        <p:nvPicPr>
          <p:cNvPr id="4" name="Рисунок 3">
            <a:extLst>
              <a:ext uri="{FF2B5EF4-FFF2-40B4-BE49-F238E27FC236}">
                <a16:creationId xmlns:a16="http://schemas.microsoft.com/office/drawing/2014/main" id="{856B55F8-EE1E-48ED-B44A-6A2F51E82F72}"/>
              </a:ext>
            </a:extLst>
          </p:cNvPr>
          <p:cNvPicPr>
            <a:picLocks noChangeAspect="1"/>
          </p:cNvPicPr>
          <p:nvPr/>
        </p:nvPicPr>
        <p:blipFill>
          <a:blip r:embed="rId2"/>
          <a:stretch>
            <a:fillRect/>
          </a:stretch>
        </p:blipFill>
        <p:spPr>
          <a:xfrm>
            <a:off x="5344357" y="3737499"/>
            <a:ext cx="2377242" cy="2612499"/>
          </a:xfrm>
          <a:prstGeom prst="rect">
            <a:avLst/>
          </a:prstGeom>
        </p:spPr>
      </p:pic>
    </p:spTree>
    <p:extLst>
      <p:ext uri="{BB962C8B-B14F-4D97-AF65-F5344CB8AC3E}">
        <p14:creationId xmlns:p14="http://schemas.microsoft.com/office/powerpoint/2010/main" val="58047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87EAE-15CD-4CB8-98DA-9F1DB299BF76}"/>
              </a:ext>
            </a:extLst>
          </p:cNvPr>
          <p:cNvSpPr>
            <a:spLocks noGrp="1"/>
          </p:cNvSpPr>
          <p:nvPr>
            <p:ph type="title"/>
          </p:nvPr>
        </p:nvSpPr>
        <p:spPr>
          <a:xfrm>
            <a:off x="1557763" y="3777285"/>
            <a:ext cx="4872680" cy="2022719"/>
          </a:xfrm>
        </p:spPr>
        <p:txBody>
          <a:bodyPr/>
          <a:lstStyle/>
          <a:p>
            <a:endParaRPr lang="uk-UA" dirty="0"/>
          </a:p>
        </p:txBody>
      </p:sp>
      <p:sp>
        <p:nvSpPr>
          <p:cNvPr id="3" name="Объект 2">
            <a:extLst>
              <a:ext uri="{FF2B5EF4-FFF2-40B4-BE49-F238E27FC236}">
                <a16:creationId xmlns:a16="http://schemas.microsoft.com/office/drawing/2014/main" id="{576F32F3-4A13-4DE5-A12E-7A20208A8C91}"/>
              </a:ext>
            </a:extLst>
          </p:cNvPr>
          <p:cNvSpPr>
            <a:spLocks noGrp="1"/>
          </p:cNvSpPr>
          <p:nvPr>
            <p:ph sz="quarter" idx="13"/>
          </p:nvPr>
        </p:nvSpPr>
        <p:spPr/>
        <p:txBody>
          <a:bodyPr/>
          <a:lstStyle/>
          <a:p>
            <a:endParaRPr lang="uk-UA" dirty="0"/>
          </a:p>
        </p:txBody>
      </p:sp>
      <p:pic>
        <p:nvPicPr>
          <p:cNvPr id="4098" name="Picture 2" descr="Калуський калійний завод у 19 столітті">
            <a:extLst>
              <a:ext uri="{FF2B5EF4-FFF2-40B4-BE49-F238E27FC236}">
                <a16:creationId xmlns:a16="http://schemas.microsoft.com/office/drawing/2014/main" id="{27AF19AE-106C-44DC-869E-F7FCBF777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58" y="2367092"/>
            <a:ext cx="6607894" cy="43094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B978067B-7A53-43EC-A401-E88CC2CFE2F8}"/>
              </a:ext>
            </a:extLst>
          </p:cNvPr>
          <p:cNvSpPr/>
          <p:nvPr/>
        </p:nvSpPr>
        <p:spPr>
          <a:xfrm>
            <a:off x="1251750" y="239697"/>
            <a:ext cx="10768615" cy="2246769"/>
          </a:xfrm>
          <a:prstGeom prst="rect">
            <a:avLst/>
          </a:prstGeom>
        </p:spPr>
        <p:txBody>
          <a:bodyPr wrap="square">
            <a:spAutoFit/>
          </a:bodyPr>
          <a:lstStyle/>
          <a:p>
            <a:r>
              <a:rPr lang="uk-UA" sz="2800" dirty="0"/>
              <a:t>1826 року на Прикарпатті, яке тоді знаходилося під контролем Австрійської імперії, були знайдені значні поклади калійної солі. У той час наука ще не знайшла спосіб застосування цього мінералу, але вже в середині ХІХ століття почалося повноцінне освоєння родовищ. Калуський калійний завод було засновано 1853 року. </a:t>
            </a:r>
          </a:p>
        </p:txBody>
      </p:sp>
    </p:spTree>
    <p:extLst>
      <p:ext uri="{BB962C8B-B14F-4D97-AF65-F5344CB8AC3E}">
        <p14:creationId xmlns:p14="http://schemas.microsoft.com/office/powerpoint/2010/main" val="258036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B9C45D-B8FA-4700-8011-6F9138F639F2}"/>
              </a:ext>
            </a:extLst>
          </p:cNvPr>
          <p:cNvSpPr>
            <a:spLocks noGrp="1"/>
          </p:cNvSpPr>
          <p:nvPr>
            <p:ph type="title"/>
          </p:nvPr>
        </p:nvSpPr>
        <p:spPr/>
        <p:txBody>
          <a:bodyPr>
            <a:noAutofit/>
          </a:bodyPr>
          <a:lstStyle/>
          <a:p>
            <a:r>
              <a:rPr lang="uk-UA" sz="2000" dirty="0"/>
              <a:t>Калійну сіль почали активно використовувати у виробництві мінеральних добрив для сільськогосподарських потреб. Завдяки їх застосуванню аграрні культури мали більшу урожайність, високу витривалість перед хворобами, підвищену лежкість при транспортуванні й зберіганні. Це підвищило їхні смакові та естетичні якості, що дало змогу нарощувати експорт і збільшити додану вартість продукту.</a:t>
            </a:r>
          </a:p>
        </p:txBody>
      </p:sp>
      <p:sp>
        <p:nvSpPr>
          <p:cNvPr id="3" name="Объект 2">
            <a:extLst>
              <a:ext uri="{FF2B5EF4-FFF2-40B4-BE49-F238E27FC236}">
                <a16:creationId xmlns:a16="http://schemas.microsoft.com/office/drawing/2014/main" id="{792EA55F-D20C-4FA4-B1B7-D9C511683F06}"/>
              </a:ext>
            </a:extLst>
          </p:cNvPr>
          <p:cNvSpPr>
            <a:spLocks noGrp="1"/>
          </p:cNvSpPr>
          <p:nvPr>
            <p:ph sz="quarter" idx="13"/>
          </p:nvPr>
        </p:nvSpPr>
        <p:spPr/>
        <p:txBody>
          <a:bodyPr>
            <a:normAutofit fontScale="92500" lnSpcReduction="20000"/>
          </a:bodyPr>
          <a:lstStyle/>
          <a:p>
            <a:r>
              <a:rPr lang="uk-UA" dirty="0"/>
              <a:t>Що ж стосується Домбровського родовища, то поклади калійної солі тут були розвідані ще у 30-х роках ХХ століття, але його розробка почалася аж 1967 року. Кар’єр було включено до сировинної бази калуського заводу калійних добрив. Це був перший випадок у світовій практиці видобутку калійної солі відкритим способом, адже 100-метрові поклади солей лежали буквально на поверхні. Калійний комбінат об’єднали з хімічно-металургійним комбінатом, який було введено в експлуатацію 1968 року. А у 1975 році комбінат перейменували у виробниче об’єднання «Хлорвініл», до складу якого увійшло 12 заводів, на яких працювало 17 тисяч робітників. Після розпаду Радянського Союзу тепер уже концерн «Хлорвініл» було реформовано у ВАТ «</a:t>
            </a:r>
            <a:r>
              <a:rPr lang="uk-UA" dirty="0" err="1"/>
              <a:t>Оріана</a:t>
            </a:r>
            <a:r>
              <a:rPr lang="uk-UA" dirty="0"/>
              <a:t>», якому, зокрема, належав і Калуський завод калійних добрив.</a:t>
            </a:r>
          </a:p>
        </p:txBody>
      </p:sp>
    </p:spTree>
    <p:extLst>
      <p:ext uri="{BB962C8B-B14F-4D97-AF65-F5344CB8AC3E}">
        <p14:creationId xmlns:p14="http://schemas.microsoft.com/office/powerpoint/2010/main" val="209780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07A5F-0E5C-40C0-9DF6-95D8D5280941}"/>
              </a:ext>
            </a:extLst>
          </p:cNvPr>
          <p:cNvSpPr>
            <a:spLocks noGrp="1"/>
          </p:cNvSpPr>
          <p:nvPr>
            <p:ph type="title"/>
          </p:nvPr>
        </p:nvSpPr>
        <p:spPr/>
        <p:txBody>
          <a:bodyPr>
            <a:normAutofit fontScale="90000"/>
          </a:bodyPr>
          <a:lstStyle/>
          <a:p>
            <a:r>
              <a:rPr lang="uk-UA" dirty="0"/>
              <a:t>Промисловий Домбровський кар’єр працював від середини 60-их років, коли було розпочато промислову розробку однієї з дільниць Калуш-</a:t>
            </a:r>
            <a:r>
              <a:rPr lang="uk-UA" dirty="0" err="1"/>
              <a:t>Голинського</a:t>
            </a:r>
            <a:r>
              <a:rPr lang="uk-UA" dirty="0"/>
              <a:t> родовища відкритим способом</a:t>
            </a:r>
          </a:p>
        </p:txBody>
      </p:sp>
      <p:pic>
        <p:nvPicPr>
          <p:cNvPr id="1026" name="Picture 2" descr="Домбровський кар'єр">
            <a:extLst>
              <a:ext uri="{FF2B5EF4-FFF2-40B4-BE49-F238E27FC236}">
                <a16:creationId xmlns:a16="http://schemas.microsoft.com/office/drawing/2014/main" id="{0758FCE6-162C-43F3-A58C-67E4B8AFF4C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47060" y="2366963"/>
            <a:ext cx="7689587" cy="432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7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E64B60-DC30-4D8F-8278-92DFD3F855B0}"/>
              </a:ext>
            </a:extLst>
          </p:cNvPr>
          <p:cNvSpPr>
            <a:spLocks noGrp="1"/>
          </p:cNvSpPr>
          <p:nvPr>
            <p:ph type="title"/>
          </p:nvPr>
        </p:nvSpPr>
        <p:spPr>
          <a:xfrm>
            <a:off x="913775" y="618517"/>
            <a:ext cx="10363825" cy="2213460"/>
          </a:xfrm>
        </p:spPr>
        <p:txBody>
          <a:bodyPr>
            <a:noAutofit/>
          </a:bodyPr>
          <a:lstStyle/>
          <a:p>
            <a:r>
              <a:rPr lang="uk-UA" sz="2000" dirty="0"/>
              <a:t>Таке рішення було прийнято у зв’язку із близьким до поверхні заляганням потужних пластів калійно-магнієвих солей. Видобування руди відкритим способом забезпечувало практично повне видобування покладів, низьку собівартість руди, високу продуктивність і безпечні умови праці. Після відпрацювання запасів руди об’єм чаші кар’єру планувалося використати як </a:t>
            </a:r>
            <a:r>
              <a:rPr lang="uk-UA" sz="2000" dirty="0" err="1"/>
              <a:t>хвостосховище</a:t>
            </a:r>
            <a:r>
              <a:rPr lang="uk-UA" sz="2000" dirty="0"/>
              <a:t> з його рекультивацією після відпрацювання запасів сировини і повної зупинки виробництва.</a:t>
            </a:r>
          </a:p>
        </p:txBody>
      </p:sp>
      <p:pic>
        <p:nvPicPr>
          <p:cNvPr id="2050" name="Picture 2">
            <a:extLst>
              <a:ext uri="{FF2B5EF4-FFF2-40B4-BE49-F238E27FC236}">
                <a16:creationId xmlns:a16="http://schemas.microsoft.com/office/drawing/2014/main" id="{9F2B067F-A726-4BC2-9B42-1FEAB72D3D0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23813" y="2832100"/>
            <a:ext cx="5433274" cy="361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3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416459-8761-4032-9A0D-A0E9E3E85F8F}"/>
              </a:ext>
            </a:extLst>
          </p:cNvPr>
          <p:cNvSpPr>
            <a:spLocks noGrp="1"/>
          </p:cNvSpPr>
          <p:nvPr>
            <p:ph type="title"/>
          </p:nvPr>
        </p:nvSpPr>
        <p:spPr/>
        <p:txBody>
          <a:bodyPr/>
          <a:lstStyle/>
          <a:p>
            <a:r>
              <a:rPr lang="uk-UA" dirty="0"/>
              <a:t>За весь період експлуатації з Домбровського кар’єру було видобуто 50,1 млн. м3 гірничої маси. </a:t>
            </a:r>
          </a:p>
        </p:txBody>
      </p:sp>
      <p:sp>
        <p:nvSpPr>
          <p:cNvPr id="3" name="Объект 2">
            <a:extLst>
              <a:ext uri="{FF2B5EF4-FFF2-40B4-BE49-F238E27FC236}">
                <a16:creationId xmlns:a16="http://schemas.microsoft.com/office/drawing/2014/main" id="{3F5EB98D-B7C0-4DAB-BC6D-E76DC253A32C}"/>
              </a:ext>
            </a:extLst>
          </p:cNvPr>
          <p:cNvSpPr>
            <a:spLocks noGrp="1"/>
          </p:cNvSpPr>
          <p:nvPr>
            <p:ph sz="quarter" idx="13"/>
          </p:nvPr>
        </p:nvSpPr>
        <p:spPr/>
        <p:txBody>
          <a:bodyPr/>
          <a:lstStyle/>
          <a:p>
            <a:r>
              <a:rPr lang="uk-UA" dirty="0"/>
              <a:t>Після закінчення відробки основної частини запасів південної дільниці кар’єру у 80-их роках розпочали розробку північної дільниці Домбровського кар’єру. Під час активної експлуатації кар’єру тут діяла достатньо ефективна система захисту видобувної дільниці від впливу ґрунтових вод та оперативного відведення атмосферних опадів. Таким чином, у порівняно складних гідрогеологічних та кліматичних умовах Прикарпаття впродовж десятків років вдавалося здійснювати успішне видобування цінної сировини, не допускаючи утворення загрозливої ситуації.</a:t>
            </a:r>
          </a:p>
          <a:p>
            <a:endParaRPr lang="uk-UA" dirty="0"/>
          </a:p>
        </p:txBody>
      </p:sp>
    </p:spTree>
    <p:extLst>
      <p:ext uri="{BB962C8B-B14F-4D97-AF65-F5344CB8AC3E}">
        <p14:creationId xmlns:p14="http://schemas.microsoft.com/office/powerpoint/2010/main" val="354612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C9A654-5830-417F-AFD9-D92B022C301B}"/>
              </a:ext>
            </a:extLst>
          </p:cNvPr>
          <p:cNvSpPr>
            <a:spLocks noGrp="1"/>
          </p:cNvSpPr>
          <p:nvPr>
            <p:ph type="title"/>
          </p:nvPr>
        </p:nvSpPr>
        <p:spPr/>
        <p:txBody>
          <a:bodyPr/>
          <a:lstStyle/>
          <a:p>
            <a:r>
              <a:rPr lang="uk-UA" dirty="0"/>
              <a:t>Після зупинки виробництва в 2006 були припинені й роботи з розробки кар’єру</a:t>
            </a:r>
          </a:p>
        </p:txBody>
      </p:sp>
      <p:sp>
        <p:nvSpPr>
          <p:cNvPr id="3" name="Объект 2">
            <a:extLst>
              <a:ext uri="{FF2B5EF4-FFF2-40B4-BE49-F238E27FC236}">
                <a16:creationId xmlns:a16="http://schemas.microsoft.com/office/drawing/2014/main" id="{0A985C85-95AB-41A6-84A1-51B9D5C09C4C}"/>
              </a:ext>
            </a:extLst>
          </p:cNvPr>
          <p:cNvSpPr>
            <a:spLocks noGrp="1"/>
          </p:cNvSpPr>
          <p:nvPr>
            <p:ph sz="quarter" idx="13"/>
          </p:nvPr>
        </p:nvSpPr>
        <p:spPr>
          <a:xfrm>
            <a:off x="913774" y="2367092"/>
            <a:ext cx="10547298" cy="4490908"/>
          </a:xfrm>
        </p:spPr>
        <p:txBody>
          <a:bodyPr/>
          <a:lstStyle/>
          <a:p>
            <a:r>
              <a:rPr lang="uk-UA" dirty="0"/>
              <a:t>потреба обслуговування родовища залишалася актуальною, адже йому загрожувало затоплення — передусім ґрунтовими водами. Убезпечити кар’єр від цієї загрози могли дренажні системи, які були вимкнені 2008 року через борги підприємства перед постачальником електроенергії. Затоплення вирви тривало особливо </a:t>
            </a:r>
            <a:r>
              <a:rPr lang="uk-UA" dirty="0" err="1"/>
              <a:t>інтенсивно</a:t>
            </a:r>
            <a:r>
              <a:rPr lang="uk-UA" dirty="0"/>
              <a:t> у 2008—2010 роках через прорив річки Сівка з боку північного борту кар’єру та рясні опади. </a:t>
            </a:r>
          </a:p>
        </p:txBody>
      </p:sp>
      <p:pic>
        <p:nvPicPr>
          <p:cNvPr id="4" name="Рисунок 3">
            <a:extLst>
              <a:ext uri="{FF2B5EF4-FFF2-40B4-BE49-F238E27FC236}">
                <a16:creationId xmlns:a16="http://schemas.microsoft.com/office/drawing/2014/main" id="{1A1BFA24-AB28-4E26-B350-2EB8204074D0}"/>
              </a:ext>
            </a:extLst>
          </p:cNvPr>
          <p:cNvPicPr>
            <a:picLocks noChangeAspect="1"/>
          </p:cNvPicPr>
          <p:nvPr/>
        </p:nvPicPr>
        <p:blipFill>
          <a:blip r:embed="rId2"/>
          <a:stretch>
            <a:fillRect/>
          </a:stretch>
        </p:blipFill>
        <p:spPr>
          <a:xfrm>
            <a:off x="7315199" y="4224129"/>
            <a:ext cx="3897297" cy="2541716"/>
          </a:xfrm>
          <a:prstGeom prst="rect">
            <a:avLst/>
          </a:prstGeom>
        </p:spPr>
      </p:pic>
    </p:spTree>
    <p:extLst>
      <p:ext uri="{BB962C8B-B14F-4D97-AF65-F5344CB8AC3E}">
        <p14:creationId xmlns:p14="http://schemas.microsoft.com/office/powerpoint/2010/main" val="163077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14653-D36A-4025-8716-441CADDA94E5}"/>
              </a:ext>
            </a:extLst>
          </p:cNvPr>
          <p:cNvSpPr>
            <a:spLocks noGrp="1"/>
          </p:cNvSpPr>
          <p:nvPr>
            <p:ph type="title"/>
          </p:nvPr>
        </p:nvSpPr>
        <p:spPr/>
        <p:txBody>
          <a:bodyPr>
            <a:normAutofit fontScale="90000"/>
          </a:bodyPr>
          <a:lstStyle/>
          <a:p>
            <a:r>
              <a:rPr lang="ru-RU" dirty="0" err="1"/>
              <a:t>Експлуатацію</a:t>
            </a:r>
            <a:r>
              <a:rPr lang="ru-RU" dirty="0"/>
              <a:t> </a:t>
            </a:r>
            <a:r>
              <a:rPr lang="ru-RU" dirty="0" err="1"/>
              <a:t>Домбровський</a:t>
            </a:r>
            <a:r>
              <a:rPr lang="ru-RU" dirty="0"/>
              <a:t> </a:t>
            </a:r>
            <a:r>
              <a:rPr lang="ru-RU" dirty="0" err="1"/>
              <a:t>кар’єру</a:t>
            </a:r>
            <a:r>
              <a:rPr lang="ru-RU" dirty="0"/>
              <a:t>, </a:t>
            </a:r>
            <a:r>
              <a:rPr lang="ru-RU" dirty="0" err="1"/>
              <a:t>що</a:t>
            </a:r>
            <a:r>
              <a:rPr lang="ru-RU" dirty="0"/>
              <a:t> у </a:t>
            </a:r>
            <a:r>
              <a:rPr lang="ru-RU" dirty="0" err="1"/>
              <a:t>м.Калуш</a:t>
            </a:r>
            <a:r>
              <a:rPr lang="ru-RU" dirty="0"/>
              <a:t> </a:t>
            </a:r>
            <a:r>
              <a:rPr lang="ru-RU" dirty="0" err="1"/>
              <a:t>зупинили</a:t>
            </a:r>
            <a:r>
              <a:rPr lang="ru-RU" dirty="0"/>
              <a:t> 2006-го року, </a:t>
            </a:r>
            <a:r>
              <a:rPr lang="ru-RU" dirty="0" err="1"/>
              <a:t>відтоді</a:t>
            </a:r>
            <a:r>
              <a:rPr lang="ru-RU" dirty="0"/>
              <a:t> з </a:t>
            </a:r>
            <a:r>
              <a:rPr lang="ru-RU" dirty="0" err="1"/>
              <a:t>виробіток</a:t>
            </a:r>
            <a:r>
              <a:rPr lang="ru-RU" dirty="0"/>
              <a:t> не </a:t>
            </a:r>
            <a:r>
              <a:rPr lang="ru-RU" dirty="0" err="1"/>
              <a:t>відкачують</a:t>
            </a:r>
            <a:r>
              <a:rPr lang="ru-RU" dirty="0"/>
              <a:t> воду, </a:t>
            </a:r>
            <a:r>
              <a:rPr lang="ru-RU" dirty="0" err="1"/>
              <a:t>тож</a:t>
            </a:r>
            <a:r>
              <a:rPr lang="ru-RU" dirty="0"/>
              <a:t> вона почала </a:t>
            </a:r>
            <a:r>
              <a:rPr lang="ru-RU" dirty="0" err="1"/>
              <a:t>заповнювати</a:t>
            </a:r>
            <a:r>
              <a:rPr lang="ru-RU" dirty="0"/>
              <a:t> </a:t>
            </a:r>
            <a:r>
              <a:rPr lang="ru-RU" dirty="0" err="1"/>
              <a:t>порожнини</a:t>
            </a:r>
            <a:r>
              <a:rPr lang="ru-RU" dirty="0"/>
              <a:t>.</a:t>
            </a:r>
            <a:endParaRPr lang="uk-UA" dirty="0"/>
          </a:p>
        </p:txBody>
      </p:sp>
      <p:pic>
        <p:nvPicPr>
          <p:cNvPr id="3074" name="Picture 2">
            <a:extLst>
              <a:ext uri="{FF2B5EF4-FFF2-40B4-BE49-F238E27FC236}">
                <a16:creationId xmlns:a16="http://schemas.microsoft.com/office/drawing/2014/main" id="{2E7DA890-D6CC-4FB7-8043-79166EAA43A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1402" y="2366963"/>
            <a:ext cx="5149196"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089A03-8E29-439A-89E0-722749EAC9F0}"/>
              </a:ext>
            </a:extLst>
          </p:cNvPr>
          <p:cNvSpPr>
            <a:spLocks noGrp="1"/>
          </p:cNvSpPr>
          <p:nvPr>
            <p:ph type="title"/>
          </p:nvPr>
        </p:nvSpPr>
        <p:spPr/>
        <p:txBody>
          <a:bodyPr/>
          <a:lstStyle/>
          <a:p>
            <a:r>
              <a:rPr lang="uk-UA" dirty="0"/>
              <a:t>Після закінчення експлуатації Домбровського кар’єру площа дзеркала розсолів становить близько 50 га. </a:t>
            </a:r>
          </a:p>
        </p:txBody>
      </p:sp>
      <p:sp>
        <p:nvSpPr>
          <p:cNvPr id="3" name="Объект 2">
            <a:extLst>
              <a:ext uri="{FF2B5EF4-FFF2-40B4-BE49-F238E27FC236}">
                <a16:creationId xmlns:a16="http://schemas.microsoft.com/office/drawing/2014/main" id="{74E6A276-6EE8-4A6C-AD0B-DA1E49E86CC8}"/>
              </a:ext>
            </a:extLst>
          </p:cNvPr>
          <p:cNvSpPr>
            <a:spLocks noGrp="1"/>
          </p:cNvSpPr>
          <p:nvPr>
            <p:ph sz="quarter" idx="13"/>
          </p:nvPr>
        </p:nvSpPr>
        <p:spPr/>
        <p:txBody>
          <a:bodyPr/>
          <a:lstStyle/>
          <a:p>
            <a:r>
              <a:rPr lang="uk-UA" dirty="0"/>
              <a:t>Щорічно, в залежності від </a:t>
            </a:r>
            <a:r>
              <a:rPr lang="uk-UA" dirty="0" err="1"/>
              <a:t>інтенсівності</a:t>
            </a:r>
            <a:r>
              <a:rPr lang="uk-UA" dirty="0"/>
              <a:t> атмосферних опадів, рівень дзеркала розсолу піднімається на 2-3 метри, а об’єм розсолу збільшується на 2-3 млн. м³. Розчин Домбровського кар’єру має загальну насиченість до 410 г/дм³. На поверхні дзеркала соляного озера Домбровського кар’єру  мінералізація становить від 120 до 150 г/дм³ в залежності від інтенсивності атмосферних опадів.</a:t>
            </a:r>
          </a:p>
        </p:txBody>
      </p:sp>
    </p:spTree>
    <p:extLst>
      <p:ext uri="{BB962C8B-B14F-4D97-AF65-F5344CB8AC3E}">
        <p14:creationId xmlns:p14="http://schemas.microsoft.com/office/powerpoint/2010/main" val="3819315325"/>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162</TotalTime>
  <Words>1262</Words>
  <Application>Microsoft Office PowerPoint</Application>
  <PresentationFormat>Широкоэкранный</PresentationFormat>
  <Paragraphs>91</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Times New Roman</vt:lpstr>
      <vt:lpstr>Tw Cen MT</vt:lpstr>
      <vt:lpstr>Капля</vt:lpstr>
      <vt:lpstr>Державна установа « Івано-Франківський обласний центр контролю та профілактики хвороб Міністерства охорони здоров’я України»  Про екологічну ситуацію на території Калуського гірничопромислового району Івано-Франківської області </vt:lpstr>
      <vt:lpstr>Презентация PowerPoint</vt:lpstr>
      <vt:lpstr>Калійну сіль почали активно використовувати у виробництві мінеральних добрив для сільськогосподарських потреб. Завдяки їх застосуванню аграрні культури мали більшу урожайність, високу витривалість перед хворобами, підвищену лежкість при транспортуванні й зберіганні. Це підвищило їхні смакові та естетичні якості, що дало змогу нарощувати експорт і збільшити додану вартість продукту.</vt:lpstr>
      <vt:lpstr>Промисловий Домбровський кар’єр працював від середини 60-их років, коли було розпочато промислову розробку однієї з дільниць Калуш-Голинського родовища відкритим способом</vt:lpstr>
      <vt:lpstr>Таке рішення було прийнято у зв’язку із близьким до поверхні заляганням потужних пластів калійно-магнієвих солей. Видобування руди відкритим способом забезпечувало практично повне видобування покладів, низьку собівартість руди, високу продуктивність і безпечні умови праці. Після відпрацювання запасів руди об’єм чаші кар’єру планувалося використати як хвостосховище з його рекультивацією після відпрацювання запасів сировини і повної зупинки виробництва.</vt:lpstr>
      <vt:lpstr>За весь період експлуатації з Домбровського кар’єру було видобуто 50,1 млн. м3 гірничої маси. </vt:lpstr>
      <vt:lpstr>Після зупинки виробництва в 2006 були припинені й роботи з розробки кар’єру</vt:lpstr>
      <vt:lpstr>Експлуатацію Домбровський кар’єру, що у м.Калуш зупинили 2006-го року, відтоді з виробіток не відкачують воду, тож вона почала заповнювати порожнини.</vt:lpstr>
      <vt:lpstr>Після закінчення експлуатації Домбровського кар’єру площа дзеркала розсолів становить близько 50 га. </vt:lpstr>
      <vt:lpstr>Високомінералізовані розчини, потрапляючи у водоносний горизонт, роблять непридатними для використання ресурси грунтових вод, які раніше використовувались для питного та господарського забезпечення. Такий розвиток ситуації призведе до катастрофічних наслідків, оскільки буде назавжди забруднений водоносний горизонт, а ареал засолонення може досягти території міського водозабору.</vt:lpstr>
      <vt:lpstr>Презентация PowerPoint</vt:lpstr>
      <vt:lpstr>У зв’язку з екологічним лихом на Прикарпатті, спричиненим впливом Домбровського кар’єру, було прийнято Указ Президента України від 10.02.2010р. №145/2010 „Про оголошення територій міста Калуш та сіл Кропивник і Сівка-Калуська Калуського району Івано-Франківської області зоною надзвичайної екологічної ситуації” та Розпорядження Кабінету Міністрів України від 25.07.2012р. №589-р „Про затвердження плану заходів з виконання Стокгольмської конференції про стійкі органічні забруднювачі” </vt:lpstr>
      <vt:lpstr>ПРОВЕДЕННЯ МОНІТОРИНГУ</vt:lpstr>
      <vt:lpstr>Державною установою «Івано-Франківський обласний центр контролю та профілактики хвороб Міністерства охорони здоров’я України» проводяться моніторингові дослідження в контрольних точках: </vt:lpstr>
      <vt:lpstr>За період з 2010 року відібрано близько 10 тис. проб води питної, води поверхневих водойм, води із контрольних свердловин</vt:lpstr>
      <vt:lpstr>Якість питної води індивідуальних криниць в населених пунктах району за період 2010 – 2023 роки </vt:lpstr>
      <vt:lpstr>ШЛЯХИ ВИРІШЕННЯ ПРОБЛЕМИ</vt:lpstr>
      <vt:lpstr>ПРОПОЗИЦІЇ</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Державна установа « Івано-Франківський обласний центр контролю та профілактики хвороб Міністерства охорони здоров’я України»  Про екологічну ситуацію на території Калуського гірничопромислового району Івано-Франківської області</dc:title>
  <dc:creator>admin</dc:creator>
  <cp:lastModifiedBy>admin</cp:lastModifiedBy>
  <cp:revision>10</cp:revision>
  <dcterms:created xsi:type="dcterms:W3CDTF">2023-10-17T17:27:21Z</dcterms:created>
  <dcterms:modified xsi:type="dcterms:W3CDTF">2023-10-18T05:58:15Z</dcterms:modified>
</cp:coreProperties>
</file>