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7" r:id="rId4"/>
    <p:sldId id="266" r:id="rId5"/>
    <p:sldId id="265" r:id="rId6"/>
    <p:sldId id="258" r:id="rId7"/>
    <p:sldId id="264" r:id="rId8"/>
    <p:sldId id="269" r:id="rId9"/>
    <p:sldId id="263" r:id="rId10"/>
    <p:sldId id="268"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4464"/>
  </p:normalViewPr>
  <p:slideViewPr>
    <p:cSldViewPr snapToGrid="0" snapToObjects="1">
      <p:cViewPr varScale="1">
        <p:scale>
          <a:sx n="86" d="100"/>
          <a:sy n="86"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A2929-F977-4057-9C10-4C2CCB32AF5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lt-LT"/>
        </a:p>
      </dgm:t>
    </dgm:pt>
    <dgm:pt modelId="{402BB26D-4079-47DF-847F-7EA1C6DF66FA}">
      <dgm:prSet phldrT="[Text]" custT="1"/>
      <dgm:spPr>
        <a:solidFill>
          <a:schemeClr val="accent6">
            <a:lumMod val="20000"/>
            <a:lumOff val="80000"/>
          </a:schemeClr>
        </a:solidFill>
      </dgm:spPr>
      <dgm:t>
        <a:bodyPr/>
        <a:lstStyle/>
        <a:p>
          <a:r>
            <a:rPr lang="en-US" sz="1800" b="1" dirty="0">
              <a:solidFill>
                <a:schemeClr val="tx1"/>
              </a:solidFill>
            </a:rPr>
            <a:t>Preparing the ground for the adaptation</a:t>
          </a:r>
          <a:endParaRPr lang="lt-LT" sz="1800" b="1" dirty="0">
            <a:solidFill>
              <a:schemeClr val="tx1"/>
            </a:solidFill>
          </a:endParaRPr>
        </a:p>
      </dgm:t>
    </dgm:pt>
    <dgm:pt modelId="{C22B7CE3-2778-4BC6-916B-817245F58CE1}" type="parTrans" cxnId="{B228BB3F-3736-4FB8-8956-6AB1E527A1A2}">
      <dgm:prSet/>
      <dgm:spPr/>
      <dgm:t>
        <a:bodyPr/>
        <a:lstStyle/>
        <a:p>
          <a:endParaRPr lang="lt-LT" sz="1800" b="1">
            <a:solidFill>
              <a:schemeClr val="tx1"/>
            </a:solidFill>
          </a:endParaRPr>
        </a:p>
      </dgm:t>
    </dgm:pt>
    <dgm:pt modelId="{5A761F49-2CFA-424A-B91A-B3B9F89B0E2A}" type="sibTrans" cxnId="{B228BB3F-3736-4FB8-8956-6AB1E527A1A2}">
      <dgm:prSet/>
      <dgm:spPr/>
      <dgm:t>
        <a:bodyPr/>
        <a:lstStyle/>
        <a:p>
          <a:endParaRPr lang="lt-LT" sz="1800" b="1">
            <a:solidFill>
              <a:schemeClr val="tx1"/>
            </a:solidFill>
          </a:endParaRPr>
        </a:p>
      </dgm:t>
    </dgm:pt>
    <dgm:pt modelId="{0404FB36-BFC9-49B6-83FB-489B0506197D}">
      <dgm:prSet phldrT="[Text]" custT="1"/>
      <dgm:spPr>
        <a:solidFill>
          <a:schemeClr val="accent6">
            <a:lumMod val="20000"/>
            <a:lumOff val="80000"/>
          </a:schemeClr>
        </a:solidFill>
      </dgm:spPr>
      <dgm:t>
        <a:bodyPr/>
        <a:lstStyle/>
        <a:p>
          <a:r>
            <a:rPr lang="en-US" sz="1800" b="1">
              <a:solidFill>
                <a:schemeClr val="tx1"/>
              </a:solidFill>
            </a:rPr>
            <a:t>Assessing risks and vulnerabilities to climate change</a:t>
          </a:r>
          <a:endParaRPr lang="lt-LT" sz="1800" b="1" dirty="0">
            <a:solidFill>
              <a:schemeClr val="tx1"/>
            </a:solidFill>
          </a:endParaRPr>
        </a:p>
      </dgm:t>
    </dgm:pt>
    <dgm:pt modelId="{F0EA102D-25E4-4432-8721-163CC9BEFC52}" type="parTrans" cxnId="{13F75285-037B-4A5B-B7A4-6014BD0E5DCC}">
      <dgm:prSet/>
      <dgm:spPr/>
      <dgm:t>
        <a:bodyPr/>
        <a:lstStyle/>
        <a:p>
          <a:endParaRPr lang="lt-LT" sz="1800" b="1">
            <a:solidFill>
              <a:schemeClr val="tx1"/>
            </a:solidFill>
          </a:endParaRPr>
        </a:p>
      </dgm:t>
    </dgm:pt>
    <dgm:pt modelId="{53DCAE07-2FD8-4EF0-9F6B-473A7B5854CF}" type="sibTrans" cxnId="{13F75285-037B-4A5B-B7A4-6014BD0E5DCC}">
      <dgm:prSet/>
      <dgm:spPr/>
      <dgm:t>
        <a:bodyPr/>
        <a:lstStyle/>
        <a:p>
          <a:endParaRPr lang="lt-LT" sz="1800" b="1">
            <a:solidFill>
              <a:schemeClr val="tx1"/>
            </a:solidFill>
          </a:endParaRPr>
        </a:p>
      </dgm:t>
    </dgm:pt>
    <dgm:pt modelId="{DC181B62-C9DD-4930-BB3A-E905C55031D5}">
      <dgm:prSet phldrT="[Text]" custT="1"/>
      <dgm:spPr>
        <a:solidFill>
          <a:schemeClr val="accent6">
            <a:lumMod val="20000"/>
            <a:lumOff val="80000"/>
          </a:schemeClr>
        </a:solidFill>
      </dgm:spPr>
      <dgm:t>
        <a:bodyPr/>
        <a:lstStyle/>
        <a:p>
          <a:r>
            <a:rPr lang="en-US" sz="1800" b="1">
              <a:solidFill>
                <a:schemeClr val="tx1"/>
              </a:solidFill>
            </a:rPr>
            <a:t>Identifying adaptation actions</a:t>
          </a:r>
          <a:endParaRPr lang="lt-LT" sz="1800" b="1" dirty="0">
            <a:solidFill>
              <a:schemeClr val="tx1"/>
            </a:solidFill>
          </a:endParaRPr>
        </a:p>
      </dgm:t>
    </dgm:pt>
    <dgm:pt modelId="{F0C61647-4FDA-4A02-AEA1-EE842A38B887}" type="parTrans" cxnId="{828CF49E-1121-45CB-8551-E8ED81A632E2}">
      <dgm:prSet/>
      <dgm:spPr/>
      <dgm:t>
        <a:bodyPr/>
        <a:lstStyle/>
        <a:p>
          <a:endParaRPr lang="lt-LT" sz="1800" b="1">
            <a:solidFill>
              <a:schemeClr val="tx1"/>
            </a:solidFill>
          </a:endParaRPr>
        </a:p>
      </dgm:t>
    </dgm:pt>
    <dgm:pt modelId="{0E5A7E2A-EB7D-4808-BC9E-41BDAEAE1DFE}" type="sibTrans" cxnId="{828CF49E-1121-45CB-8551-E8ED81A632E2}">
      <dgm:prSet/>
      <dgm:spPr/>
      <dgm:t>
        <a:bodyPr/>
        <a:lstStyle/>
        <a:p>
          <a:endParaRPr lang="lt-LT" sz="1800" b="1">
            <a:solidFill>
              <a:schemeClr val="tx1"/>
            </a:solidFill>
          </a:endParaRPr>
        </a:p>
      </dgm:t>
    </dgm:pt>
    <dgm:pt modelId="{3119ED3E-2005-489D-816A-C16A9E420E6B}">
      <dgm:prSet phldrT="[Text]" custT="1"/>
      <dgm:spPr>
        <a:solidFill>
          <a:schemeClr val="accent6">
            <a:lumMod val="20000"/>
            <a:lumOff val="80000"/>
          </a:schemeClr>
        </a:solidFill>
      </dgm:spPr>
      <dgm:t>
        <a:bodyPr/>
        <a:lstStyle/>
        <a:p>
          <a:r>
            <a:rPr lang="en-US" sz="1800" b="1">
              <a:solidFill>
                <a:schemeClr val="tx1"/>
              </a:solidFill>
            </a:rPr>
            <a:t>Assessing adaptation actions</a:t>
          </a:r>
          <a:endParaRPr lang="lt-LT" sz="1800" b="1" dirty="0">
            <a:solidFill>
              <a:schemeClr val="tx1"/>
            </a:solidFill>
          </a:endParaRPr>
        </a:p>
      </dgm:t>
    </dgm:pt>
    <dgm:pt modelId="{25C058E1-0E82-4E37-AFBF-BDD0C15EE82E}" type="parTrans" cxnId="{17C5E07C-D9D5-4DBE-A5E1-3DC485EE3EB9}">
      <dgm:prSet/>
      <dgm:spPr/>
      <dgm:t>
        <a:bodyPr/>
        <a:lstStyle/>
        <a:p>
          <a:endParaRPr lang="lt-LT" sz="1800" b="1">
            <a:solidFill>
              <a:schemeClr val="tx1"/>
            </a:solidFill>
          </a:endParaRPr>
        </a:p>
      </dgm:t>
    </dgm:pt>
    <dgm:pt modelId="{C2133A9E-C561-4DA2-A312-DC96EEC4856D}" type="sibTrans" cxnId="{17C5E07C-D9D5-4DBE-A5E1-3DC485EE3EB9}">
      <dgm:prSet/>
      <dgm:spPr/>
      <dgm:t>
        <a:bodyPr/>
        <a:lstStyle/>
        <a:p>
          <a:endParaRPr lang="lt-LT" sz="1800" b="1">
            <a:solidFill>
              <a:schemeClr val="tx1"/>
            </a:solidFill>
          </a:endParaRPr>
        </a:p>
      </dgm:t>
    </dgm:pt>
    <dgm:pt modelId="{8348D938-D672-4025-AFCC-EC9F338B553E}">
      <dgm:prSet phldrT="[Text]" custT="1"/>
      <dgm:spPr>
        <a:solidFill>
          <a:schemeClr val="accent6">
            <a:lumMod val="20000"/>
            <a:lumOff val="80000"/>
          </a:schemeClr>
        </a:solidFill>
      </dgm:spPr>
      <dgm:t>
        <a:bodyPr/>
        <a:lstStyle/>
        <a:p>
          <a:r>
            <a:rPr lang="en-US" sz="1800" b="1">
              <a:solidFill>
                <a:schemeClr val="tx1"/>
              </a:solidFill>
            </a:rPr>
            <a:t>Implementation</a:t>
          </a:r>
          <a:endParaRPr lang="lt-LT" sz="1800" b="1" dirty="0">
            <a:solidFill>
              <a:schemeClr val="tx1"/>
            </a:solidFill>
          </a:endParaRPr>
        </a:p>
      </dgm:t>
    </dgm:pt>
    <dgm:pt modelId="{036FED8D-CBDB-4EE9-AB9C-183749876CB1}" type="parTrans" cxnId="{1B4056AA-FF97-42E0-B961-531A85D59BCE}">
      <dgm:prSet/>
      <dgm:spPr/>
      <dgm:t>
        <a:bodyPr/>
        <a:lstStyle/>
        <a:p>
          <a:endParaRPr lang="lt-LT" sz="1800" b="1">
            <a:solidFill>
              <a:schemeClr val="tx1"/>
            </a:solidFill>
          </a:endParaRPr>
        </a:p>
      </dgm:t>
    </dgm:pt>
    <dgm:pt modelId="{143E5FC5-FB67-4D44-9066-A0A4358BD6D0}" type="sibTrans" cxnId="{1B4056AA-FF97-42E0-B961-531A85D59BCE}">
      <dgm:prSet/>
      <dgm:spPr/>
      <dgm:t>
        <a:bodyPr/>
        <a:lstStyle/>
        <a:p>
          <a:endParaRPr lang="lt-LT" sz="1800" b="1">
            <a:solidFill>
              <a:schemeClr val="tx1"/>
            </a:solidFill>
          </a:endParaRPr>
        </a:p>
      </dgm:t>
    </dgm:pt>
    <dgm:pt modelId="{7780DCFB-C361-4ECA-94AD-94FF143CABA2}">
      <dgm:prSet phldrT="[Text]" custT="1"/>
      <dgm:spPr>
        <a:solidFill>
          <a:schemeClr val="accent6">
            <a:lumMod val="20000"/>
            <a:lumOff val="80000"/>
          </a:schemeClr>
        </a:solidFill>
      </dgm:spPr>
      <dgm:t>
        <a:bodyPr/>
        <a:lstStyle/>
        <a:p>
          <a:r>
            <a:rPr lang="en-US" sz="1800" b="1" dirty="0">
              <a:solidFill>
                <a:schemeClr val="tx1"/>
              </a:solidFill>
            </a:rPr>
            <a:t>Monitoring and evaluations</a:t>
          </a:r>
          <a:endParaRPr lang="lt-LT" sz="1800" b="1" dirty="0">
            <a:solidFill>
              <a:schemeClr val="tx1"/>
            </a:solidFill>
          </a:endParaRPr>
        </a:p>
      </dgm:t>
    </dgm:pt>
    <dgm:pt modelId="{0D340794-A39A-42AA-8540-BE67579EABC8}" type="parTrans" cxnId="{40D857B2-F4AC-4448-B9AE-513CD6D8D96F}">
      <dgm:prSet/>
      <dgm:spPr/>
      <dgm:t>
        <a:bodyPr/>
        <a:lstStyle/>
        <a:p>
          <a:endParaRPr lang="lt-LT" sz="1800" b="1">
            <a:solidFill>
              <a:schemeClr val="tx1"/>
            </a:solidFill>
          </a:endParaRPr>
        </a:p>
      </dgm:t>
    </dgm:pt>
    <dgm:pt modelId="{F5C92E0D-6485-4C80-A5D0-B51DA7CDC401}" type="sibTrans" cxnId="{40D857B2-F4AC-4448-B9AE-513CD6D8D96F}">
      <dgm:prSet/>
      <dgm:spPr/>
      <dgm:t>
        <a:bodyPr/>
        <a:lstStyle/>
        <a:p>
          <a:endParaRPr lang="lt-LT" sz="1800" b="1">
            <a:solidFill>
              <a:schemeClr val="tx1"/>
            </a:solidFill>
          </a:endParaRPr>
        </a:p>
      </dgm:t>
    </dgm:pt>
    <dgm:pt modelId="{A9E82AC1-69EB-4F02-A28D-F1744F9CF874}" type="pres">
      <dgm:prSet presAssocID="{D18A2929-F977-4057-9C10-4C2CCB32AF58}" presName="Name0" presStyleCnt="0">
        <dgm:presLayoutVars>
          <dgm:dir/>
          <dgm:resizeHandles val="exact"/>
        </dgm:presLayoutVars>
      </dgm:prSet>
      <dgm:spPr/>
      <dgm:t>
        <a:bodyPr/>
        <a:lstStyle/>
        <a:p>
          <a:endParaRPr lang="ru-RU"/>
        </a:p>
      </dgm:t>
    </dgm:pt>
    <dgm:pt modelId="{DA3DBD9F-0CBC-4212-8B19-710731A332F6}" type="pres">
      <dgm:prSet presAssocID="{D18A2929-F977-4057-9C10-4C2CCB32AF58}" presName="cycle" presStyleCnt="0"/>
      <dgm:spPr/>
    </dgm:pt>
    <dgm:pt modelId="{47E7920E-0274-4337-8E0D-B2F9B8A60581}" type="pres">
      <dgm:prSet presAssocID="{402BB26D-4079-47DF-847F-7EA1C6DF66FA}" presName="nodeFirstNode" presStyleLbl="node1" presStyleIdx="0" presStyleCnt="6">
        <dgm:presLayoutVars>
          <dgm:bulletEnabled val="1"/>
        </dgm:presLayoutVars>
      </dgm:prSet>
      <dgm:spPr/>
      <dgm:t>
        <a:bodyPr/>
        <a:lstStyle/>
        <a:p>
          <a:endParaRPr lang="ru-RU"/>
        </a:p>
      </dgm:t>
    </dgm:pt>
    <dgm:pt modelId="{19F448D1-2E17-477E-B36A-EE1530EFA66F}" type="pres">
      <dgm:prSet presAssocID="{5A761F49-2CFA-424A-B91A-B3B9F89B0E2A}" presName="sibTransFirstNode" presStyleLbl="bgShp" presStyleIdx="0" presStyleCnt="1"/>
      <dgm:spPr/>
      <dgm:t>
        <a:bodyPr/>
        <a:lstStyle/>
        <a:p>
          <a:endParaRPr lang="ru-RU"/>
        </a:p>
      </dgm:t>
    </dgm:pt>
    <dgm:pt modelId="{B28EFD2B-3EE7-4C2D-87D1-7D3F958BC5CF}" type="pres">
      <dgm:prSet presAssocID="{0404FB36-BFC9-49B6-83FB-489B0506197D}" presName="nodeFollowingNodes" presStyleLbl="node1" presStyleIdx="1" presStyleCnt="6">
        <dgm:presLayoutVars>
          <dgm:bulletEnabled val="1"/>
        </dgm:presLayoutVars>
      </dgm:prSet>
      <dgm:spPr/>
      <dgm:t>
        <a:bodyPr/>
        <a:lstStyle/>
        <a:p>
          <a:endParaRPr lang="ru-RU"/>
        </a:p>
      </dgm:t>
    </dgm:pt>
    <dgm:pt modelId="{41399C5F-B364-4638-8679-62A98662F42C}" type="pres">
      <dgm:prSet presAssocID="{DC181B62-C9DD-4930-BB3A-E905C55031D5}" presName="nodeFollowingNodes" presStyleLbl="node1" presStyleIdx="2" presStyleCnt="6">
        <dgm:presLayoutVars>
          <dgm:bulletEnabled val="1"/>
        </dgm:presLayoutVars>
      </dgm:prSet>
      <dgm:spPr/>
      <dgm:t>
        <a:bodyPr/>
        <a:lstStyle/>
        <a:p>
          <a:endParaRPr lang="ru-RU"/>
        </a:p>
      </dgm:t>
    </dgm:pt>
    <dgm:pt modelId="{DD48D25F-9970-454E-B347-1A5D30DB1661}" type="pres">
      <dgm:prSet presAssocID="{3119ED3E-2005-489D-816A-C16A9E420E6B}" presName="nodeFollowingNodes" presStyleLbl="node1" presStyleIdx="3" presStyleCnt="6">
        <dgm:presLayoutVars>
          <dgm:bulletEnabled val="1"/>
        </dgm:presLayoutVars>
      </dgm:prSet>
      <dgm:spPr/>
      <dgm:t>
        <a:bodyPr/>
        <a:lstStyle/>
        <a:p>
          <a:endParaRPr lang="ru-RU"/>
        </a:p>
      </dgm:t>
    </dgm:pt>
    <dgm:pt modelId="{28444EDE-8E72-40DC-9EBD-E56A07F80FF3}" type="pres">
      <dgm:prSet presAssocID="{8348D938-D672-4025-AFCC-EC9F338B553E}" presName="nodeFollowingNodes" presStyleLbl="node1" presStyleIdx="4" presStyleCnt="6">
        <dgm:presLayoutVars>
          <dgm:bulletEnabled val="1"/>
        </dgm:presLayoutVars>
      </dgm:prSet>
      <dgm:spPr/>
      <dgm:t>
        <a:bodyPr/>
        <a:lstStyle/>
        <a:p>
          <a:endParaRPr lang="ru-RU"/>
        </a:p>
      </dgm:t>
    </dgm:pt>
    <dgm:pt modelId="{5AE71D0F-D00C-4D03-94FB-114CF26F1979}" type="pres">
      <dgm:prSet presAssocID="{7780DCFB-C361-4ECA-94AD-94FF143CABA2}" presName="nodeFollowingNodes" presStyleLbl="node1" presStyleIdx="5" presStyleCnt="6">
        <dgm:presLayoutVars>
          <dgm:bulletEnabled val="1"/>
        </dgm:presLayoutVars>
      </dgm:prSet>
      <dgm:spPr/>
      <dgm:t>
        <a:bodyPr/>
        <a:lstStyle/>
        <a:p>
          <a:endParaRPr lang="ru-RU"/>
        </a:p>
      </dgm:t>
    </dgm:pt>
  </dgm:ptLst>
  <dgm:cxnLst>
    <dgm:cxn modelId="{5197A377-3076-4861-9B30-A6C350937BC6}" type="presOf" srcId="{DC181B62-C9DD-4930-BB3A-E905C55031D5}" destId="{41399C5F-B364-4638-8679-62A98662F42C}" srcOrd="0" destOrd="0" presId="urn:microsoft.com/office/officeart/2005/8/layout/cycle3"/>
    <dgm:cxn modelId="{828CF49E-1121-45CB-8551-E8ED81A632E2}" srcId="{D18A2929-F977-4057-9C10-4C2CCB32AF58}" destId="{DC181B62-C9DD-4930-BB3A-E905C55031D5}" srcOrd="2" destOrd="0" parTransId="{F0C61647-4FDA-4A02-AEA1-EE842A38B887}" sibTransId="{0E5A7E2A-EB7D-4808-BC9E-41BDAEAE1DFE}"/>
    <dgm:cxn modelId="{90949890-90EA-4944-AB82-2B3CB28556FC}" type="presOf" srcId="{3119ED3E-2005-489D-816A-C16A9E420E6B}" destId="{DD48D25F-9970-454E-B347-1A5D30DB1661}" srcOrd="0" destOrd="0" presId="urn:microsoft.com/office/officeart/2005/8/layout/cycle3"/>
    <dgm:cxn modelId="{40D857B2-F4AC-4448-B9AE-513CD6D8D96F}" srcId="{D18A2929-F977-4057-9C10-4C2CCB32AF58}" destId="{7780DCFB-C361-4ECA-94AD-94FF143CABA2}" srcOrd="5" destOrd="0" parTransId="{0D340794-A39A-42AA-8540-BE67579EABC8}" sibTransId="{F5C92E0D-6485-4C80-A5D0-B51DA7CDC401}"/>
    <dgm:cxn modelId="{5B6F8ABA-5DE6-49A9-A918-1193B37B8C75}" type="presOf" srcId="{7780DCFB-C361-4ECA-94AD-94FF143CABA2}" destId="{5AE71D0F-D00C-4D03-94FB-114CF26F1979}" srcOrd="0" destOrd="0" presId="urn:microsoft.com/office/officeart/2005/8/layout/cycle3"/>
    <dgm:cxn modelId="{23EB6E5A-9BD2-447B-ACD5-2E8C3CBA0CE8}" type="presOf" srcId="{D18A2929-F977-4057-9C10-4C2CCB32AF58}" destId="{A9E82AC1-69EB-4F02-A28D-F1744F9CF874}" srcOrd="0" destOrd="0" presId="urn:microsoft.com/office/officeart/2005/8/layout/cycle3"/>
    <dgm:cxn modelId="{B228BB3F-3736-4FB8-8956-6AB1E527A1A2}" srcId="{D18A2929-F977-4057-9C10-4C2CCB32AF58}" destId="{402BB26D-4079-47DF-847F-7EA1C6DF66FA}" srcOrd="0" destOrd="0" parTransId="{C22B7CE3-2778-4BC6-916B-817245F58CE1}" sibTransId="{5A761F49-2CFA-424A-B91A-B3B9F89B0E2A}"/>
    <dgm:cxn modelId="{17C5E07C-D9D5-4DBE-A5E1-3DC485EE3EB9}" srcId="{D18A2929-F977-4057-9C10-4C2CCB32AF58}" destId="{3119ED3E-2005-489D-816A-C16A9E420E6B}" srcOrd="3" destOrd="0" parTransId="{25C058E1-0E82-4E37-AFBF-BDD0C15EE82E}" sibTransId="{C2133A9E-C561-4DA2-A312-DC96EEC4856D}"/>
    <dgm:cxn modelId="{B420D427-764C-494E-ADF8-82BB2AACF3CA}" type="presOf" srcId="{8348D938-D672-4025-AFCC-EC9F338B553E}" destId="{28444EDE-8E72-40DC-9EBD-E56A07F80FF3}" srcOrd="0" destOrd="0" presId="urn:microsoft.com/office/officeart/2005/8/layout/cycle3"/>
    <dgm:cxn modelId="{3E68C1E9-4B76-45BE-A70A-9B7DD6A4593C}" type="presOf" srcId="{0404FB36-BFC9-49B6-83FB-489B0506197D}" destId="{B28EFD2B-3EE7-4C2D-87D1-7D3F958BC5CF}" srcOrd="0" destOrd="0" presId="urn:microsoft.com/office/officeart/2005/8/layout/cycle3"/>
    <dgm:cxn modelId="{73A9AC0E-03F5-4A34-BFE6-5A403991E913}" type="presOf" srcId="{5A761F49-2CFA-424A-B91A-B3B9F89B0E2A}" destId="{19F448D1-2E17-477E-B36A-EE1530EFA66F}" srcOrd="0" destOrd="0" presId="urn:microsoft.com/office/officeart/2005/8/layout/cycle3"/>
    <dgm:cxn modelId="{13F75285-037B-4A5B-B7A4-6014BD0E5DCC}" srcId="{D18A2929-F977-4057-9C10-4C2CCB32AF58}" destId="{0404FB36-BFC9-49B6-83FB-489B0506197D}" srcOrd="1" destOrd="0" parTransId="{F0EA102D-25E4-4432-8721-163CC9BEFC52}" sibTransId="{53DCAE07-2FD8-4EF0-9F6B-473A7B5854CF}"/>
    <dgm:cxn modelId="{ABD432B7-FB7F-4DC5-9939-2FA9953ADF31}" type="presOf" srcId="{402BB26D-4079-47DF-847F-7EA1C6DF66FA}" destId="{47E7920E-0274-4337-8E0D-B2F9B8A60581}" srcOrd="0" destOrd="0" presId="urn:microsoft.com/office/officeart/2005/8/layout/cycle3"/>
    <dgm:cxn modelId="{1B4056AA-FF97-42E0-B961-531A85D59BCE}" srcId="{D18A2929-F977-4057-9C10-4C2CCB32AF58}" destId="{8348D938-D672-4025-AFCC-EC9F338B553E}" srcOrd="4" destOrd="0" parTransId="{036FED8D-CBDB-4EE9-AB9C-183749876CB1}" sibTransId="{143E5FC5-FB67-4D44-9066-A0A4358BD6D0}"/>
    <dgm:cxn modelId="{D6D67961-50B0-4484-B5AF-02E754287B63}" type="presParOf" srcId="{A9E82AC1-69EB-4F02-A28D-F1744F9CF874}" destId="{DA3DBD9F-0CBC-4212-8B19-710731A332F6}" srcOrd="0" destOrd="0" presId="urn:microsoft.com/office/officeart/2005/8/layout/cycle3"/>
    <dgm:cxn modelId="{EF27663F-D7F4-4CDF-B82F-E358CCF1BD30}" type="presParOf" srcId="{DA3DBD9F-0CBC-4212-8B19-710731A332F6}" destId="{47E7920E-0274-4337-8E0D-B2F9B8A60581}" srcOrd="0" destOrd="0" presId="urn:microsoft.com/office/officeart/2005/8/layout/cycle3"/>
    <dgm:cxn modelId="{9E317D43-013E-4BF5-ADC4-5FB361BAADAC}" type="presParOf" srcId="{DA3DBD9F-0CBC-4212-8B19-710731A332F6}" destId="{19F448D1-2E17-477E-B36A-EE1530EFA66F}" srcOrd="1" destOrd="0" presId="urn:microsoft.com/office/officeart/2005/8/layout/cycle3"/>
    <dgm:cxn modelId="{A039DECA-50C5-444E-B15D-8EBD68B7D242}" type="presParOf" srcId="{DA3DBD9F-0CBC-4212-8B19-710731A332F6}" destId="{B28EFD2B-3EE7-4C2D-87D1-7D3F958BC5CF}" srcOrd="2" destOrd="0" presId="urn:microsoft.com/office/officeart/2005/8/layout/cycle3"/>
    <dgm:cxn modelId="{2A991A36-18D3-4AE6-AB63-0152D3628A99}" type="presParOf" srcId="{DA3DBD9F-0CBC-4212-8B19-710731A332F6}" destId="{41399C5F-B364-4638-8679-62A98662F42C}" srcOrd="3" destOrd="0" presId="urn:microsoft.com/office/officeart/2005/8/layout/cycle3"/>
    <dgm:cxn modelId="{81CC9CA2-73B8-41EA-922A-8D2F58EEC6AA}" type="presParOf" srcId="{DA3DBD9F-0CBC-4212-8B19-710731A332F6}" destId="{DD48D25F-9970-454E-B347-1A5D30DB1661}" srcOrd="4" destOrd="0" presId="urn:microsoft.com/office/officeart/2005/8/layout/cycle3"/>
    <dgm:cxn modelId="{883DC30C-98E1-43D8-8080-B3A914075AEE}" type="presParOf" srcId="{DA3DBD9F-0CBC-4212-8B19-710731A332F6}" destId="{28444EDE-8E72-40DC-9EBD-E56A07F80FF3}" srcOrd="5" destOrd="0" presId="urn:microsoft.com/office/officeart/2005/8/layout/cycle3"/>
    <dgm:cxn modelId="{BAC02983-58DB-4890-85AB-16BA4ADAFFA6}" type="presParOf" srcId="{DA3DBD9F-0CBC-4212-8B19-710731A332F6}" destId="{5AE71D0F-D00C-4D03-94FB-114CF26F197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448D1-2E17-477E-B36A-EE1530EFA66F}">
      <dsp:nvSpPr>
        <dsp:cNvPr id="0" name=""/>
        <dsp:cNvSpPr/>
      </dsp:nvSpPr>
      <dsp:spPr>
        <a:xfrm>
          <a:off x="1765953" y="-2845"/>
          <a:ext cx="5064404" cy="5064404"/>
        </a:xfrm>
        <a:prstGeom prst="circularArrow">
          <a:avLst>
            <a:gd name="adj1" fmla="val 5274"/>
            <a:gd name="adj2" fmla="val 312630"/>
            <a:gd name="adj3" fmla="val 14221287"/>
            <a:gd name="adj4" fmla="val 17131024"/>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7920E-0274-4337-8E0D-B2F9B8A60581}">
      <dsp:nvSpPr>
        <dsp:cNvPr id="0" name=""/>
        <dsp:cNvSpPr/>
      </dsp:nvSpPr>
      <dsp:spPr>
        <a:xfrm>
          <a:off x="3331700" y="3223"/>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Preparing the ground for the adaptation</a:t>
          </a:r>
          <a:endParaRPr lang="lt-LT" sz="1800" b="1" kern="1200" dirty="0">
            <a:solidFill>
              <a:schemeClr val="tx1"/>
            </a:solidFill>
          </a:endParaRPr>
        </a:p>
      </dsp:txBody>
      <dsp:txXfrm>
        <a:off x="3378878" y="50401"/>
        <a:ext cx="1838554" cy="872099"/>
      </dsp:txXfrm>
    </dsp:sp>
    <dsp:sp modelId="{B28EFD2B-3EE7-4C2D-87D1-7D3F958BC5CF}">
      <dsp:nvSpPr>
        <dsp:cNvPr id="0" name=""/>
        <dsp:cNvSpPr/>
      </dsp:nvSpPr>
      <dsp:spPr>
        <a:xfrm>
          <a:off x="5110971" y="1030486"/>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Assessing risks and vulnerabilities to climate change</a:t>
          </a:r>
          <a:endParaRPr lang="lt-LT" sz="1800" b="1" kern="1200" dirty="0">
            <a:solidFill>
              <a:schemeClr val="tx1"/>
            </a:solidFill>
          </a:endParaRPr>
        </a:p>
      </dsp:txBody>
      <dsp:txXfrm>
        <a:off x="5158149" y="1077664"/>
        <a:ext cx="1838554" cy="872099"/>
      </dsp:txXfrm>
    </dsp:sp>
    <dsp:sp modelId="{41399C5F-B364-4638-8679-62A98662F42C}">
      <dsp:nvSpPr>
        <dsp:cNvPr id="0" name=""/>
        <dsp:cNvSpPr/>
      </dsp:nvSpPr>
      <dsp:spPr>
        <a:xfrm>
          <a:off x="5110971" y="3085011"/>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Identifying adaptation actions</a:t>
          </a:r>
          <a:endParaRPr lang="lt-LT" sz="1800" b="1" kern="1200" dirty="0">
            <a:solidFill>
              <a:schemeClr val="tx1"/>
            </a:solidFill>
          </a:endParaRPr>
        </a:p>
      </dsp:txBody>
      <dsp:txXfrm>
        <a:off x="5158149" y="3132189"/>
        <a:ext cx="1838554" cy="872099"/>
      </dsp:txXfrm>
    </dsp:sp>
    <dsp:sp modelId="{DD48D25F-9970-454E-B347-1A5D30DB1661}">
      <dsp:nvSpPr>
        <dsp:cNvPr id="0" name=""/>
        <dsp:cNvSpPr/>
      </dsp:nvSpPr>
      <dsp:spPr>
        <a:xfrm>
          <a:off x="3331700" y="4112273"/>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Assessing adaptation actions</a:t>
          </a:r>
          <a:endParaRPr lang="lt-LT" sz="1800" b="1" kern="1200" dirty="0">
            <a:solidFill>
              <a:schemeClr val="tx1"/>
            </a:solidFill>
          </a:endParaRPr>
        </a:p>
      </dsp:txBody>
      <dsp:txXfrm>
        <a:off x="3378878" y="4159451"/>
        <a:ext cx="1838554" cy="872099"/>
      </dsp:txXfrm>
    </dsp:sp>
    <dsp:sp modelId="{28444EDE-8E72-40DC-9EBD-E56A07F80FF3}">
      <dsp:nvSpPr>
        <dsp:cNvPr id="0" name=""/>
        <dsp:cNvSpPr/>
      </dsp:nvSpPr>
      <dsp:spPr>
        <a:xfrm>
          <a:off x="1552429" y="3085011"/>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Implementation</a:t>
          </a:r>
          <a:endParaRPr lang="lt-LT" sz="1800" b="1" kern="1200" dirty="0">
            <a:solidFill>
              <a:schemeClr val="tx1"/>
            </a:solidFill>
          </a:endParaRPr>
        </a:p>
      </dsp:txBody>
      <dsp:txXfrm>
        <a:off x="1599607" y="3132189"/>
        <a:ext cx="1838554" cy="872099"/>
      </dsp:txXfrm>
    </dsp:sp>
    <dsp:sp modelId="{5AE71D0F-D00C-4D03-94FB-114CF26F1979}">
      <dsp:nvSpPr>
        <dsp:cNvPr id="0" name=""/>
        <dsp:cNvSpPr/>
      </dsp:nvSpPr>
      <dsp:spPr>
        <a:xfrm>
          <a:off x="1552429" y="1030486"/>
          <a:ext cx="1932910" cy="966455"/>
        </a:xfrm>
        <a:prstGeom prst="round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Monitoring and evaluations</a:t>
          </a:r>
          <a:endParaRPr lang="lt-LT" sz="1800" b="1" kern="1200" dirty="0">
            <a:solidFill>
              <a:schemeClr val="tx1"/>
            </a:solidFill>
          </a:endParaRPr>
        </a:p>
      </dsp:txBody>
      <dsp:txXfrm>
        <a:off x="1599607" y="1077664"/>
        <a:ext cx="1838554" cy="8720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C83A9-4E40-5F4D-867E-320E00F05F34}"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5DF41-C92F-704A-89CA-84A3255C7379}" type="slidenum">
              <a:rPr lang="en-GB" smtClean="0"/>
              <a:t>‹#›</a:t>
            </a:fld>
            <a:endParaRPr lang="en-GB"/>
          </a:p>
        </p:txBody>
      </p:sp>
    </p:spTree>
    <p:extLst>
      <p:ext uri="{BB962C8B-B14F-4D97-AF65-F5344CB8AC3E}">
        <p14:creationId xmlns:p14="http://schemas.microsoft.com/office/powerpoint/2010/main" val="245014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A5DF41-C92F-704A-89CA-84A3255C7379}" type="slidenum">
              <a:rPr lang="en-GB" smtClean="0"/>
              <a:t>2</a:t>
            </a:fld>
            <a:endParaRPr lang="en-GB"/>
          </a:p>
        </p:txBody>
      </p:sp>
    </p:spTree>
    <p:extLst>
      <p:ext uri="{BB962C8B-B14F-4D97-AF65-F5344CB8AC3E}">
        <p14:creationId xmlns:p14="http://schemas.microsoft.com/office/powerpoint/2010/main" val="139570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These </a:t>
            </a:r>
            <a:r>
              <a:rPr lang="de-DE" sz="1200" b="0" i="0" u="none" strike="noStrike" kern="1200" dirty="0" err="1">
                <a:solidFill>
                  <a:schemeClr val="tx1"/>
                </a:solidFill>
                <a:effectLst/>
                <a:latin typeface="+mn-lt"/>
                <a:ea typeface="+mn-ea"/>
                <a:cs typeface="+mn-cs"/>
              </a:rPr>
              <a:t>days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we</a:t>
            </a:r>
            <a:r>
              <a:rPr lang="de-DE" sz="1200" b="0" i="0" u="none" strike="noStrike" kern="1200" dirty="0">
                <a:solidFill>
                  <a:schemeClr val="tx1"/>
                </a:solidFill>
                <a:effectLst/>
                <a:latin typeface="+mn-lt"/>
                <a:ea typeface="+mn-ea"/>
                <a:cs typeface="+mn-cs"/>
              </a:rPr>
              <a:t> are </a:t>
            </a:r>
            <a:r>
              <a:rPr lang="de-DE" sz="1200" b="0" i="0" u="none" strike="noStrike" kern="1200" dirty="0" err="1">
                <a:solidFill>
                  <a:schemeClr val="tx1"/>
                </a:solidFill>
                <a:effectLst/>
                <a:latin typeface="+mn-lt"/>
                <a:ea typeface="+mn-ea"/>
                <a:cs typeface="+mn-cs"/>
              </a:rPr>
              <a:t>expecting</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2023 Report, but </a:t>
            </a:r>
            <a:r>
              <a:rPr lang="de-DE" sz="1200" b="0" i="0" u="none" strike="noStrike" kern="1200" dirty="0" err="1">
                <a:solidFill>
                  <a:schemeClr val="tx1"/>
                </a:solidFill>
                <a:effectLst/>
                <a:latin typeface="+mn-lt"/>
                <a:ea typeface="+mn-ea"/>
                <a:cs typeface="+mn-cs"/>
              </a:rPr>
              <a:t>already</a:t>
            </a:r>
            <a:r>
              <a:rPr lang="de-DE" sz="1200" b="0" i="0" u="none" strike="noStrike" kern="1200" dirty="0">
                <a:solidFill>
                  <a:schemeClr val="tx1"/>
                </a:solidFill>
                <a:effectLst/>
                <a:latin typeface="+mn-lt"/>
                <a:ea typeface="+mn-ea"/>
                <a:cs typeface="+mn-cs"/>
              </a:rPr>
              <a:t> the 2022 </a:t>
            </a:r>
            <a:r>
              <a:rPr lang="de-DE" sz="1200" b="0" i="0" u="none" strike="noStrike" kern="1200" dirty="0" err="1">
                <a:solidFill>
                  <a:schemeClr val="tx1"/>
                </a:solidFill>
                <a:effectLst/>
                <a:latin typeface="+mn-lt"/>
                <a:ea typeface="+mn-ea"/>
                <a:cs typeface="+mn-cs"/>
              </a:rPr>
              <a:t>report</a:t>
            </a:r>
            <a:r>
              <a:rPr lang="de-DE" sz="1200" b="0" i="0" u="none" strike="noStrike" kern="1200" dirty="0">
                <a:solidFill>
                  <a:schemeClr val="tx1"/>
                </a:solidFill>
                <a:effectLst/>
                <a:latin typeface="+mn-lt"/>
                <a:ea typeface="+mn-ea"/>
                <a:cs typeface="+mn-cs"/>
              </a:rPr>
              <a:t> of the </a:t>
            </a:r>
            <a:r>
              <a:rPr lang="de-DE" sz="1200" b="0" i="1" u="none" strike="noStrike" kern="1200" dirty="0">
                <a:solidFill>
                  <a:schemeClr val="tx1"/>
                </a:solidFill>
                <a:effectLst/>
                <a:latin typeface="+mn-lt"/>
                <a:ea typeface="+mn-ea"/>
                <a:cs typeface="+mn-cs"/>
              </a:rPr>
              <a:t>Lancet</a:t>
            </a:r>
            <a:r>
              <a:rPr lang="de-DE" sz="1200" b="0" i="0" u="none" strike="noStrike" kern="1200" dirty="0">
                <a:solidFill>
                  <a:schemeClr val="tx1"/>
                </a:solidFill>
                <a:effectLst/>
                <a:latin typeface="+mn-lt"/>
                <a:ea typeface="+mn-ea"/>
                <a:cs typeface="+mn-cs"/>
              </a:rPr>
              <a:t> Countdown was </a:t>
            </a:r>
            <a:r>
              <a:rPr lang="de-DE" sz="1200" b="0" i="0" u="none" strike="noStrike" kern="1200" dirty="0" err="1">
                <a:solidFill>
                  <a:schemeClr val="tx1"/>
                </a:solidFill>
                <a:effectLst/>
                <a:latin typeface="+mn-lt"/>
                <a:ea typeface="+mn-ea"/>
                <a:cs typeface="+mn-cs"/>
              </a:rPr>
              <a:t>published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world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confronted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profound</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concurrent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systemic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shocks</a:t>
            </a:r>
            <a:r>
              <a:rPr lang="de-DE" sz="1200" b="0" i="0" u="none" strike="noStrike" kern="1200" dirty="0">
                <a:solidFill>
                  <a:schemeClr val="tx1"/>
                </a:solidFill>
                <a:effectLst/>
                <a:latin typeface="+mn-lt"/>
                <a:ea typeface="+mn-ea"/>
                <a:cs typeface="+mn-cs"/>
              </a:rPr>
              <a:t>. Countries and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systems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continue</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contend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with</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social</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economic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impacts</a:t>
            </a:r>
            <a:r>
              <a:rPr lang="de-DE" sz="1200" b="0" i="0" u="none" strike="noStrike" kern="1200" dirty="0">
                <a:solidFill>
                  <a:schemeClr val="tx1"/>
                </a:solidFill>
                <a:effectLst/>
                <a:latin typeface="+mn-lt"/>
                <a:ea typeface="+mn-ea"/>
                <a:cs typeface="+mn-cs"/>
              </a:rPr>
              <a:t> of the COVID-19 </a:t>
            </a:r>
            <a:r>
              <a:rPr lang="de-DE" sz="1200" b="0" i="0" u="none" strike="noStrike" kern="1200" dirty="0" err="1">
                <a:solidFill>
                  <a:schemeClr val="tx1"/>
                </a:solidFill>
                <a:effectLst/>
                <a:latin typeface="+mn-lt"/>
                <a:ea typeface="+mn-ea"/>
                <a:cs typeface="+mn-cs"/>
              </a:rPr>
              <a:t>pandemic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while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Russia's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invasion</a:t>
            </a:r>
            <a:r>
              <a:rPr lang="de-DE" sz="1200" b="0" i="0" u="none" strike="noStrike" kern="1200" dirty="0">
                <a:solidFill>
                  <a:schemeClr val="tx1"/>
                </a:solidFill>
                <a:effectLst/>
                <a:latin typeface="+mn-lt"/>
                <a:ea typeface="+mn-ea"/>
                <a:cs typeface="+mn-cs"/>
              </a:rPr>
              <a:t> of Ukraine and a persistent fossil </a:t>
            </a:r>
            <a:r>
              <a:rPr lang="de-DE" sz="1200" b="0" i="0" u="none" strike="noStrike" kern="1200" dirty="0" err="1">
                <a:solidFill>
                  <a:schemeClr val="tx1"/>
                </a:solidFill>
                <a:effectLst/>
                <a:latin typeface="+mn-lt"/>
                <a:ea typeface="+mn-ea"/>
                <a:cs typeface="+mn-cs"/>
              </a:rPr>
              <a:t>fuel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overdependence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pushed</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world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into</a:t>
            </a:r>
            <a:r>
              <a:rPr lang="de-DE" sz="1200" b="0" i="0" u="none" strike="noStrike" kern="1200" dirty="0">
                <a:solidFill>
                  <a:schemeClr val="tx1"/>
                </a:solidFill>
                <a:effectLst/>
                <a:latin typeface="+mn-lt"/>
                <a:ea typeface="+mn-ea"/>
                <a:cs typeface="+mn-cs"/>
              </a:rPr>
              <a:t> global </a:t>
            </a:r>
            <a:r>
              <a:rPr lang="de-DE" sz="1200" b="0" i="0" u="none" strike="noStrike" kern="1200" dirty="0" err="1">
                <a:solidFill>
                  <a:schemeClr val="tx1"/>
                </a:solidFill>
                <a:effectLst/>
                <a:latin typeface="+mn-lt"/>
                <a:ea typeface="+mn-ea"/>
                <a:cs typeface="+mn-cs"/>
              </a:rPr>
              <a:t>energy</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cost</a:t>
            </a:r>
            <a:r>
              <a:rPr lang="de-DE" sz="1200" b="0" i="0" u="none" strike="noStrike" kern="1200" dirty="0">
                <a:solidFill>
                  <a:schemeClr val="tx1"/>
                </a:solidFill>
                <a:effectLst/>
                <a:latin typeface="+mn-lt"/>
                <a:ea typeface="+mn-ea"/>
                <a:cs typeface="+mn-cs"/>
              </a:rPr>
              <a:t>-of-</a:t>
            </a:r>
            <a:r>
              <a:rPr lang="de-DE" sz="1200" b="0" i="0" u="none" strike="noStrike" kern="1200" dirty="0" err="1">
                <a:solidFill>
                  <a:schemeClr val="tx1"/>
                </a:solidFill>
                <a:effectLst/>
                <a:latin typeface="+mn-lt"/>
                <a:ea typeface="+mn-ea"/>
                <a:cs typeface="+mn-cs"/>
              </a:rPr>
              <a:t>living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crises</a:t>
            </a:r>
            <a:r>
              <a:rPr lang="de-DE" sz="1200" b="0" i="0" u="none" strike="noStrike" kern="1200" dirty="0">
                <a:solidFill>
                  <a:schemeClr val="tx1"/>
                </a:solidFill>
                <a:effectLst/>
                <a:latin typeface="+mn-lt"/>
                <a:ea typeface="+mn-ea"/>
                <a:cs typeface="+mn-cs"/>
              </a:rPr>
              <a:t>. As </a:t>
            </a:r>
            <a:r>
              <a:rPr lang="de-DE" sz="1200" b="0" i="0" u="none" strike="noStrike" kern="1200" dirty="0" err="1">
                <a:solidFill>
                  <a:schemeClr val="tx1"/>
                </a:solidFill>
                <a:effectLst/>
                <a:latin typeface="+mn-lt"/>
                <a:ea typeface="+mn-ea"/>
                <a:cs typeface="+mn-cs"/>
              </a:rPr>
              <a:t>these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crises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unfold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climate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change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escalates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unabated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worsening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impacts</a:t>
            </a:r>
            <a:r>
              <a:rPr lang="de-DE" sz="1200" b="0" i="0" u="none" strike="noStrike" kern="1200" dirty="0">
                <a:solidFill>
                  <a:schemeClr val="tx1"/>
                </a:solidFill>
                <a:effectLst/>
                <a:latin typeface="+mn-lt"/>
                <a:ea typeface="+mn-ea"/>
                <a:cs typeface="+mn-cs"/>
              </a:rPr>
              <a:t> are </a:t>
            </a:r>
            <a:r>
              <a:rPr lang="de-DE" sz="1200" b="0" i="0" u="none" strike="noStrike" kern="1200" dirty="0" err="1">
                <a:solidFill>
                  <a:schemeClr val="tx1"/>
                </a:solidFill>
                <a:effectLst/>
                <a:latin typeface="+mn-lt"/>
                <a:ea typeface="+mn-ea"/>
                <a:cs typeface="+mn-cs"/>
              </a:rPr>
              <a:t>increasingly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affecting</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foundations</a:t>
            </a:r>
            <a:r>
              <a:rPr lang="de-DE" sz="1200" b="0" i="0" u="none" strike="noStrike" kern="1200" dirty="0">
                <a:solidFill>
                  <a:schemeClr val="tx1"/>
                </a:solidFill>
                <a:effectLst/>
                <a:latin typeface="+mn-lt"/>
                <a:ea typeface="+mn-ea"/>
                <a:cs typeface="+mn-cs"/>
              </a:rPr>
              <a:t> of human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wellbeing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exacerbating</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vulnerability</a:t>
            </a:r>
            <a:r>
              <a:rPr lang="de-DE" sz="1200" b="0" i="0" u="none" strike="noStrike" kern="1200" dirty="0">
                <a:solidFill>
                  <a:schemeClr val="tx1"/>
                </a:solidFill>
                <a:effectLst/>
                <a:latin typeface="+mn-lt"/>
                <a:ea typeface="+mn-ea"/>
                <a:cs typeface="+mn-cs"/>
              </a:rPr>
              <a:t> of the </a:t>
            </a:r>
            <a:r>
              <a:rPr lang="de-DE" sz="1200" b="0" i="0" u="none" strike="noStrike" kern="1200" dirty="0" err="1">
                <a:solidFill>
                  <a:schemeClr val="tx1"/>
                </a:solidFill>
                <a:effectLst/>
                <a:latin typeface="+mn-lt"/>
                <a:ea typeface="+mn-ea"/>
                <a:cs typeface="+mn-cs"/>
              </a:rPr>
              <a:t>world's</a:t>
            </a:r>
            <a:r>
              <a:rPr lang="de-DE" sz="1200" b="0" i="0" u="none" strike="noStrike" kern="1200" dirty="0">
                <a:solidFill>
                  <a:schemeClr val="tx1"/>
                </a:solidFill>
                <a:effectLst/>
                <a:latin typeface="+mn-lt"/>
                <a:ea typeface="+mn-ea"/>
                <a:cs typeface="+mn-cs"/>
              </a:rPr>
              <a:t> populations to </a:t>
            </a:r>
            <a:r>
              <a:rPr lang="de-DE" sz="1200" b="0" i="0" u="none" strike="noStrike" kern="1200" dirty="0" err="1">
                <a:solidFill>
                  <a:schemeClr val="tx1"/>
                </a:solidFill>
                <a:effectLst/>
                <a:latin typeface="+mn-lt"/>
                <a:ea typeface="+mn-ea"/>
                <a:cs typeface="+mn-cs"/>
              </a:rPr>
              <a:t>concurrent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threats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Iy</a:t>
            </a:r>
            <a:r>
              <a:rPr lang="de-DE" sz="1200" b="0" i="0" u="none" strike="noStrike" kern="1200" dirty="0">
                <a:solidFill>
                  <a:schemeClr val="tx1"/>
                </a:solidFill>
                <a:effectLst/>
                <a:latin typeface="+mn-lt"/>
                <a:ea typeface="+mn-ea"/>
                <a:cs typeface="+mn-cs"/>
              </a:rPr>
              <a:t> is </a:t>
            </a:r>
            <a:r>
              <a:rPr lang="de-DE" sz="1200" b="0" i="0" u="none" strike="noStrike" kern="1200" dirty="0" err="1">
                <a:solidFill>
                  <a:schemeClr val="tx1"/>
                </a:solidFill>
                <a:effectLst/>
                <a:latin typeface="+mn-lt"/>
                <a:ea typeface="+mn-ea"/>
                <a:cs typeface="+mn-cs"/>
              </a:rPr>
              <a:t>expected</a:t>
            </a:r>
            <a:r>
              <a:rPr lang="de-DE" sz="1200" b="0" i="0" u="none" strike="noStrike" kern="1200" dirty="0">
                <a:solidFill>
                  <a:schemeClr val="tx1"/>
                </a:solidFill>
                <a:effectLst/>
                <a:latin typeface="+mn-lt"/>
                <a:ea typeface="+mn-ea"/>
                <a:cs typeface="+mn-cs"/>
              </a:rPr>
              <a:t> that </a:t>
            </a:r>
            <a:r>
              <a:rPr lang="de-DE" sz="1200" b="0" i="0" u="none" strike="noStrike" kern="1200" dirty="0" err="1">
                <a:solidFill>
                  <a:schemeClr val="tx1"/>
                </a:solidFill>
                <a:effectLst/>
                <a:latin typeface="+mn-lt"/>
                <a:ea typeface="+mn-ea"/>
                <a:cs typeface="+mn-cs"/>
              </a:rPr>
              <a:t>climate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change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related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deaths</a:t>
            </a:r>
            <a:r>
              <a:rPr lang="de-DE" sz="1200" b="0" i="0" u="none" strike="noStrike" kern="1200" dirty="0">
                <a:solidFill>
                  <a:schemeClr val="tx1"/>
                </a:solidFill>
                <a:effectLst/>
                <a:latin typeface="+mn-lt"/>
                <a:ea typeface="+mn-ea"/>
                <a:cs typeface="+mn-cs"/>
              </a:rPr>
              <a:t> will </a:t>
            </a:r>
            <a:r>
              <a:rPr lang="de-DE" sz="1200" b="0" i="0" u="none" strike="noStrike" kern="1200" dirty="0" err="1">
                <a:solidFill>
                  <a:schemeClr val="tx1"/>
                </a:solidFill>
                <a:effectLst/>
                <a:latin typeface="+mn-lt"/>
                <a:ea typeface="+mn-ea"/>
                <a:cs typeface="+mn-cs"/>
              </a:rPr>
              <a:t>achieve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more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than</a:t>
            </a:r>
            <a:r>
              <a:rPr lang="de-DE" sz="1200" b="0" i="0" u="none" strike="noStrike" kern="1200" dirty="0">
                <a:solidFill>
                  <a:schemeClr val="tx1"/>
                </a:solidFill>
                <a:effectLst/>
                <a:latin typeface="+mn-lt"/>
                <a:ea typeface="+mn-ea"/>
                <a:cs typeface="+mn-cs"/>
              </a:rPr>
              <a:t> 250.000 </a:t>
            </a:r>
            <a:r>
              <a:rPr lang="de-DE" sz="1200" b="0" i="0" u="none" strike="noStrike" kern="1200" dirty="0" err="1">
                <a:solidFill>
                  <a:schemeClr val="tx1"/>
                </a:solidFill>
                <a:effectLst/>
                <a:latin typeface="+mn-lt"/>
                <a:ea typeface="+mn-ea"/>
                <a:cs typeface="+mn-cs"/>
              </a:rPr>
              <a:t>excess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deaths</a:t>
            </a:r>
            <a:r>
              <a:rPr lang="de-DE" sz="1200" b="0" i="0" u="none" strike="noStrike" kern="1200" dirty="0">
                <a:solidFill>
                  <a:schemeClr val="tx1"/>
                </a:solidFill>
                <a:effectLst/>
                <a:latin typeface="+mn-lt"/>
                <a:ea typeface="+mn-ea"/>
                <a:cs typeface="+mn-cs"/>
              </a:rPr>
              <a:t> per </a:t>
            </a:r>
            <a:r>
              <a:rPr lang="de-DE" sz="1200" b="0" i="0" u="none" strike="noStrike" kern="1200" dirty="0" err="1">
                <a:solidFill>
                  <a:schemeClr val="tx1"/>
                </a:solidFill>
                <a:effectLst/>
                <a:latin typeface="+mn-lt"/>
                <a:ea typeface="+mn-ea"/>
                <a:cs typeface="+mn-cs"/>
              </a:rPr>
              <a:t>year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by</a:t>
            </a:r>
            <a:r>
              <a:rPr lang="de-DE" sz="1200" b="0" i="0" u="none" strike="noStrike" kern="1200" dirty="0">
                <a:solidFill>
                  <a:schemeClr val="tx1"/>
                </a:solidFill>
                <a:effectLst/>
                <a:latin typeface="+mn-lt"/>
                <a:ea typeface="+mn-ea"/>
                <a:cs typeface="+mn-cs"/>
              </a:rPr>
              <a:t> 2030. </a:t>
            </a:r>
            <a:endParaRPr lang="en-GB" dirty="0"/>
          </a:p>
        </p:txBody>
      </p:sp>
      <p:sp>
        <p:nvSpPr>
          <p:cNvPr id="4" name="Slide Number Placeholder 3"/>
          <p:cNvSpPr>
            <a:spLocks noGrp="1"/>
          </p:cNvSpPr>
          <p:nvPr>
            <p:ph type="sldNum" sz="quarter" idx="5"/>
          </p:nvPr>
        </p:nvSpPr>
        <p:spPr/>
        <p:txBody>
          <a:bodyPr/>
          <a:lstStyle/>
          <a:p>
            <a:fld id="{02A5DF41-C92F-704A-89CA-84A3255C7379}" type="slidenum">
              <a:rPr lang="en-GB" smtClean="0"/>
              <a:t>3</a:t>
            </a:fld>
            <a:endParaRPr lang="en-GB"/>
          </a:p>
        </p:txBody>
      </p:sp>
    </p:spTree>
    <p:extLst>
      <p:ext uri="{BB962C8B-B14F-4D97-AF65-F5344CB8AC3E}">
        <p14:creationId xmlns:p14="http://schemas.microsoft.com/office/powerpoint/2010/main" val="396040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harmful factors caused by climate change can make health systems vulnerable to the impacts of these factors. Let me mention these of the biggest concern: extreme weather events, heat stress, air quality, water quality and quantity, food security and safety, vector distribution and ecology. </a:t>
            </a:r>
          </a:p>
          <a:p>
            <a:endParaRPr lang="en-GB" dirty="0"/>
          </a:p>
          <a:p>
            <a:r>
              <a:rPr lang="en-GB" dirty="0"/>
              <a:t>The other group of factors external to the health system, that are influencing the extent of the health system vulnerability are demographic, geographic, biological, health status, socio-p</a:t>
            </a:r>
          </a:p>
          <a:p>
            <a:r>
              <a:rPr lang="en-GB" dirty="0"/>
              <a:t>political and socioeconomic. </a:t>
            </a:r>
          </a:p>
          <a:p>
            <a:endParaRPr lang="en-GB" dirty="0"/>
          </a:p>
          <a:p>
            <a:r>
              <a:rPr lang="en-GB" dirty="0"/>
              <a:t>In addition, existing health system capacity and resilience factors are also influencing health sector vulnerability. Let me mention some of them: leadership and governance, health workforce, health information systems, essential medicines and technologies, service delivery and financing.</a:t>
            </a:r>
          </a:p>
          <a:p>
            <a:endParaRPr lang="en-GB" dirty="0"/>
          </a:p>
          <a:p>
            <a:r>
              <a:rPr lang="en-GB" dirty="0"/>
              <a:t>Influenced by these complex factors, health sector has to address climate-sensitive health risks in the context of public health (injuries, heat stress, respiratory diseases, zoonoses, vector born diseases, NCDs…) and health systems and facilities outcomes impacting directly  health facilities and health systems.</a:t>
            </a:r>
          </a:p>
        </p:txBody>
      </p:sp>
      <p:sp>
        <p:nvSpPr>
          <p:cNvPr id="4" name="Slide Number Placeholder 3"/>
          <p:cNvSpPr>
            <a:spLocks noGrp="1"/>
          </p:cNvSpPr>
          <p:nvPr>
            <p:ph type="sldNum" sz="quarter" idx="5"/>
          </p:nvPr>
        </p:nvSpPr>
        <p:spPr/>
        <p:txBody>
          <a:bodyPr/>
          <a:lstStyle/>
          <a:p>
            <a:fld id="{02A5DF41-C92F-704A-89CA-84A3255C7379}" type="slidenum">
              <a:rPr lang="en-GB" smtClean="0"/>
              <a:t>4</a:t>
            </a:fld>
            <a:endParaRPr lang="en-GB"/>
          </a:p>
        </p:txBody>
      </p:sp>
    </p:spTree>
    <p:extLst>
      <p:ext uri="{BB962C8B-B14F-4D97-AF65-F5344CB8AC3E}">
        <p14:creationId xmlns:p14="http://schemas.microsoft.com/office/powerpoint/2010/main" val="268559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In parallel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struggle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aimed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mitigating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effects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is </a:t>
            </a:r>
            <a:r>
              <a:rPr lang="de-DE" sz="1200" kern="1200" dirty="0" err="1">
                <a:solidFill>
                  <a:schemeClr val="tx1"/>
                </a:solidFill>
                <a:effectLst/>
                <a:latin typeface="+mn-lt"/>
                <a:ea typeface="+mn-ea"/>
                <a:cs typeface="+mn-cs"/>
              </a:rPr>
              <a:t>happening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now</a:t>
            </a:r>
            <a:r>
              <a:rPr lang="de-DE" sz="1200" kern="1200" dirty="0">
                <a:solidFill>
                  <a:schemeClr val="tx1"/>
                </a:solidFill>
                <a:effectLst/>
                <a:latin typeface="+mn-lt"/>
                <a:ea typeface="+mn-ea"/>
                <a:cs typeface="+mn-cs"/>
              </a:rPr>
              <a:t> and it is a </a:t>
            </a:r>
            <a:r>
              <a:rPr lang="de-DE" sz="1200" kern="1200" dirty="0" err="1">
                <a:solidFill>
                  <a:schemeClr val="tx1"/>
                </a:solidFill>
                <a:effectLst/>
                <a:latin typeface="+mn-lt"/>
                <a:ea typeface="+mn-ea"/>
                <a:cs typeface="+mn-cs"/>
              </a:rPr>
              <a:t>necessity</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adapt</a:t>
            </a:r>
            <a:r>
              <a:rPr lang="de-DE" sz="1200" kern="1200" dirty="0">
                <a:solidFill>
                  <a:schemeClr val="tx1"/>
                </a:solidFill>
                <a:effectLst/>
                <a:latin typeface="+mn-lt"/>
                <a:ea typeface="+mn-ea"/>
                <a:cs typeface="+mn-cs"/>
              </a:rPr>
              <a:t> to the </a:t>
            </a:r>
            <a:r>
              <a:rPr lang="de-DE" sz="1200" kern="1200" dirty="0" err="1">
                <a:solidFill>
                  <a:schemeClr val="tx1"/>
                </a:solidFill>
                <a:effectLst/>
                <a:latin typeface="+mn-lt"/>
                <a:ea typeface="+mn-ea"/>
                <a:cs typeface="+mn-cs"/>
              </a:rPr>
              <a:t>current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challenges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related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impacts</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helath</a:t>
            </a:r>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Budapest Declaration (2023)  is </a:t>
            </a:r>
            <a:r>
              <a:rPr lang="de-DE" sz="1200" i="1" kern="1200" dirty="0" err="1">
                <a:solidFill>
                  <a:schemeClr val="tx1"/>
                </a:solidFill>
                <a:effectLst/>
                <a:latin typeface="+mn-lt"/>
                <a:ea typeface="+mn-ea"/>
                <a:cs typeface="+mn-cs"/>
              </a:rPr>
              <a:t>Highlighting</a:t>
            </a:r>
            <a:r>
              <a:rPr lang="de-DE" sz="1200" i="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importance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integrating</a:t>
            </a:r>
            <a:r>
              <a:rPr lang="de-DE" sz="1200" kern="1200" dirty="0">
                <a:solidFill>
                  <a:schemeClr val="tx1"/>
                </a:solidFill>
                <a:effectLst/>
                <a:latin typeface="+mn-lt"/>
                <a:ea typeface="+mn-ea"/>
                <a:cs typeface="+mn-cs"/>
              </a:rPr>
              <a:t> the environmental and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dimensions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for the </a:t>
            </a:r>
            <a:r>
              <a:rPr lang="de-DE" sz="1200" kern="1200" dirty="0" err="1">
                <a:solidFill>
                  <a:schemeClr val="tx1"/>
                </a:solidFill>
                <a:effectLst/>
                <a:latin typeface="+mn-lt"/>
                <a:ea typeface="+mn-ea"/>
                <a:cs typeface="+mn-cs"/>
              </a:rPr>
              <a:t>provision</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of care and </a:t>
            </a:r>
            <a:r>
              <a:rPr lang="de-DE" sz="1200" kern="1200" dirty="0" err="1">
                <a:solidFill>
                  <a:schemeClr val="tx1"/>
                </a:solidFill>
                <a:effectLst/>
                <a:latin typeface="+mn-lt"/>
                <a:ea typeface="+mn-ea"/>
                <a:cs typeface="+mn-cs"/>
              </a:rPr>
              <a:t>towards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attaining</a:t>
            </a:r>
            <a:r>
              <a:rPr lang="de-DE" sz="1200" kern="1200" dirty="0">
                <a:solidFill>
                  <a:schemeClr val="tx1"/>
                </a:solidFill>
                <a:effectLst/>
                <a:latin typeface="+mn-lt"/>
                <a:ea typeface="+mn-ea"/>
                <a:cs typeface="+mn-cs"/>
              </a:rPr>
              <a:t> universal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coverage</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Health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capacity</a:t>
            </a:r>
            <a:r>
              <a:rPr lang="de-DE" sz="1200" kern="1200" dirty="0">
                <a:solidFill>
                  <a:schemeClr val="tx1"/>
                </a:solidFill>
                <a:effectLst/>
                <a:latin typeface="+mn-lt"/>
                <a:ea typeface="+mn-ea"/>
                <a:cs typeface="+mn-cs"/>
              </a:rPr>
              <a:t> is a </a:t>
            </a:r>
            <a:r>
              <a:rPr lang="de-DE" sz="1200" kern="1200" dirty="0" err="1">
                <a:solidFill>
                  <a:schemeClr val="tx1"/>
                </a:solidFill>
                <a:effectLst/>
                <a:latin typeface="+mn-lt"/>
                <a:ea typeface="+mn-ea"/>
                <a:cs typeface="+mn-cs"/>
              </a:rPr>
              <a:t>determinant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vulnerability</a:t>
            </a:r>
            <a:r>
              <a:rPr lang="de-DE" sz="1200" kern="1200" dirty="0">
                <a:solidFill>
                  <a:schemeClr val="tx1"/>
                </a:solidFill>
                <a:effectLst/>
                <a:latin typeface="+mn-lt"/>
                <a:ea typeface="+mn-ea"/>
                <a:cs typeface="+mn-cs"/>
              </a:rPr>
              <a:t>, adaptive </a:t>
            </a:r>
            <a:r>
              <a:rPr lang="de-DE" sz="1200" kern="1200" dirty="0" err="1">
                <a:solidFill>
                  <a:schemeClr val="tx1"/>
                </a:solidFill>
                <a:effectLst/>
                <a:latin typeface="+mn-lt"/>
                <a:ea typeface="+mn-ea"/>
                <a:cs typeface="+mn-cs"/>
              </a:rPr>
              <a:t>capacity</a:t>
            </a:r>
            <a:r>
              <a:rPr lang="de-DE" sz="1200" kern="1200" dirty="0">
                <a:solidFill>
                  <a:schemeClr val="tx1"/>
                </a:solidFill>
                <a:effectLst/>
                <a:latin typeface="+mn-lt"/>
                <a:ea typeface="+mn-ea"/>
                <a:cs typeface="+mn-cs"/>
              </a:rPr>
              <a:t> is the </a:t>
            </a:r>
            <a:r>
              <a:rPr lang="de-DE" sz="1200" kern="1200" dirty="0" err="1">
                <a:solidFill>
                  <a:schemeClr val="tx1"/>
                </a:solidFill>
                <a:effectLst/>
                <a:latin typeface="+mn-lt"/>
                <a:ea typeface="+mn-ea"/>
                <a:cs typeface="+mn-cs"/>
              </a:rPr>
              <a:t>capability</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individuals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communities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nstitutions</a:t>
            </a:r>
            <a:r>
              <a:rPr lang="de-DE" sz="1200" kern="1200" dirty="0">
                <a:solidFill>
                  <a:schemeClr val="tx1"/>
                </a:solidFill>
                <a:effectLst/>
                <a:latin typeface="+mn-lt"/>
                <a:ea typeface="+mn-ea"/>
                <a:cs typeface="+mn-cs"/>
              </a:rPr>
              <a: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effectively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adjust</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hazards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prepare</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respond</a:t>
            </a:r>
            <a:r>
              <a:rPr lang="de-DE" sz="1200" kern="1200" dirty="0">
                <a:solidFill>
                  <a:schemeClr val="tx1"/>
                </a:solidFill>
                <a:effectLst/>
                <a:latin typeface="+mn-lt"/>
                <a:ea typeface="+mn-ea"/>
                <a:cs typeface="+mn-cs"/>
              </a:rPr>
              <a:t> to and </a:t>
            </a:r>
            <a:r>
              <a:rPr lang="de-DE" sz="1200" kern="1200" dirty="0" err="1">
                <a:solidFill>
                  <a:schemeClr val="tx1"/>
                </a:solidFill>
                <a:effectLst/>
                <a:latin typeface="+mn-lt"/>
                <a:ea typeface="+mn-ea"/>
                <a:cs typeface="+mn-cs"/>
              </a:rPr>
              <a:t>cope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consequences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variability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climate-related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Information about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impacts</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and human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is </a:t>
            </a:r>
            <a:r>
              <a:rPr lang="de-DE" sz="1200" kern="1200" dirty="0" err="1">
                <a:solidFill>
                  <a:schemeClr val="tx1"/>
                </a:solidFill>
                <a:effectLst/>
                <a:latin typeface="+mn-lt"/>
                <a:ea typeface="+mn-ea"/>
                <a:cs typeface="+mn-cs"/>
              </a:rPr>
              <a:t>needed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build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increase</a:t>
            </a:r>
            <a:r>
              <a:rPr lang="de-DE" sz="1200" kern="1200" dirty="0">
                <a:solidFill>
                  <a:schemeClr val="tx1"/>
                </a:solidFill>
                <a:effectLst/>
                <a:latin typeface="+mn-lt"/>
                <a:ea typeface="+mn-ea"/>
                <a:cs typeface="+mn-cs"/>
              </a:rPr>
              <a:t> adaptive </a:t>
            </a:r>
            <a:r>
              <a:rPr lang="de-DE" sz="1200" kern="1200" dirty="0" err="1">
                <a:solidFill>
                  <a:schemeClr val="tx1"/>
                </a:solidFill>
                <a:effectLst/>
                <a:latin typeface="+mn-lt"/>
                <a:ea typeface="+mn-ea"/>
                <a:cs typeface="+mn-cs"/>
              </a:rPr>
              <a:t>capacity</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supporting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strengthen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adaptation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strategies</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Prioritization</a:t>
            </a:r>
            <a:r>
              <a:rPr lang="de-DE" sz="1200" kern="1200" dirty="0">
                <a:solidFill>
                  <a:schemeClr val="tx1"/>
                </a:solidFill>
                <a:effectLst/>
                <a:latin typeface="+mn-lt"/>
                <a:ea typeface="+mn-ea"/>
                <a:cs typeface="+mn-cs"/>
              </a:rPr>
              <a:t> of the </a:t>
            </a:r>
            <a:r>
              <a:rPr lang="de-DE" sz="1200" kern="1200" dirty="0" err="1">
                <a:solidFill>
                  <a:schemeClr val="tx1"/>
                </a:solidFill>
                <a:effectLst/>
                <a:latin typeface="+mn-lt"/>
                <a:ea typeface="+mn-ea"/>
                <a:cs typeface="+mn-cs"/>
              </a:rPr>
              <a:t>adaptation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options</a:t>
            </a:r>
            <a:r>
              <a:rPr lang="de-DE" sz="1200" kern="1200" dirty="0">
                <a:solidFill>
                  <a:schemeClr val="tx1"/>
                </a:solidFill>
                <a:effectLst/>
                <a:latin typeface="+mn-lt"/>
                <a:ea typeface="+mn-ea"/>
                <a:cs typeface="+mn-cs"/>
              </a:rPr>
              <a:t> should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based</a:t>
            </a:r>
            <a:r>
              <a:rPr lang="de-DE" sz="1200" kern="1200" dirty="0">
                <a:solidFill>
                  <a:schemeClr val="tx1"/>
                </a:solidFill>
                <a:effectLst/>
                <a:latin typeface="+mn-lt"/>
                <a:ea typeface="+mn-ea"/>
                <a:cs typeface="+mn-cs"/>
              </a:rPr>
              <a:t> on the information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V&amp;A </a:t>
            </a:r>
            <a:r>
              <a:rPr lang="de-DE" sz="1200" kern="1200" dirty="0" err="1">
                <a:solidFill>
                  <a:schemeClr val="tx1"/>
                </a:solidFill>
                <a:effectLst/>
                <a:latin typeface="+mn-lt"/>
                <a:ea typeface="+mn-ea"/>
                <a:cs typeface="+mn-cs"/>
              </a:rPr>
              <a:t>assessments</a:t>
            </a:r>
            <a:r>
              <a:rPr lang="de-DE" sz="1200" kern="1200" dirty="0">
                <a:solidFill>
                  <a:schemeClr val="tx1"/>
                </a:solidFill>
                <a:effectLst/>
                <a:latin typeface="+mn-lt"/>
                <a:ea typeface="+mn-ea"/>
                <a:cs typeface="+mn-cs"/>
              </a:rPr>
              <a:t>. Health </a:t>
            </a:r>
            <a:r>
              <a:rPr lang="de-DE" sz="1200" kern="1200" dirty="0" err="1">
                <a:solidFill>
                  <a:schemeClr val="tx1"/>
                </a:solidFill>
                <a:effectLst/>
                <a:latin typeface="+mn-lt"/>
                <a:ea typeface="+mn-ea"/>
                <a:cs typeface="+mn-cs"/>
              </a:rPr>
              <a:t>adaptation</a:t>
            </a:r>
            <a:r>
              <a:rPr lang="de-DE" sz="1200" kern="1200" dirty="0">
                <a:solidFill>
                  <a:schemeClr val="tx1"/>
                </a:solidFill>
                <a:effectLst/>
                <a:latin typeface="+mn-lt"/>
                <a:ea typeface="+mn-ea"/>
                <a:cs typeface="+mn-cs"/>
              </a:rPr>
              <a:t> actions must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developed</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implemented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iterative </a:t>
            </a:r>
            <a:r>
              <a:rPr lang="de-DE" sz="1200" kern="1200" dirty="0" err="1">
                <a:solidFill>
                  <a:schemeClr val="tx1"/>
                </a:solidFill>
                <a:effectLst/>
                <a:latin typeface="+mn-lt"/>
                <a:ea typeface="+mn-ea"/>
                <a:cs typeface="+mn-cs"/>
              </a:rPr>
              <a:t>decision-making</a:t>
            </a:r>
            <a:r>
              <a:rPr lang="de-DE" sz="1200" kern="1200" dirty="0">
                <a:solidFill>
                  <a:schemeClr val="tx1"/>
                </a:solidFill>
                <a:effectLst/>
                <a:latin typeface="+mn-lt"/>
                <a:ea typeface="+mn-ea"/>
                <a:cs typeface="+mn-cs"/>
              </a:rPr>
              <a:t>, including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authorities</a:t>
            </a:r>
            <a:r>
              <a:rPr lang="de-DE" sz="1200" kern="1200" dirty="0">
                <a:solidFill>
                  <a:schemeClr val="tx1"/>
                </a:solidFill>
                <a:effectLst/>
                <a:latin typeface="+mn-lt"/>
                <a:ea typeface="+mn-ea"/>
                <a:cs typeface="+mn-cs"/>
              </a:rPr>
              <a:t>, all relevant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parts</a:t>
            </a:r>
            <a:r>
              <a:rPr lang="de-DE" sz="1200" kern="1200" dirty="0">
                <a:solidFill>
                  <a:schemeClr val="tx1"/>
                </a:solidFill>
                <a:effectLst/>
                <a:latin typeface="+mn-lt"/>
                <a:ea typeface="+mn-ea"/>
                <a:cs typeface="+mn-cs"/>
              </a:rPr>
              <a:t> at different </a:t>
            </a:r>
            <a:r>
              <a:rPr lang="de-DE" sz="1200" kern="1200" dirty="0" err="1">
                <a:solidFill>
                  <a:schemeClr val="tx1"/>
                </a:solidFill>
                <a:effectLst/>
                <a:latin typeface="+mn-lt"/>
                <a:ea typeface="+mn-ea"/>
                <a:cs typeface="+mn-cs"/>
              </a:rPr>
              <a:t>levels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partners</a:t>
            </a:r>
            <a:r>
              <a:rPr lang="de-DE" sz="1200" kern="1200" dirty="0">
                <a:solidFill>
                  <a:schemeClr val="tx1"/>
                </a:solidFill>
                <a:effectLst/>
                <a:latin typeface="+mn-lt"/>
                <a:ea typeface="+mn-ea"/>
                <a:cs typeface="+mn-cs"/>
              </a:rPr>
              <a:t> outside the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civil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society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communities</a:t>
            </a:r>
            <a:r>
              <a:rPr lang="de-DE"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02A5DF41-C92F-704A-89CA-84A3255C7379}" type="slidenum">
              <a:rPr lang="en-GB" smtClean="0"/>
              <a:t>5</a:t>
            </a:fld>
            <a:endParaRPr lang="en-GB"/>
          </a:p>
        </p:txBody>
      </p:sp>
    </p:spTree>
    <p:extLst>
      <p:ext uri="{BB962C8B-B14F-4D97-AF65-F5344CB8AC3E}">
        <p14:creationId xmlns:p14="http://schemas.microsoft.com/office/powerpoint/2010/main" val="8027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cs typeface="Calibri" pitchFamily="34" charset="0"/>
              </a:rPr>
              <a:t>A national adaptation strategy or action plan is developed in order to reduce vulnerability to climate change and to facilitate integration of climate change adaptation into existing policies in a coherent manner. Health sector adaptation plan can be developed as the stand alone document, or as the part of the national adaptation strategy. In Ukraine process started as the part of the National adaptation strategy in 2019.</a:t>
            </a:r>
          </a:p>
          <a:p>
            <a:r>
              <a:rPr lang="de-DE" sz="1200" b="0" i="0" u="none" strike="noStrike" kern="1200" dirty="0">
                <a:solidFill>
                  <a:schemeClr val="tx1"/>
                </a:solidFill>
                <a:effectLst/>
                <a:latin typeface="+mn-lt"/>
                <a:ea typeface="+mn-ea"/>
                <a:cs typeface="+mn-cs"/>
              </a:rPr>
              <a:t>It </a:t>
            </a:r>
            <a:r>
              <a:rPr lang="de-DE" sz="1200" b="0" i="0" u="none" strike="noStrike" kern="1200" dirty="0" err="1">
                <a:solidFill>
                  <a:schemeClr val="tx1"/>
                </a:solidFill>
                <a:effectLst/>
                <a:latin typeface="+mn-lt"/>
                <a:ea typeface="+mn-ea"/>
                <a:cs typeface="+mn-cs"/>
              </a:rPr>
              <a:t>addresses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main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barriers</a:t>
            </a:r>
            <a:r>
              <a:rPr lang="de-DE" sz="1200" b="0" i="0" u="none" strike="noStrike" kern="1200" dirty="0">
                <a:solidFill>
                  <a:schemeClr val="tx1"/>
                </a:solidFill>
                <a:effectLst/>
                <a:latin typeface="+mn-lt"/>
                <a:ea typeface="+mn-ea"/>
                <a:cs typeface="+mn-cs"/>
              </a:rPr>
              <a:t> to the </a:t>
            </a:r>
            <a:r>
              <a:rPr lang="de-DE" sz="1200" b="0" i="0" u="none" strike="noStrike" kern="1200" dirty="0" err="1">
                <a:solidFill>
                  <a:schemeClr val="tx1"/>
                </a:solidFill>
                <a:effectLst/>
                <a:latin typeface="+mn-lt"/>
                <a:ea typeface="+mn-ea"/>
                <a:cs typeface="+mn-cs"/>
              </a:rPr>
              <a:t>integration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climate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change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adaptation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into</a:t>
            </a:r>
            <a:r>
              <a:rPr lang="de-DE" sz="1200" b="0" i="0" u="none" strike="noStrike" kern="1200" dirty="0">
                <a:solidFill>
                  <a:schemeClr val="tx1"/>
                </a:solidFill>
                <a:effectLst/>
                <a:latin typeface="+mn-lt"/>
                <a:ea typeface="+mn-ea"/>
                <a:cs typeface="+mn-cs"/>
              </a:rPr>
              <a:t> national, </a:t>
            </a:r>
            <a:r>
              <a:rPr lang="de-DE" sz="1200" b="0" i="0" u="none" strike="noStrike" kern="1200" dirty="0" err="1">
                <a:solidFill>
                  <a:schemeClr val="tx1"/>
                </a:solidFill>
                <a:effectLst/>
                <a:latin typeface="+mn-lt"/>
                <a:ea typeface="+mn-ea"/>
                <a:cs typeface="+mn-cs"/>
              </a:rPr>
              <a:t>sectorial</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local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government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planning</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budgeting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well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support</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formulation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financing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strategies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mechanisms</a:t>
            </a:r>
            <a:r>
              <a:rPr lang="de-DE" sz="1200" b="0" i="0" u="none" strike="noStrike" kern="1200" dirty="0">
                <a:solidFill>
                  <a:schemeClr val="tx1"/>
                </a:solidFill>
                <a:effectLst/>
                <a:latin typeface="+mn-lt"/>
                <a:ea typeface="+mn-ea"/>
                <a:cs typeface="+mn-cs"/>
              </a:rPr>
              <a:t> for the </a:t>
            </a:r>
            <a:r>
              <a:rPr lang="de-DE" sz="1200" b="0" i="0" u="none" strike="noStrike" kern="1200" dirty="0" err="1">
                <a:solidFill>
                  <a:schemeClr val="tx1"/>
                </a:solidFill>
                <a:effectLst/>
                <a:latin typeface="+mn-lt"/>
                <a:ea typeface="+mn-ea"/>
                <a:cs typeface="+mn-cs"/>
              </a:rPr>
              <a:t>scaling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up</a:t>
            </a:r>
            <a:r>
              <a:rPr lang="de-DE" sz="1200" b="0" i="0" u="none" strike="noStrike" kern="1200" dirty="0">
                <a:solidFill>
                  <a:schemeClr val="tx1"/>
                </a:solidFill>
                <a:effectLst/>
                <a:latin typeface="+mn-lt"/>
                <a:ea typeface="+mn-ea"/>
                <a:cs typeface="+mn-cs"/>
              </a:rPr>
              <a:t> of medium- and </a:t>
            </a:r>
            <a:r>
              <a:rPr lang="de-DE" sz="1200" b="0" i="0" u="none" strike="noStrike" kern="1200" dirty="0" err="1">
                <a:solidFill>
                  <a:schemeClr val="tx1"/>
                </a:solidFill>
                <a:effectLst/>
                <a:latin typeface="+mn-lt"/>
                <a:ea typeface="+mn-ea"/>
                <a:cs typeface="+mn-cs"/>
              </a:rPr>
              <a:t>long</a:t>
            </a:r>
            <a:r>
              <a:rPr lang="de-DE" sz="1200" b="0" i="0" u="none" strike="noStrike" kern="1200" dirty="0">
                <a:solidFill>
                  <a:schemeClr val="tx1"/>
                </a:solidFill>
                <a:effectLst/>
                <a:latin typeface="+mn-lt"/>
                <a:ea typeface="+mn-ea"/>
                <a:cs typeface="+mn-cs"/>
              </a:rPr>
              <a:t>-term </a:t>
            </a:r>
            <a:r>
              <a:rPr lang="de-DE" sz="1200" b="0" i="0" u="none" strike="noStrike" kern="1200" dirty="0" err="1">
                <a:solidFill>
                  <a:schemeClr val="tx1"/>
                </a:solidFill>
                <a:effectLst/>
                <a:latin typeface="+mn-lt"/>
                <a:ea typeface="+mn-ea"/>
                <a:cs typeface="+mn-cs"/>
              </a:rPr>
              <a:t>adaptation</a:t>
            </a:r>
            <a:r>
              <a:rPr lang="de-DE" sz="1200" b="0" i="0" u="none" strike="noStrike" kern="1200" dirty="0">
                <a:solidFill>
                  <a:schemeClr val="tx1"/>
                </a:solidFill>
                <a:effectLst/>
                <a:latin typeface="+mn-lt"/>
                <a:ea typeface="+mn-ea"/>
                <a:cs typeface="+mn-cs"/>
              </a:rPr>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u="none" strike="noStrike" kern="1200" dirty="0">
                <a:solidFill>
                  <a:schemeClr val="tx1"/>
                </a:solidFill>
                <a:effectLst/>
                <a:latin typeface="+mn-lt"/>
                <a:ea typeface="+mn-ea"/>
                <a:cs typeface="+mn-cs"/>
              </a:rPr>
              <a:t>“Mainstreaming the </a:t>
            </a:r>
            <a:r>
              <a:rPr lang="de-DE" sz="1200" b="0" i="1" u="none" strike="noStrike" kern="1200" dirty="0" err="1">
                <a:solidFill>
                  <a:schemeClr val="tx1"/>
                </a:solidFill>
                <a:effectLst/>
                <a:latin typeface="+mn-lt"/>
                <a:ea typeface="+mn-ea"/>
                <a:cs typeface="+mn-cs"/>
              </a:rPr>
              <a:t>environment</a:t>
            </a:r>
            <a:r>
              <a:rPr lang="de-DE" sz="1200" b="0" i="1" u="none" strike="noStrike" kern="1200" dirty="0">
                <a:solidFill>
                  <a:schemeClr val="tx1"/>
                </a:solidFill>
                <a:effectLst/>
                <a:latin typeface="+mn-lt"/>
                <a:ea typeface="+mn-ea"/>
                <a:cs typeface="+mn-cs"/>
              </a:rPr>
              <a:t> and </a:t>
            </a:r>
            <a:r>
              <a:rPr lang="de-DE" sz="1200" b="0" i="1" u="none" strike="noStrike" kern="1200" dirty="0" err="1">
                <a:solidFill>
                  <a:schemeClr val="tx1"/>
                </a:solidFill>
                <a:effectLst/>
                <a:latin typeface="+mn-lt"/>
                <a:ea typeface="+mn-ea"/>
                <a:cs typeface="+mn-cs"/>
              </a:rPr>
              <a:t>climate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into</a:t>
            </a:r>
            <a:r>
              <a:rPr lang="de-DE" sz="1200" b="0" i="1" u="none" strike="noStrike" kern="1200" dirty="0">
                <a:solidFill>
                  <a:schemeClr val="tx1"/>
                </a:solidFill>
                <a:effectLst/>
                <a:latin typeface="+mn-lt"/>
                <a:ea typeface="+mn-ea"/>
                <a:cs typeface="+mn-cs"/>
              </a:rPr>
              <a:t> post-war </a:t>
            </a:r>
            <a:r>
              <a:rPr lang="de-DE" sz="1200" b="0" i="1" u="none" strike="noStrike" kern="1200" dirty="0" err="1">
                <a:solidFill>
                  <a:schemeClr val="tx1"/>
                </a:solidFill>
                <a:effectLst/>
                <a:latin typeface="+mn-lt"/>
                <a:ea typeface="+mn-ea"/>
                <a:cs typeface="+mn-cs"/>
              </a:rPr>
              <a:t>reconstruction</a:t>
            </a:r>
            <a:r>
              <a:rPr lang="de-DE" sz="1200" b="0" i="1" u="none" strike="noStrike" kern="1200" dirty="0">
                <a:solidFill>
                  <a:schemeClr val="tx1"/>
                </a:solidFill>
                <a:effectLst/>
                <a:latin typeface="+mn-lt"/>
                <a:ea typeface="+mn-ea"/>
                <a:cs typeface="+mn-cs"/>
              </a:rPr>
              <a:t> is in the </a:t>
            </a:r>
            <a:r>
              <a:rPr lang="de-DE" sz="1200" b="0" i="1" u="none" strike="noStrike" kern="1200" dirty="0" err="1">
                <a:solidFill>
                  <a:schemeClr val="tx1"/>
                </a:solidFill>
                <a:effectLst/>
                <a:latin typeface="+mn-lt"/>
                <a:ea typeface="+mn-ea"/>
                <a:cs typeface="+mn-cs"/>
              </a:rPr>
              <a:t>interests</a:t>
            </a:r>
            <a:r>
              <a:rPr lang="de-DE" sz="1200" b="0" i="1" u="none" strike="noStrike" kern="1200" dirty="0">
                <a:solidFill>
                  <a:schemeClr val="tx1"/>
                </a:solidFill>
                <a:effectLst/>
                <a:latin typeface="+mn-lt"/>
                <a:ea typeface="+mn-ea"/>
                <a:cs typeface="+mn-cs"/>
              </a:rPr>
              <a:t> of the </a:t>
            </a:r>
            <a:r>
              <a:rPr lang="de-DE" sz="1200" b="0" i="1" u="none" strike="noStrike" kern="1200" dirty="0" err="1">
                <a:solidFill>
                  <a:schemeClr val="tx1"/>
                </a:solidFill>
                <a:effectLst/>
                <a:latin typeface="+mn-lt"/>
                <a:ea typeface="+mn-ea"/>
                <a:cs typeface="+mn-cs"/>
              </a:rPr>
              <a:t>citizens</a:t>
            </a:r>
            <a:r>
              <a:rPr lang="de-DE" sz="1200" b="0" i="1" u="none" strike="noStrike" kern="1200" dirty="0">
                <a:solidFill>
                  <a:schemeClr val="tx1"/>
                </a:solidFill>
                <a:effectLst/>
                <a:latin typeface="+mn-lt"/>
                <a:ea typeface="+mn-ea"/>
                <a:cs typeface="+mn-cs"/>
              </a:rPr>
              <a:t> of Ukraine,”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said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Chloe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Allio</a:t>
            </a:r>
            <a:r>
              <a:rPr lang="de-DE" sz="1200" b="0" i="0" u="none" strike="noStrike" kern="1200" dirty="0">
                <a:solidFill>
                  <a:schemeClr val="tx1"/>
                </a:solidFill>
                <a:effectLst/>
                <a:latin typeface="+mn-lt"/>
                <a:ea typeface="+mn-ea"/>
                <a:cs typeface="+mn-cs"/>
              </a:rPr>
              <a:t>, Head of the </a:t>
            </a:r>
            <a:r>
              <a:rPr lang="de-DE" sz="1200" b="0" i="0" u="none" strike="noStrike" kern="1200" dirty="0" err="1">
                <a:solidFill>
                  <a:schemeClr val="tx1"/>
                </a:solidFill>
                <a:effectLst/>
                <a:latin typeface="+mn-lt"/>
                <a:ea typeface="+mn-ea"/>
                <a:cs typeface="+mn-cs"/>
              </a:rPr>
              <a:t>Economic</a:t>
            </a:r>
            <a:r>
              <a:rPr lang="de-DE" sz="1200" b="0" i="0" u="none" strike="noStrike" kern="1200" dirty="0">
                <a:solidFill>
                  <a:schemeClr val="tx1"/>
                </a:solidFill>
                <a:effectLst/>
                <a:latin typeface="+mn-lt"/>
                <a:ea typeface="+mn-ea"/>
                <a:cs typeface="+mn-cs"/>
              </a:rPr>
              <a:t> Cooperation, </a:t>
            </a:r>
            <a:r>
              <a:rPr lang="de-DE" sz="1200" b="0" i="0" u="none" strike="noStrike" kern="1200" dirty="0" err="1">
                <a:solidFill>
                  <a:schemeClr val="tx1"/>
                </a:solidFill>
                <a:effectLst/>
                <a:latin typeface="+mn-lt"/>
                <a:ea typeface="+mn-ea"/>
                <a:cs typeface="+mn-cs"/>
              </a:rPr>
              <a:t>Energy</a:t>
            </a:r>
            <a:r>
              <a:rPr lang="de-DE" sz="1200" b="0" i="0" u="none" strike="noStrike" kern="1200" dirty="0">
                <a:solidFill>
                  <a:schemeClr val="tx1"/>
                </a:solidFill>
                <a:effectLst/>
                <a:latin typeface="+mn-lt"/>
                <a:ea typeface="+mn-ea"/>
                <a:cs typeface="+mn-cs"/>
              </a:rPr>
              <a:t>, Infrastructure and Environment </a:t>
            </a:r>
            <a:r>
              <a:rPr lang="de-DE" sz="1200" b="0" i="0" u="none" strike="noStrike" kern="1200" dirty="0" err="1">
                <a:solidFill>
                  <a:schemeClr val="tx1"/>
                </a:solidFill>
                <a:effectLst/>
                <a:latin typeface="+mn-lt"/>
                <a:ea typeface="+mn-ea"/>
                <a:cs typeface="+mn-cs"/>
              </a:rPr>
              <a:t>section</a:t>
            </a:r>
            <a:r>
              <a:rPr lang="de-DE" sz="1200" b="0" i="0" u="none" strike="noStrike" kern="1200" dirty="0">
                <a:solidFill>
                  <a:schemeClr val="tx1"/>
                </a:solidFill>
                <a:effectLst/>
                <a:latin typeface="+mn-lt"/>
                <a:ea typeface="+mn-ea"/>
                <a:cs typeface="+mn-cs"/>
              </a:rPr>
              <a:t> of the EU Delegation to Ukraine. </a:t>
            </a:r>
            <a:r>
              <a:rPr lang="de-DE" sz="1200" b="0" i="1" u="none" strike="noStrike" kern="1200" dirty="0">
                <a:solidFill>
                  <a:schemeClr val="tx1"/>
                </a:solidFill>
                <a:effectLst/>
                <a:latin typeface="+mn-lt"/>
                <a:ea typeface="+mn-ea"/>
                <a:cs typeface="+mn-cs"/>
              </a:rPr>
              <a:t>“This will </a:t>
            </a:r>
            <a:r>
              <a:rPr lang="de-DE" sz="1200" b="0" i="1" u="none" strike="noStrike" kern="1200" dirty="0" err="1">
                <a:solidFill>
                  <a:schemeClr val="tx1"/>
                </a:solidFill>
                <a:effectLst/>
                <a:latin typeface="+mn-lt"/>
                <a:ea typeface="+mn-ea"/>
                <a:cs typeface="+mn-cs"/>
              </a:rPr>
              <a:t>require</a:t>
            </a:r>
            <a:r>
              <a:rPr lang="de-DE" sz="1200" b="0" i="1" u="none" strike="noStrike" kern="1200" dirty="0">
                <a:solidFill>
                  <a:schemeClr val="tx1"/>
                </a:solidFill>
                <a:effectLst/>
                <a:latin typeface="+mn-lt"/>
                <a:ea typeface="+mn-ea"/>
                <a:cs typeface="+mn-cs"/>
              </a:rPr>
              <a:t> that </a:t>
            </a:r>
            <a:r>
              <a:rPr lang="de-DE" sz="1200" b="0" i="1" u="none" strike="noStrike" kern="1200" dirty="0" err="1">
                <a:solidFill>
                  <a:schemeClr val="tx1"/>
                </a:solidFill>
                <a:effectLst/>
                <a:latin typeface="+mn-lt"/>
                <a:ea typeface="+mn-ea"/>
                <a:cs typeface="+mn-cs"/>
              </a:rPr>
              <a:t>long</a:t>
            </a:r>
            <a:r>
              <a:rPr lang="de-DE" sz="1200" b="0" i="1" u="none" strike="noStrike" kern="1200" dirty="0">
                <a:solidFill>
                  <a:schemeClr val="tx1"/>
                </a:solidFill>
                <a:effectLst/>
                <a:latin typeface="+mn-lt"/>
                <a:ea typeface="+mn-ea"/>
                <a:cs typeface="+mn-cs"/>
              </a:rPr>
              <a:t>-term </a:t>
            </a:r>
            <a:r>
              <a:rPr lang="de-DE" sz="1200" b="0" i="1" u="none" strike="noStrike" kern="1200" dirty="0" err="1">
                <a:solidFill>
                  <a:schemeClr val="tx1"/>
                </a:solidFill>
                <a:effectLst/>
                <a:latin typeface="+mn-lt"/>
                <a:ea typeface="+mn-ea"/>
                <a:cs typeface="+mn-cs"/>
              </a:rPr>
              <a:t>climate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change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effects</a:t>
            </a:r>
            <a:r>
              <a:rPr lang="de-DE" sz="1200" b="0" i="1" u="none" strike="noStrike" kern="1200" dirty="0">
                <a:solidFill>
                  <a:schemeClr val="tx1"/>
                </a:solidFill>
                <a:effectLst/>
                <a:latin typeface="+mn-lt"/>
                <a:ea typeface="+mn-ea"/>
                <a:cs typeface="+mn-cs"/>
              </a:rPr>
              <a:t> are </a:t>
            </a:r>
            <a:r>
              <a:rPr lang="de-DE" sz="1200" b="0" i="1" u="none" strike="noStrike" kern="1200" dirty="0" err="1">
                <a:solidFill>
                  <a:schemeClr val="tx1"/>
                </a:solidFill>
                <a:effectLst/>
                <a:latin typeface="+mn-lt"/>
                <a:ea typeface="+mn-ea"/>
                <a:cs typeface="+mn-cs"/>
              </a:rPr>
              <a:t>considered</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along</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with</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adaptation</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measures</a:t>
            </a:r>
            <a:r>
              <a:rPr lang="de-DE" sz="1200" b="0" i="1" u="none" strike="noStrike" kern="1200" dirty="0">
                <a:solidFill>
                  <a:schemeClr val="tx1"/>
                </a:solidFill>
                <a:effectLst/>
                <a:latin typeface="+mn-lt"/>
                <a:ea typeface="+mn-ea"/>
                <a:cs typeface="+mn-cs"/>
              </a:rPr>
              <a:t> to </a:t>
            </a:r>
            <a:r>
              <a:rPr lang="de-DE" sz="1200" b="0" i="1" u="none" strike="noStrike" kern="1200" dirty="0" err="1">
                <a:solidFill>
                  <a:schemeClr val="tx1"/>
                </a:solidFill>
                <a:effectLst/>
                <a:latin typeface="+mn-lt"/>
                <a:ea typeface="+mn-ea"/>
                <a:cs typeface="+mn-cs"/>
              </a:rPr>
              <a:t>address</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these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changes</a:t>
            </a:r>
            <a:r>
              <a:rPr lang="de-DE" sz="1200" b="0" i="1" u="none" strike="noStrike" kern="1200" dirty="0">
                <a:solidFill>
                  <a:schemeClr val="tx1"/>
                </a:solidFill>
                <a:effectLst/>
                <a:latin typeface="+mn-lt"/>
                <a:ea typeface="+mn-ea"/>
                <a:cs typeface="+mn-cs"/>
              </a:rPr>
              <a:t>. The </a:t>
            </a:r>
            <a:r>
              <a:rPr lang="de-DE" sz="1200" b="0" i="1" u="none" strike="noStrike" kern="1200" dirty="0" err="1">
                <a:solidFill>
                  <a:schemeClr val="tx1"/>
                </a:solidFill>
                <a:effectLst/>
                <a:latin typeface="+mn-lt"/>
                <a:ea typeface="+mn-ea"/>
                <a:cs typeface="+mn-cs"/>
              </a:rPr>
              <a:t>active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involvement</a:t>
            </a:r>
            <a:r>
              <a:rPr lang="de-DE" sz="1200" b="0" i="1" u="none" strike="noStrike" kern="1200" dirty="0">
                <a:solidFill>
                  <a:schemeClr val="tx1"/>
                </a:solidFill>
                <a:effectLst/>
                <a:latin typeface="+mn-lt"/>
                <a:ea typeface="+mn-ea"/>
                <a:cs typeface="+mn-cs"/>
              </a:rPr>
              <a:t> of </a:t>
            </a:r>
            <a:r>
              <a:rPr lang="de-DE" sz="1200" b="0" i="1" u="none" strike="noStrike" kern="1200" dirty="0" err="1">
                <a:solidFill>
                  <a:schemeClr val="tx1"/>
                </a:solidFill>
                <a:effectLst/>
                <a:latin typeface="+mn-lt"/>
                <a:ea typeface="+mn-ea"/>
                <a:cs typeface="+mn-cs"/>
              </a:rPr>
              <a:t>local</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communities</a:t>
            </a:r>
            <a:r>
              <a:rPr lang="de-DE" sz="1200" b="0" i="1" u="none" strike="noStrike" kern="1200" dirty="0">
                <a:solidFill>
                  <a:schemeClr val="tx1"/>
                </a:solidFill>
                <a:effectLst/>
                <a:latin typeface="+mn-lt"/>
                <a:ea typeface="+mn-ea"/>
                <a:cs typeface="+mn-cs"/>
              </a:rPr>
              <a:t> and </a:t>
            </a:r>
            <a:r>
              <a:rPr lang="de-DE" sz="1200" b="0" i="1" u="none" strike="noStrike" kern="1200" dirty="0" err="1">
                <a:solidFill>
                  <a:schemeClr val="tx1"/>
                </a:solidFill>
                <a:effectLst/>
                <a:latin typeface="+mn-lt"/>
                <a:ea typeface="+mn-ea"/>
                <a:cs typeface="+mn-cs"/>
              </a:rPr>
              <a:t>Ukrainian</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citizens</a:t>
            </a:r>
            <a:r>
              <a:rPr lang="de-DE" sz="1200" b="0" i="1" u="none" strike="noStrike" kern="1200" dirty="0">
                <a:solidFill>
                  <a:schemeClr val="tx1"/>
                </a:solidFill>
                <a:effectLst/>
                <a:latin typeface="+mn-lt"/>
                <a:ea typeface="+mn-ea"/>
                <a:cs typeface="+mn-cs"/>
              </a:rPr>
              <a:t> in </a:t>
            </a:r>
            <a:r>
              <a:rPr lang="de-DE" sz="1200" b="0" i="1" u="none" strike="noStrike" kern="1200" dirty="0" err="1">
                <a:solidFill>
                  <a:schemeClr val="tx1"/>
                </a:solidFill>
                <a:effectLst/>
                <a:latin typeface="+mn-lt"/>
                <a:ea typeface="+mn-ea"/>
                <a:cs typeface="+mn-cs"/>
              </a:rPr>
              <a:t>adaptation</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planning</a:t>
            </a:r>
            <a:r>
              <a:rPr lang="de-DE" sz="1200" b="0" i="1" u="none" strike="noStrike" kern="1200" dirty="0">
                <a:solidFill>
                  <a:schemeClr val="tx1"/>
                </a:solidFill>
                <a:effectLst/>
                <a:latin typeface="+mn-lt"/>
                <a:ea typeface="+mn-ea"/>
                <a:cs typeface="+mn-cs"/>
              </a:rPr>
              <a:t> at the </a:t>
            </a:r>
            <a:r>
              <a:rPr lang="de-DE" sz="1200" b="0" i="1" u="none" strike="noStrike" kern="1200" dirty="0" err="1">
                <a:solidFill>
                  <a:schemeClr val="tx1"/>
                </a:solidFill>
                <a:effectLst/>
                <a:latin typeface="+mn-lt"/>
                <a:ea typeface="+mn-ea"/>
                <a:cs typeface="+mn-cs"/>
              </a:rPr>
              <a:t>local</a:t>
            </a:r>
            <a:r>
              <a:rPr lang="de-DE" sz="1200" b="0" i="1" u="none" strike="noStrike" kern="1200" dirty="0">
                <a:solidFill>
                  <a:schemeClr val="tx1"/>
                </a:solidFill>
                <a:effectLst/>
                <a:latin typeface="+mn-lt"/>
                <a:ea typeface="+mn-ea"/>
                <a:cs typeface="+mn-cs"/>
              </a:rPr>
              <a:t> level is an </a:t>
            </a:r>
            <a:r>
              <a:rPr lang="de-DE" sz="1200" b="0" i="1" u="none" strike="noStrike" kern="1200" dirty="0" err="1">
                <a:solidFill>
                  <a:schemeClr val="tx1"/>
                </a:solidFill>
                <a:effectLst/>
                <a:latin typeface="+mn-lt"/>
                <a:ea typeface="+mn-ea"/>
                <a:cs typeface="+mn-cs"/>
              </a:rPr>
              <a:t>important</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step</a:t>
            </a:r>
            <a:r>
              <a:rPr lang="de-DE" sz="1200" b="0" i="1" u="none" strike="noStrike" kern="1200" dirty="0">
                <a:solidFill>
                  <a:schemeClr val="tx1"/>
                </a:solidFill>
                <a:effectLst/>
                <a:latin typeface="+mn-lt"/>
                <a:ea typeface="+mn-ea"/>
                <a:cs typeface="+mn-cs"/>
              </a:rPr>
              <a:t> in </a:t>
            </a:r>
            <a:r>
              <a:rPr lang="de-DE" sz="1200" b="0" i="1" u="none" strike="noStrike" kern="1200" dirty="0" err="1">
                <a:solidFill>
                  <a:schemeClr val="tx1"/>
                </a:solidFill>
                <a:effectLst/>
                <a:latin typeface="+mn-lt"/>
                <a:ea typeface="+mn-ea"/>
                <a:cs typeface="+mn-cs"/>
              </a:rPr>
              <a:t>this</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direction</a:t>
            </a:r>
            <a:r>
              <a:rPr lang="de-DE" sz="1200" b="0" i="1"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Here, </a:t>
            </a:r>
            <a:r>
              <a:rPr lang="de-DE" sz="1200" b="0" i="0" u="none" strike="noStrike" kern="1200" dirty="0" err="1">
                <a:solidFill>
                  <a:schemeClr val="tx1"/>
                </a:solidFill>
                <a:effectLst/>
                <a:latin typeface="+mn-lt"/>
                <a:ea typeface="+mn-ea"/>
                <a:cs typeface="+mn-cs"/>
              </a:rPr>
              <a:t>we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see</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stages</a:t>
            </a:r>
            <a:r>
              <a:rPr lang="de-DE" sz="1200" b="0" i="0" u="none" strike="noStrike" kern="1200" dirty="0">
                <a:solidFill>
                  <a:schemeClr val="tx1"/>
                </a:solidFill>
                <a:effectLst/>
                <a:latin typeface="+mn-lt"/>
                <a:ea typeface="+mn-ea"/>
                <a:cs typeface="+mn-cs"/>
              </a:rPr>
              <a:t> in the </a:t>
            </a:r>
            <a:r>
              <a:rPr lang="de-DE" sz="1200" b="0" i="0" u="none" strike="noStrike" kern="1200" dirty="0" err="1">
                <a:solidFill>
                  <a:schemeClr val="tx1"/>
                </a:solidFill>
                <a:effectLst/>
                <a:latin typeface="+mn-lt"/>
                <a:ea typeface="+mn-ea"/>
                <a:cs typeface="+mn-cs"/>
              </a:rPr>
              <a:t>development</a:t>
            </a:r>
            <a:r>
              <a:rPr lang="de-DE" sz="1200" b="0" i="0" u="none" strike="noStrike" kern="1200" dirty="0">
                <a:solidFill>
                  <a:schemeClr val="tx1"/>
                </a:solidFill>
                <a:effectLst/>
                <a:latin typeface="+mn-lt"/>
                <a:ea typeface="+mn-ea"/>
                <a:cs typeface="+mn-cs"/>
              </a:rPr>
              <a:t> of the national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adaptation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strategy</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climate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change</a:t>
            </a:r>
            <a:r>
              <a:rPr lang="de-DE" sz="1200" b="0" i="0" u="none" strike="noStrike"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02A5DF41-C92F-704A-89CA-84A3255C7379}" type="slidenum">
              <a:rPr lang="en-GB" smtClean="0"/>
              <a:t>6</a:t>
            </a:fld>
            <a:endParaRPr lang="en-GB"/>
          </a:p>
        </p:txBody>
      </p:sp>
    </p:spTree>
    <p:extLst>
      <p:ext uri="{BB962C8B-B14F-4D97-AF65-F5344CB8AC3E}">
        <p14:creationId xmlns:p14="http://schemas.microsoft.com/office/powerpoint/2010/main" val="269802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According</a:t>
            </a:r>
            <a:r>
              <a:rPr lang="de-DE" sz="1200" kern="1200" dirty="0">
                <a:solidFill>
                  <a:schemeClr val="tx1"/>
                </a:solidFill>
                <a:effectLst/>
                <a:latin typeface="+mn-lt"/>
                <a:ea typeface="+mn-ea"/>
                <a:cs typeface="+mn-cs"/>
              </a:rPr>
              <a:t> to WHO </a:t>
            </a:r>
            <a:r>
              <a:rPr lang="de-DE" sz="1200" kern="1200" dirty="0" err="1">
                <a:solidFill>
                  <a:schemeClr val="tx1"/>
                </a:solidFill>
                <a:effectLst/>
                <a:latin typeface="+mn-lt"/>
                <a:ea typeface="+mn-ea"/>
                <a:cs typeface="+mn-cs"/>
              </a:rPr>
              <a:t>methodology</a:t>
            </a:r>
            <a:r>
              <a:rPr lang="de-DE" sz="1200" kern="1200" dirty="0">
                <a:solidFill>
                  <a:schemeClr val="tx1"/>
                </a:solidFill>
                <a:effectLst/>
                <a:latin typeface="+mn-lt"/>
                <a:ea typeface="+mn-ea"/>
                <a:cs typeface="+mn-cs"/>
              </a:rPr>
              <a:t> the process of </a:t>
            </a:r>
            <a:r>
              <a:rPr lang="de-DE" sz="1200" kern="1200" dirty="0" err="1">
                <a:solidFill>
                  <a:schemeClr val="tx1"/>
                </a:solidFill>
                <a:effectLst/>
                <a:latin typeface="+mn-lt"/>
                <a:ea typeface="+mn-ea"/>
                <a:cs typeface="+mn-cs"/>
              </a:rPr>
              <a:t>introducing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concerns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adaptation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startegies</a:t>
            </a:r>
            <a:r>
              <a:rPr lang="de-DE" sz="1200" kern="1200" dirty="0">
                <a:solidFill>
                  <a:schemeClr val="tx1"/>
                </a:solidFill>
                <a:effectLst/>
                <a:latin typeface="+mn-lt"/>
                <a:ea typeface="+mn-ea"/>
                <a:cs typeface="+mn-cs"/>
              </a:rPr>
              <a:t> should </a:t>
            </a:r>
            <a:r>
              <a:rPr lang="de-DE" sz="1200" kern="1200" dirty="0" err="1">
                <a:solidFill>
                  <a:schemeClr val="tx1"/>
                </a:solidFill>
                <a:effectLst/>
                <a:latin typeface="+mn-lt"/>
                <a:ea typeface="+mn-ea"/>
                <a:cs typeface="+mn-cs"/>
              </a:rPr>
              <a:t>start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establishing</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project</a:t>
            </a:r>
            <a:r>
              <a:rPr lang="de-DE" sz="1200" kern="1200" dirty="0">
                <a:solidFill>
                  <a:schemeClr val="tx1"/>
                </a:solidFill>
                <a:effectLst/>
                <a:latin typeface="+mn-lt"/>
                <a:ea typeface="+mn-ea"/>
                <a:cs typeface="+mn-cs"/>
              </a:rPr>
              <a:t> team and management plan, including </a:t>
            </a:r>
            <a:r>
              <a:rPr lang="de-DE" sz="1200" kern="1200" dirty="0" err="1">
                <a:solidFill>
                  <a:schemeClr val="tx1"/>
                </a:solidFill>
                <a:effectLst/>
                <a:latin typeface="+mn-lt"/>
                <a:ea typeface="+mn-ea"/>
                <a:cs typeface="+mn-cs"/>
              </a:rPr>
              <a:t>representatives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other </a:t>
            </a:r>
            <a:r>
              <a:rPr lang="de-DE" sz="1200" kern="1200" dirty="0" err="1">
                <a:solidFill>
                  <a:schemeClr val="tx1"/>
                </a:solidFill>
                <a:effectLst/>
                <a:latin typeface="+mn-lt"/>
                <a:ea typeface="+mn-ea"/>
                <a:cs typeface="+mn-cs"/>
              </a:rPr>
              <a:t>departments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ministries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Identify</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questions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addressed</a:t>
            </a:r>
            <a:r>
              <a:rPr lang="de-DE" sz="1200" kern="1200" dirty="0">
                <a:solidFill>
                  <a:schemeClr val="tx1"/>
                </a:solidFill>
                <a:effectLst/>
                <a:latin typeface="+mn-lt"/>
                <a:ea typeface="+mn-ea"/>
                <a:cs typeface="+mn-cs"/>
              </a:rPr>
              <a:t> and the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context</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Defining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outcomes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geographical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region</a:t>
            </a:r>
            <a:r>
              <a:rPr lang="de-DE" sz="1200" kern="1200" dirty="0">
                <a:solidFill>
                  <a:schemeClr val="tx1"/>
                </a:solidFill>
                <a:effectLst/>
                <a:latin typeface="+mn-lt"/>
                <a:ea typeface="+mn-ea"/>
                <a:cs typeface="+mn-cs"/>
              </a:rPr>
              <a:t> and time </a:t>
            </a:r>
            <a:r>
              <a:rPr lang="de-DE" sz="1200" kern="1200" dirty="0" err="1">
                <a:solidFill>
                  <a:schemeClr val="tx1"/>
                </a:solidFill>
                <a:effectLst/>
                <a:latin typeface="+mn-lt"/>
                <a:ea typeface="+mn-ea"/>
                <a:cs typeface="+mn-cs"/>
              </a:rPr>
              <a:t>period</a:t>
            </a:r>
            <a:r>
              <a:rPr lang="de-DE" sz="1200" kern="1200" dirty="0">
                <a:solidFill>
                  <a:schemeClr val="tx1"/>
                </a:solidFill>
                <a:effectLst/>
                <a:latin typeface="+mn-lt"/>
                <a:ea typeface="+mn-ea"/>
                <a:cs typeface="+mn-cs"/>
              </a:rPr>
              <a:t> that will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thfocus</a:t>
            </a:r>
            <a:r>
              <a:rPr lang="de-DE" sz="1200" kern="1200" dirty="0">
                <a:solidFill>
                  <a:schemeClr val="tx1"/>
                </a:solidFill>
                <a:effectLst/>
                <a:latin typeface="+mn-lt"/>
                <a:ea typeface="+mn-ea"/>
                <a:cs typeface="+mn-cs"/>
              </a:rPr>
              <a:t> of the assessment.</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Establishing</a:t>
            </a:r>
            <a:r>
              <a:rPr lang="de-DE" sz="1200" kern="1200" dirty="0">
                <a:solidFill>
                  <a:schemeClr val="tx1"/>
                </a:solidFill>
                <a:effectLst/>
                <a:latin typeface="+mn-lt"/>
                <a:ea typeface="+mn-ea"/>
                <a:cs typeface="+mn-cs"/>
              </a:rPr>
              <a:t> a stakeholder process, including populations that </a:t>
            </a:r>
            <a:r>
              <a:rPr lang="de-DE" sz="1200" kern="1200" dirty="0" err="1">
                <a:solidFill>
                  <a:schemeClr val="tx1"/>
                </a:solidFill>
                <a:effectLst/>
                <a:latin typeface="+mn-lt"/>
                <a:ea typeface="+mn-ea"/>
                <a:cs typeface="+mn-cs"/>
              </a:rPr>
              <a:t>could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Identifying</a:t>
            </a:r>
            <a:r>
              <a:rPr lang="de-DE" sz="1200" kern="1200" dirty="0">
                <a:solidFill>
                  <a:schemeClr val="tx1"/>
                </a:solidFill>
                <a:effectLst/>
                <a:latin typeface="+mn-lt"/>
                <a:ea typeface="+mn-ea"/>
                <a:cs typeface="+mn-cs"/>
              </a:rPr>
              <a:t> information and data to </a:t>
            </a:r>
            <a:r>
              <a:rPr lang="de-DE" sz="1200" kern="1200" dirty="0" err="1">
                <a:solidFill>
                  <a:schemeClr val="tx1"/>
                </a:solidFill>
                <a:effectLst/>
                <a:latin typeface="+mn-lt"/>
                <a:ea typeface="+mn-ea"/>
                <a:cs typeface="+mn-cs"/>
              </a:rPr>
              <a:t>inform</a:t>
            </a:r>
            <a:r>
              <a:rPr lang="de-DE" sz="1200" kern="1200" dirty="0">
                <a:solidFill>
                  <a:schemeClr val="tx1"/>
                </a:solidFill>
                <a:effectLst/>
                <a:latin typeface="+mn-lt"/>
                <a:ea typeface="+mn-ea"/>
                <a:cs typeface="+mn-cs"/>
              </a:rPr>
              <a:t> the assessment.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Conducting </a:t>
            </a:r>
            <a:r>
              <a:rPr lang="de-DE" sz="1200" kern="1200" dirty="0" err="1">
                <a:solidFill>
                  <a:schemeClr val="tx1"/>
                </a:solidFill>
                <a:effectLst/>
                <a:latin typeface="+mn-lt"/>
                <a:ea typeface="+mn-ea"/>
                <a:cs typeface="+mn-cs"/>
              </a:rPr>
              <a:t>vulnerability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adaptation</a:t>
            </a:r>
            <a:r>
              <a:rPr lang="de-DE" sz="1200" kern="1200" dirty="0">
                <a:solidFill>
                  <a:schemeClr val="tx1"/>
                </a:solidFill>
                <a:effectLst/>
                <a:latin typeface="+mn-lt"/>
                <a:ea typeface="+mn-ea"/>
                <a:cs typeface="+mn-cs"/>
              </a:rPr>
              <a:t> assessment is the </a:t>
            </a:r>
            <a:r>
              <a:rPr lang="de-DE" sz="1200" kern="1200" dirty="0" err="1">
                <a:solidFill>
                  <a:schemeClr val="tx1"/>
                </a:solidFill>
                <a:effectLst/>
                <a:latin typeface="+mn-lt"/>
                <a:ea typeface="+mn-ea"/>
                <a:cs typeface="+mn-cs"/>
              </a:rPr>
              <a:t>key</a:t>
            </a:r>
            <a:r>
              <a:rPr lang="de-DE" sz="1200" kern="1200" dirty="0">
                <a:solidFill>
                  <a:schemeClr val="tx1"/>
                </a:solidFill>
                <a:effectLst/>
                <a:latin typeface="+mn-lt"/>
                <a:ea typeface="+mn-ea"/>
                <a:cs typeface="+mn-cs"/>
              </a:rPr>
              <a:t> part of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process– </a:t>
            </a:r>
            <a:r>
              <a:rPr lang="de-DE" sz="1200" kern="1200" dirty="0" err="1">
                <a:solidFill>
                  <a:schemeClr val="tx1"/>
                </a:solidFill>
                <a:effectLst/>
                <a:latin typeface="+mn-lt"/>
                <a:ea typeface="+mn-ea"/>
                <a:cs typeface="+mn-cs"/>
              </a:rPr>
              <a:t>describing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current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burden</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sensitive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outcomes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vulnerabilities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variability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recent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There is a </a:t>
            </a:r>
            <a:r>
              <a:rPr lang="de-DE" sz="1200" kern="1200" dirty="0" err="1">
                <a:solidFill>
                  <a:schemeClr val="tx1"/>
                </a:solidFill>
                <a:effectLst/>
                <a:latin typeface="+mn-lt"/>
                <a:ea typeface="+mn-ea"/>
                <a:cs typeface="+mn-cs"/>
              </a:rPr>
              <a:t>good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toolkit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WHO to </a:t>
            </a:r>
            <a:r>
              <a:rPr lang="de-DE" sz="1200" kern="1200" dirty="0" err="1">
                <a:solidFill>
                  <a:schemeClr val="tx1"/>
                </a:solidFill>
                <a:effectLst/>
                <a:latin typeface="+mn-lt"/>
                <a:ea typeface="+mn-ea"/>
                <a:cs typeface="+mn-cs"/>
              </a:rPr>
              <a:t>support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Here is the </a:t>
            </a:r>
            <a:r>
              <a:rPr lang="de-DE" sz="1200" kern="1200" dirty="0" err="1">
                <a:solidFill>
                  <a:schemeClr val="tx1"/>
                </a:solidFill>
                <a:effectLst/>
                <a:latin typeface="+mn-lt"/>
                <a:ea typeface="+mn-ea"/>
                <a:cs typeface="+mn-cs"/>
              </a:rPr>
              <a:t>photo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the 2019. </a:t>
            </a:r>
            <a:r>
              <a:rPr lang="de-DE" sz="1200" kern="1200" dirty="0" err="1">
                <a:solidFill>
                  <a:schemeClr val="tx1"/>
                </a:solidFill>
                <a:effectLst/>
                <a:latin typeface="+mn-lt"/>
                <a:ea typeface="+mn-ea"/>
                <a:cs typeface="+mn-cs"/>
              </a:rPr>
              <a:t>workshop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held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Kyiv</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process </a:t>
            </a:r>
            <a:r>
              <a:rPr lang="de-DE" sz="1200" kern="1200" dirty="0" err="1">
                <a:solidFill>
                  <a:schemeClr val="tx1"/>
                </a:solidFill>
                <a:effectLst/>
                <a:latin typeface="+mn-lt"/>
                <a:ea typeface="+mn-ea"/>
                <a:cs typeface="+mn-cs"/>
              </a:rPr>
              <a:t>started</a:t>
            </a:r>
            <a:r>
              <a:rPr lang="de-DE" sz="1200" kern="1200" dirty="0">
                <a:solidFill>
                  <a:schemeClr val="tx1"/>
                </a:solidFill>
                <a:effectLst/>
                <a:latin typeface="+mn-lt"/>
                <a:ea typeface="+mn-ea"/>
                <a:cs typeface="+mn-cs"/>
              </a:rPr>
              <a:t> in Ukraine </a:t>
            </a:r>
            <a:r>
              <a:rPr lang="de-DE" sz="1200" kern="1200" dirty="0" err="1">
                <a:solidFill>
                  <a:schemeClr val="tx1"/>
                </a:solidFill>
                <a:effectLst/>
                <a:latin typeface="+mn-lt"/>
                <a:ea typeface="+mn-ea"/>
                <a:cs typeface="+mn-cs"/>
              </a:rPr>
              <a:t>supported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EU and WHO.</a:t>
            </a:r>
          </a:p>
          <a:p>
            <a:endParaRPr lang="en-GB" dirty="0"/>
          </a:p>
        </p:txBody>
      </p:sp>
      <p:sp>
        <p:nvSpPr>
          <p:cNvPr id="4" name="Slide Number Placeholder 3"/>
          <p:cNvSpPr>
            <a:spLocks noGrp="1"/>
          </p:cNvSpPr>
          <p:nvPr>
            <p:ph type="sldNum" sz="quarter" idx="5"/>
          </p:nvPr>
        </p:nvSpPr>
        <p:spPr/>
        <p:txBody>
          <a:bodyPr/>
          <a:lstStyle/>
          <a:p>
            <a:fld id="{02A5DF41-C92F-704A-89CA-84A3255C7379}" type="slidenum">
              <a:rPr lang="en-GB" smtClean="0"/>
              <a:t>7</a:t>
            </a:fld>
            <a:endParaRPr lang="en-GB"/>
          </a:p>
        </p:txBody>
      </p:sp>
    </p:spTree>
    <p:extLst>
      <p:ext uri="{BB962C8B-B14F-4D97-AF65-F5344CB8AC3E}">
        <p14:creationId xmlns:p14="http://schemas.microsoft.com/office/powerpoint/2010/main" val="1575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kern="1200" dirty="0">
                <a:solidFill>
                  <a:schemeClr val="tx1"/>
                </a:solidFill>
                <a:effectLst/>
                <a:latin typeface="+mn-lt"/>
                <a:ea typeface="+mn-ea"/>
                <a:cs typeface="+mn-cs"/>
              </a:rPr>
              <a:t>What are the </a:t>
            </a:r>
            <a:r>
              <a:rPr lang="de-DE" sz="1200" b="0" kern="1200" dirty="0" err="1">
                <a:solidFill>
                  <a:schemeClr val="tx1"/>
                </a:solidFill>
                <a:effectLst/>
                <a:latin typeface="+mn-lt"/>
                <a:ea typeface="+mn-ea"/>
                <a:cs typeface="+mn-cs"/>
              </a:rPr>
              <a:t>new</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frameworks</a:t>
            </a:r>
            <a:r>
              <a:rPr lang="de-DE" sz="1200" b="0" kern="1200" dirty="0">
                <a:solidFill>
                  <a:schemeClr val="tx1"/>
                </a:solidFill>
                <a:effectLst/>
                <a:latin typeface="+mn-lt"/>
                <a:ea typeface="+mn-ea"/>
                <a:cs typeface="+mn-cs"/>
              </a:rPr>
              <a:t> for </a:t>
            </a:r>
            <a:r>
              <a:rPr lang="de-DE" sz="1200" b="0" kern="1200" dirty="0" err="1">
                <a:solidFill>
                  <a:schemeClr val="tx1"/>
                </a:solidFill>
                <a:effectLst/>
                <a:latin typeface="+mn-lt"/>
                <a:ea typeface="+mn-ea"/>
                <a:cs typeface="+mn-cs"/>
              </a:rPr>
              <a:t>action</a:t>
            </a:r>
            <a:r>
              <a:rPr lang="de-DE" sz="1200" b="0" kern="1200" dirty="0">
                <a:solidFill>
                  <a:schemeClr val="tx1"/>
                </a:solidFill>
                <a:effectLst/>
                <a:latin typeface="+mn-lt"/>
                <a:ea typeface="+mn-ea"/>
                <a:cs typeface="+mn-cs"/>
              </a:rPr>
              <a:t> to </a:t>
            </a:r>
            <a:r>
              <a:rPr lang="de-DE" sz="1200" b="0" kern="1200" dirty="0" err="1">
                <a:solidFill>
                  <a:schemeClr val="tx1"/>
                </a:solidFill>
                <a:effectLst/>
                <a:latin typeface="+mn-lt"/>
                <a:ea typeface="+mn-ea"/>
                <a:cs typeface="+mn-cs"/>
              </a:rPr>
              <a:t>support</a:t>
            </a:r>
            <a:r>
              <a:rPr lang="de-DE" sz="1200" b="0" kern="1200" dirty="0">
                <a:solidFill>
                  <a:schemeClr val="tx1"/>
                </a:solidFill>
                <a:effectLst/>
                <a:latin typeface="+mn-lt"/>
                <a:ea typeface="+mn-ea"/>
                <a:cs typeface="+mn-cs"/>
              </a:rPr>
              <a:t> countries in </a:t>
            </a:r>
            <a:r>
              <a:rPr lang="de-DE" sz="1200" b="0" kern="1200" dirty="0" err="1">
                <a:solidFill>
                  <a:schemeClr val="tx1"/>
                </a:solidFill>
                <a:effectLst/>
                <a:latin typeface="+mn-lt"/>
                <a:ea typeface="+mn-ea"/>
                <a:cs typeface="+mn-cs"/>
              </a:rPr>
              <a:t>health</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system</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adaptation</a:t>
            </a:r>
            <a:r>
              <a:rPr lang="de-DE" sz="1200" b="0" kern="1200" dirty="0">
                <a:solidFill>
                  <a:schemeClr val="tx1"/>
                </a:solidFill>
                <a:effectLst/>
                <a:latin typeface="+mn-lt"/>
                <a:ea typeface="+mn-ea"/>
                <a:cs typeface="+mn-cs"/>
              </a:rPr>
              <a:t> on </a:t>
            </a:r>
            <a:r>
              <a:rPr lang="de-DE" sz="1200" b="0" kern="1200" dirty="0" err="1">
                <a:solidFill>
                  <a:schemeClr val="tx1"/>
                </a:solidFill>
                <a:effectLst/>
                <a:latin typeface="+mn-lt"/>
                <a:ea typeface="+mn-ea"/>
                <a:cs typeface="+mn-cs"/>
              </a:rPr>
              <a:t>climate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change</a:t>
            </a:r>
            <a:r>
              <a:rPr lang="de-DE" sz="1200" b="0" kern="1200" dirty="0">
                <a:solidFill>
                  <a:schemeClr val="tx1"/>
                </a:solidFill>
                <a:effectLst/>
                <a:latin typeface="+mn-lt"/>
                <a:ea typeface="+mn-ea"/>
                <a:cs typeface="+mn-cs"/>
              </a:rPr>
              <a:t>? In the 2023. Ministerial </a:t>
            </a:r>
            <a:r>
              <a:rPr lang="de-DE" sz="1200" b="0" kern="1200" dirty="0" err="1">
                <a:solidFill>
                  <a:schemeClr val="tx1"/>
                </a:solidFill>
                <a:effectLst/>
                <a:latin typeface="+mn-lt"/>
                <a:ea typeface="+mn-ea"/>
                <a:cs typeface="+mn-cs"/>
              </a:rPr>
              <a:t>Declaratiion</a:t>
            </a:r>
            <a:r>
              <a:rPr lang="de-DE" sz="1200" b="0" kern="1200" dirty="0">
                <a:solidFill>
                  <a:schemeClr val="tx1"/>
                </a:solidFill>
                <a:effectLst/>
                <a:latin typeface="+mn-lt"/>
                <a:ea typeface="+mn-ea"/>
                <a:cs typeface="+mn-cs"/>
              </a:rPr>
              <a:t> of the 7th Ministerial </a:t>
            </a:r>
            <a:r>
              <a:rPr lang="de-DE" sz="1200" b="0" kern="1200" dirty="0" err="1">
                <a:solidFill>
                  <a:schemeClr val="tx1"/>
                </a:solidFill>
                <a:effectLst/>
                <a:latin typeface="+mn-lt"/>
                <a:ea typeface="+mn-ea"/>
                <a:cs typeface="+mn-cs"/>
              </a:rPr>
              <a:t>Conferece</a:t>
            </a:r>
            <a:r>
              <a:rPr lang="de-DE" sz="1200" b="0" kern="1200" dirty="0">
                <a:solidFill>
                  <a:schemeClr val="tx1"/>
                </a:solidFill>
                <a:effectLst/>
                <a:latin typeface="+mn-lt"/>
                <a:ea typeface="+mn-ea"/>
                <a:cs typeface="+mn-cs"/>
              </a:rPr>
              <a:t> on Environment and Health, the </a:t>
            </a:r>
            <a:r>
              <a:rPr lang="de-DE" sz="1200" b="0" kern="1200" dirty="0" err="1">
                <a:solidFill>
                  <a:schemeClr val="tx1"/>
                </a:solidFill>
                <a:effectLst/>
                <a:latin typeface="+mn-lt"/>
                <a:ea typeface="+mn-ea"/>
                <a:cs typeface="+mn-cs"/>
              </a:rPr>
              <a:t>misister</a:t>
            </a:r>
            <a:r>
              <a:rPr lang="de-DE" sz="1200" b="0" kern="1200" dirty="0">
                <a:solidFill>
                  <a:schemeClr val="tx1"/>
                </a:solidFill>
                <a:effectLst/>
                <a:latin typeface="+mn-lt"/>
                <a:ea typeface="+mn-ea"/>
                <a:cs typeface="+mn-cs"/>
              </a:rPr>
              <a:t> of </a:t>
            </a:r>
            <a:r>
              <a:rPr lang="de-DE" sz="1200" b="0" kern="1200" dirty="0" err="1">
                <a:solidFill>
                  <a:schemeClr val="tx1"/>
                </a:solidFill>
                <a:effectLst/>
                <a:latin typeface="+mn-lt"/>
                <a:ea typeface="+mn-ea"/>
                <a:cs typeface="+mn-cs"/>
              </a:rPr>
              <a:t>health</a:t>
            </a:r>
            <a:r>
              <a:rPr lang="de-DE" sz="1200" b="0" kern="1200" dirty="0">
                <a:solidFill>
                  <a:schemeClr val="tx1"/>
                </a:solidFill>
                <a:effectLst/>
                <a:latin typeface="+mn-lt"/>
                <a:ea typeface="+mn-ea"/>
                <a:cs typeface="+mn-cs"/>
              </a:rPr>
              <a:t> and of </a:t>
            </a:r>
            <a:r>
              <a:rPr lang="de-DE" sz="1200" b="0" kern="1200" dirty="0" err="1">
                <a:solidFill>
                  <a:schemeClr val="tx1"/>
                </a:solidFill>
                <a:effectLst/>
                <a:latin typeface="+mn-lt"/>
                <a:ea typeface="+mn-ea"/>
                <a:cs typeface="+mn-cs"/>
              </a:rPr>
              <a:t>environment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comited</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themselves</a:t>
            </a:r>
            <a:r>
              <a:rPr lang="de-DE" sz="1200" b="0" kern="1200" dirty="0">
                <a:solidFill>
                  <a:schemeClr val="tx1"/>
                </a:solidFill>
                <a:effectLst/>
                <a:latin typeface="+mn-lt"/>
                <a:ea typeface="+mn-ea"/>
                <a:cs typeface="+mn-cs"/>
              </a:rPr>
              <a:t> to will </a:t>
            </a:r>
            <a:r>
              <a:rPr lang="de-DE" sz="1200" b="0" kern="1200" dirty="0" err="1">
                <a:solidFill>
                  <a:schemeClr val="tx1"/>
                </a:solidFill>
                <a:effectLst/>
                <a:latin typeface="+mn-lt"/>
                <a:ea typeface="+mn-ea"/>
                <a:cs typeface="+mn-cs"/>
              </a:rPr>
              <a:t>enhance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efforts</a:t>
            </a:r>
            <a:r>
              <a:rPr lang="de-DE" sz="1200" b="0" kern="1200" dirty="0">
                <a:solidFill>
                  <a:schemeClr val="tx1"/>
                </a:solidFill>
                <a:effectLst/>
                <a:latin typeface="+mn-lt"/>
                <a:ea typeface="+mn-ea"/>
                <a:cs typeface="+mn-cs"/>
              </a:rPr>
              <a:t> to </a:t>
            </a:r>
            <a:r>
              <a:rPr lang="de-DE" sz="1200" b="0" kern="1200" dirty="0" err="1">
                <a:solidFill>
                  <a:schemeClr val="tx1"/>
                </a:solidFill>
                <a:effectLst/>
                <a:latin typeface="+mn-lt"/>
                <a:ea typeface="+mn-ea"/>
                <a:cs typeface="+mn-cs"/>
              </a:rPr>
              <a:t>tackle</a:t>
            </a:r>
            <a:r>
              <a:rPr lang="de-DE" sz="1200" b="0" kern="1200" dirty="0">
                <a:solidFill>
                  <a:schemeClr val="tx1"/>
                </a:solidFill>
                <a:effectLst/>
                <a:latin typeface="+mn-lt"/>
                <a:ea typeface="+mn-ea"/>
                <a:cs typeface="+mn-cs"/>
              </a:rPr>
              <a:t> the </a:t>
            </a:r>
            <a:r>
              <a:rPr lang="de-DE" sz="1200" b="0" kern="1200" dirty="0" err="1">
                <a:solidFill>
                  <a:schemeClr val="tx1"/>
                </a:solidFill>
                <a:effectLst/>
                <a:latin typeface="+mn-lt"/>
                <a:ea typeface="+mn-ea"/>
                <a:cs typeface="+mn-cs"/>
              </a:rPr>
              <a:t>health</a:t>
            </a:r>
            <a:r>
              <a:rPr lang="de-DE" sz="1200" b="0" kern="1200" dirty="0">
                <a:solidFill>
                  <a:schemeClr val="tx1"/>
                </a:solidFill>
                <a:effectLst/>
                <a:latin typeface="+mn-lt"/>
                <a:ea typeface="+mn-ea"/>
                <a:cs typeface="+mn-cs"/>
              </a:rPr>
              <a:t> and well-</a:t>
            </a:r>
            <a:r>
              <a:rPr lang="de-DE" sz="1200" b="0" kern="1200" dirty="0" err="1">
                <a:solidFill>
                  <a:schemeClr val="tx1"/>
                </a:solidFill>
                <a:effectLst/>
                <a:latin typeface="+mn-lt"/>
                <a:ea typeface="+mn-ea"/>
                <a:cs typeface="+mn-cs"/>
              </a:rPr>
              <a:t>being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impacts</a:t>
            </a:r>
            <a:r>
              <a:rPr lang="de-DE" sz="1200" b="0" kern="1200" dirty="0">
                <a:solidFill>
                  <a:schemeClr val="tx1"/>
                </a:solidFill>
                <a:effectLst/>
                <a:latin typeface="+mn-lt"/>
                <a:ea typeface="+mn-ea"/>
                <a:cs typeface="+mn-cs"/>
              </a:rPr>
              <a:t> of </a:t>
            </a:r>
            <a:r>
              <a:rPr lang="de-DE" sz="1200" b="0" kern="1200" dirty="0" err="1">
                <a:solidFill>
                  <a:schemeClr val="tx1"/>
                </a:solidFill>
                <a:effectLst/>
                <a:latin typeface="+mn-lt"/>
                <a:ea typeface="+mn-ea"/>
                <a:cs typeface="+mn-cs"/>
              </a:rPr>
              <a:t>climate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change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through</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adaptation</a:t>
            </a:r>
            <a:r>
              <a:rPr lang="de-DE" sz="1200" b="0" kern="1200" dirty="0">
                <a:solidFill>
                  <a:schemeClr val="tx1"/>
                </a:solidFill>
                <a:effectLst/>
                <a:latin typeface="+mn-lt"/>
                <a:ea typeface="+mn-ea"/>
                <a:cs typeface="+mn-cs"/>
              </a:rPr>
              <a:t> and </a:t>
            </a:r>
            <a:r>
              <a:rPr lang="de-DE" sz="1200" b="0" kern="1200" dirty="0" err="1">
                <a:solidFill>
                  <a:schemeClr val="tx1"/>
                </a:solidFill>
                <a:effectLst/>
                <a:latin typeface="+mn-lt"/>
                <a:ea typeface="+mn-ea"/>
                <a:cs typeface="+mn-cs"/>
              </a:rPr>
              <a:t>mitigation</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action</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by</a:t>
            </a:r>
            <a:r>
              <a:rPr lang="de-DE" sz="1200" b="0" kern="1200" dirty="0">
                <a:solidFill>
                  <a:schemeClr val="tx1"/>
                </a:solidFill>
                <a:effectLst/>
                <a:latin typeface="+mn-lt"/>
                <a:ea typeface="+mn-ea"/>
                <a:cs typeface="+mn-cs"/>
              </a:rPr>
              <a:t> the </a:t>
            </a:r>
            <a:r>
              <a:rPr lang="de-DE" sz="1200" b="0" kern="1200" dirty="0" err="1">
                <a:solidFill>
                  <a:schemeClr val="tx1"/>
                </a:solidFill>
                <a:effectLst/>
                <a:latin typeface="+mn-lt"/>
                <a:ea typeface="+mn-ea"/>
                <a:cs typeface="+mn-cs"/>
              </a:rPr>
              <a:t>health</a:t>
            </a:r>
            <a:r>
              <a:rPr lang="de-DE" sz="1200" b="0" kern="1200" dirty="0">
                <a:solidFill>
                  <a:schemeClr val="tx1"/>
                </a:solidFill>
                <a:effectLst/>
                <a:latin typeface="+mn-lt"/>
                <a:ea typeface="+mn-ea"/>
                <a:cs typeface="+mn-cs"/>
              </a:rPr>
              <a:t> and </a:t>
            </a:r>
            <a:r>
              <a:rPr lang="de-DE" sz="1200" b="0" kern="1200" dirty="0" err="1">
                <a:solidFill>
                  <a:schemeClr val="tx1"/>
                </a:solidFill>
                <a:effectLst/>
                <a:latin typeface="+mn-lt"/>
                <a:ea typeface="+mn-ea"/>
                <a:cs typeface="+mn-cs"/>
              </a:rPr>
              <a:t>health-determining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sectors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inter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alia,by</a:t>
            </a:r>
            <a:r>
              <a:rPr lang="de-DE" sz="1200" b="0" kern="1200" dirty="0">
                <a:solidFill>
                  <a:schemeClr val="tx1"/>
                </a:solidFill>
                <a:effectLst/>
                <a:latin typeface="+mn-lt"/>
                <a:ea typeface="+mn-ea"/>
                <a:cs typeface="+mn-cs"/>
              </a:rPr>
              <a:t>: </a:t>
            </a:r>
          </a:p>
          <a:p>
            <a:endParaRPr lang="de-DE" b="0" dirty="0"/>
          </a:p>
          <a:p>
            <a:r>
              <a:rPr lang="de-DE" sz="1200" kern="1200" dirty="0">
                <a:solidFill>
                  <a:schemeClr val="tx1"/>
                </a:solidFill>
                <a:effectLst/>
                <a:latin typeface="+mn-lt"/>
                <a:ea typeface="+mn-ea"/>
                <a:cs typeface="+mn-cs"/>
              </a:rPr>
              <a:t>Making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facilities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climate-resilient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environmentally</a:t>
            </a:r>
            <a:r>
              <a:rPr lang="de-DE" sz="1200" kern="1200" dirty="0">
                <a:solidFill>
                  <a:schemeClr val="tx1"/>
                </a:solidFill>
                <a:effectLst/>
                <a:latin typeface="+mn-lt"/>
                <a:ea typeface="+mn-ea"/>
                <a:cs typeface="+mn-cs"/>
              </a:rPr>
              <a:t> sustainable, and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striving</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decarbonizing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service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alignment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the COP26 Health Programme; </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updating</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implementing</a:t>
            </a:r>
            <a:r>
              <a:rPr lang="de-DE" sz="1200" kern="1200" dirty="0">
                <a:solidFill>
                  <a:schemeClr val="tx1"/>
                </a:solidFill>
                <a:effectLst/>
                <a:latin typeface="+mn-lt"/>
                <a:ea typeface="+mn-ea"/>
                <a:cs typeface="+mn-cs"/>
              </a:rPr>
              <a:t> Health National Adaptation Plans (H-NAPs), </a:t>
            </a:r>
          </a:p>
          <a:p>
            <a:r>
              <a:rPr lang="de-DE" sz="1200" kern="1200" dirty="0" err="1">
                <a:solidFill>
                  <a:schemeClr val="tx1"/>
                </a:solidFill>
                <a:effectLst/>
                <a:latin typeface="+mn-lt"/>
                <a:ea typeface="+mn-ea"/>
                <a:cs typeface="+mn-cs"/>
              </a:rPr>
              <a:t>either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stand-</a:t>
            </a:r>
            <a:r>
              <a:rPr lang="de-DE" sz="1200" kern="1200" dirty="0" err="1">
                <a:solidFill>
                  <a:schemeClr val="tx1"/>
                </a:solidFill>
                <a:effectLst/>
                <a:latin typeface="+mn-lt"/>
                <a:ea typeface="+mn-ea"/>
                <a:cs typeface="+mn-cs"/>
              </a:rPr>
              <a:t>alone</a:t>
            </a:r>
            <a:r>
              <a:rPr lang="de-DE" sz="1200" kern="1200" dirty="0">
                <a:solidFill>
                  <a:schemeClr val="tx1"/>
                </a:solidFill>
                <a:effectLst/>
                <a:latin typeface="+mn-lt"/>
                <a:ea typeface="+mn-ea"/>
                <a:cs typeface="+mn-cs"/>
              </a:rPr>
              <a:t> documents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part </a:t>
            </a:r>
            <a:r>
              <a:rPr lang="de-DE" sz="1200" kern="1200" dirty="0" err="1">
                <a:solidFill>
                  <a:schemeClr val="tx1"/>
                </a:solidFill>
                <a:effectLst/>
                <a:latin typeface="+mn-lt"/>
                <a:ea typeface="+mn-ea"/>
                <a:cs typeface="+mn-cs"/>
              </a:rPr>
              <a:t>ofNational</a:t>
            </a:r>
            <a:r>
              <a:rPr lang="de-DE" sz="1200" kern="1200" dirty="0">
                <a:solidFill>
                  <a:schemeClr val="tx1"/>
                </a:solidFill>
                <a:effectLst/>
                <a:latin typeface="+mn-lt"/>
                <a:ea typeface="+mn-ea"/>
                <a:cs typeface="+mn-cs"/>
              </a:rPr>
              <a:t> Adaptation Plans (NAPs);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Developing</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updating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effectively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prevent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prepare</a:t>
            </a:r>
            <a:r>
              <a:rPr lang="de-DE" sz="1200" kern="1200" dirty="0">
                <a:solidFill>
                  <a:schemeClr val="tx1"/>
                </a:solidFill>
                <a:effectLst/>
                <a:latin typeface="+mn-lt"/>
                <a:ea typeface="+mn-ea"/>
                <a:cs typeface="+mn-cs"/>
              </a:rPr>
              <a:t> for and </a:t>
            </a:r>
            <a:r>
              <a:rPr lang="de-DE" sz="1200" kern="1200" dirty="0" err="1">
                <a:solidFill>
                  <a:schemeClr val="tx1"/>
                </a:solidFill>
                <a:effectLst/>
                <a:latin typeface="+mn-lt"/>
                <a:ea typeface="+mn-ea"/>
                <a:cs typeface="+mn-cs"/>
              </a:rPr>
              <a:t>respond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heat-related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adapting</a:t>
            </a:r>
            <a:r>
              <a:rPr lang="de-DE" sz="1200" kern="1200" dirty="0">
                <a:solidFill>
                  <a:schemeClr val="tx1"/>
                </a:solidFill>
                <a:effectLst/>
                <a:latin typeface="+mn-lt"/>
                <a:ea typeface="+mn-ea"/>
                <a:cs typeface="+mn-cs"/>
              </a:rPr>
              <a:t> urban </a:t>
            </a:r>
            <a:r>
              <a:rPr lang="de-DE" sz="1200" kern="1200" dirty="0" err="1">
                <a:solidFill>
                  <a:schemeClr val="tx1"/>
                </a:solidFill>
                <a:effectLst/>
                <a:latin typeface="+mn-lt"/>
                <a:ea typeface="+mn-ea"/>
                <a:cs typeface="+mn-cs"/>
              </a:rPr>
              <a:t>planning</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address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impacts</a:t>
            </a:r>
            <a:r>
              <a:rPr lang="de-DE" sz="1200" kern="1200" dirty="0">
                <a:solidFill>
                  <a:schemeClr val="tx1"/>
                </a:solidFill>
                <a:effectLst/>
                <a:latin typeface="+mn-lt"/>
                <a:ea typeface="+mn-ea"/>
                <a:cs typeface="+mn-cs"/>
              </a:rPr>
              <a:t> </a:t>
            </a:r>
            <a:endParaRPr lang="de-DE" dirty="0"/>
          </a:p>
          <a:p>
            <a:r>
              <a:rPr lang="de-DE" sz="1200" kern="1200" dirty="0">
                <a:solidFill>
                  <a:schemeClr val="tx1"/>
                </a:solidFill>
                <a:effectLst/>
                <a:latin typeface="+mn-lt"/>
                <a:ea typeface="+mn-ea"/>
                <a:cs typeface="+mn-cs"/>
              </a:rPr>
              <a:t>of urban </a:t>
            </a:r>
            <a:r>
              <a:rPr lang="de-DE" sz="1200" kern="1200" dirty="0" err="1">
                <a:solidFill>
                  <a:schemeClr val="tx1"/>
                </a:solidFill>
                <a:effectLst/>
                <a:latin typeface="+mn-lt"/>
                <a:ea typeface="+mn-ea"/>
                <a:cs typeface="+mn-cs"/>
              </a:rPr>
              <a:t>heat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island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effects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competencies</a:t>
            </a:r>
            <a:r>
              <a:rPr lang="de-DE" sz="1200" kern="1200" dirty="0">
                <a:solidFill>
                  <a:schemeClr val="tx1"/>
                </a:solidFill>
                <a:effectLst/>
                <a:latin typeface="+mn-lt"/>
                <a:ea typeface="+mn-ea"/>
                <a:cs typeface="+mn-cs"/>
              </a:rPr>
              <a:t> of different </a:t>
            </a:r>
            <a:r>
              <a:rPr lang="de-DE" sz="1200" kern="1200" dirty="0" err="1">
                <a:solidFill>
                  <a:schemeClr val="tx1"/>
                </a:solidFill>
                <a:effectLst/>
                <a:latin typeface="+mn-lt"/>
                <a:ea typeface="+mn-ea"/>
                <a:cs typeface="+mn-cs"/>
              </a:rPr>
              <a:t>levels</a:t>
            </a:r>
            <a:r>
              <a:rPr lang="de-DE" sz="1200" kern="1200" dirty="0">
                <a:solidFill>
                  <a:schemeClr val="tx1"/>
                </a:solidFill>
                <a:effectLst/>
                <a:latin typeface="+mn-lt"/>
                <a:ea typeface="+mn-ea"/>
                <a:cs typeface="+mn-cs"/>
              </a:rPr>
              <a:t> of </a:t>
            </a:r>
            <a:endParaRPr lang="de-DE" dirty="0"/>
          </a:p>
          <a:p>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r>
          </a:p>
          <a:p>
            <a:endParaRPr lang="de-DE" dirty="0"/>
          </a:p>
          <a:p>
            <a:r>
              <a:rPr lang="de-DE" sz="1200" kern="1200" dirty="0" err="1">
                <a:solidFill>
                  <a:schemeClr val="tx1"/>
                </a:solidFill>
                <a:effectLst/>
                <a:latin typeface="+mn-lt"/>
                <a:ea typeface="+mn-ea"/>
                <a:cs typeface="+mn-cs"/>
              </a:rPr>
              <a:t>Establishing</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updating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regulatory</a:t>
            </a:r>
            <a:r>
              <a:rPr lang="de-DE" sz="1200" kern="1200" dirty="0">
                <a:solidFill>
                  <a:schemeClr val="tx1"/>
                </a:solidFill>
                <a:effectLst/>
                <a:latin typeface="+mn-lt"/>
                <a:ea typeface="+mn-ea"/>
                <a:cs typeface="+mn-cs"/>
              </a:rPr>
              <a:t> requirements to </a:t>
            </a:r>
            <a:r>
              <a:rPr lang="de-DE" sz="1200" kern="1200" dirty="0" err="1">
                <a:solidFill>
                  <a:schemeClr val="tx1"/>
                </a:solidFill>
                <a:effectLst/>
                <a:latin typeface="+mn-lt"/>
                <a:ea typeface="+mn-ea"/>
                <a:cs typeface="+mn-cs"/>
              </a:rPr>
              <a:t>ensure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resilience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water</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sanitation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services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where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appropriate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promoting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reuse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ofwastewater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while</a:t>
            </a:r>
            <a:r>
              <a:rPr lang="de-DE" sz="1200" kern="1200" dirty="0">
                <a:solidFill>
                  <a:schemeClr val="tx1"/>
                </a:solidFill>
                <a:effectLst/>
                <a:latin typeface="+mn-lt"/>
                <a:ea typeface="+mn-ea"/>
                <a:cs typeface="+mn-cs"/>
              </a:rPr>
              <a:t> </a:t>
            </a:r>
          </a:p>
          <a:p>
            <a:r>
              <a:rPr lang="de-DE" sz="1200" kern="1200" dirty="0" err="1">
                <a:solidFill>
                  <a:schemeClr val="tx1"/>
                </a:solidFill>
                <a:effectLst/>
                <a:latin typeface="+mn-lt"/>
                <a:ea typeface="+mn-ea"/>
                <a:cs typeface="+mn-cs"/>
              </a:rPr>
              <a:t>ensuring</a:t>
            </a:r>
            <a:r>
              <a:rPr lang="de-DE" sz="1200" kern="1200" dirty="0">
                <a:solidFill>
                  <a:schemeClr val="tx1"/>
                </a:solidFill>
                <a:effectLst/>
                <a:latin typeface="+mn-lt"/>
                <a:ea typeface="+mn-ea"/>
                <a:cs typeface="+mn-cs"/>
              </a:rPr>
              <a:t> that it is </a:t>
            </a:r>
            <a:r>
              <a:rPr lang="de-DE" sz="1200" kern="1200" dirty="0" err="1">
                <a:solidFill>
                  <a:schemeClr val="tx1"/>
                </a:solidFill>
                <a:effectLst/>
                <a:latin typeface="+mn-lt"/>
                <a:ea typeface="+mn-ea"/>
                <a:cs typeface="+mn-cs"/>
              </a:rPr>
              <a:t>safe</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protects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environment</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natural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disaster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policies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-informed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early</a:t>
            </a:r>
            <a:r>
              <a:rPr lang="de-DE" sz="1200" kern="1200" dirty="0">
                <a:solidFill>
                  <a:schemeClr val="tx1"/>
                </a:solidFill>
                <a:effectLst/>
                <a:latin typeface="+mn-lt"/>
                <a:ea typeface="+mn-ea"/>
                <a:cs typeface="+mn-cs"/>
              </a:rPr>
              <a:t>- </a:t>
            </a:r>
          </a:p>
          <a:p>
            <a:r>
              <a:rPr lang="de-DE" sz="1200" kern="1200" dirty="0" err="1">
                <a:solidFill>
                  <a:schemeClr val="tx1"/>
                </a:solidFill>
                <a:effectLst/>
                <a:latin typeface="+mn-lt"/>
                <a:ea typeface="+mn-ea"/>
                <a:cs typeface="+mn-cs"/>
              </a:rPr>
              <a:t>warning</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surveillance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for extreme </a:t>
            </a:r>
            <a:r>
              <a:rPr lang="de-DE" sz="1200" kern="1200" dirty="0" err="1">
                <a:solidFill>
                  <a:schemeClr val="tx1"/>
                </a:solidFill>
                <a:effectLst/>
                <a:latin typeface="+mn-lt"/>
                <a:ea typeface="+mn-ea"/>
                <a:cs typeface="+mn-cs"/>
              </a:rPr>
              <a:t>weather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events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-sensitive </a:t>
            </a:r>
            <a:r>
              <a:rPr lang="de-DE" sz="1200" kern="1200" dirty="0" err="1">
                <a:solidFill>
                  <a:schemeClr val="tx1"/>
                </a:solidFill>
                <a:effectLst/>
                <a:latin typeface="+mn-lt"/>
                <a:ea typeface="+mn-ea"/>
                <a:cs typeface="+mn-cs"/>
              </a:rPr>
              <a:t>disease</a:t>
            </a:r>
            <a:r>
              <a:rPr lang="de-DE" sz="1200" kern="1200" dirty="0">
                <a:solidFill>
                  <a:schemeClr val="tx1"/>
                </a:solidFill>
                <a:effectLst/>
                <a:latin typeface="+mn-lt"/>
                <a:ea typeface="+mn-ea"/>
                <a:cs typeface="+mn-cs"/>
              </a:rPr>
              <a:t> </a:t>
            </a:r>
          </a:p>
          <a:p>
            <a:r>
              <a:rPr lang="de-DE" sz="1200" kern="1200" dirty="0" err="1">
                <a:solidFill>
                  <a:schemeClr val="tx1"/>
                </a:solidFill>
                <a:effectLst/>
                <a:latin typeface="+mn-lt"/>
                <a:ea typeface="+mn-ea"/>
                <a:cs typeface="+mn-cs"/>
              </a:rPr>
              <a:t>outbreaks</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climate-literacy</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professionals to </a:t>
            </a:r>
            <a:r>
              <a:rPr lang="de-DE" sz="1200" kern="1200" dirty="0" err="1">
                <a:solidFill>
                  <a:schemeClr val="tx1"/>
                </a:solidFill>
                <a:effectLst/>
                <a:latin typeface="+mn-lt"/>
                <a:ea typeface="+mn-ea"/>
                <a:cs typeface="+mn-cs"/>
              </a:rPr>
              <a:t>empower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respond</a:t>
            </a:r>
            <a:r>
              <a:rPr lang="de-DE" sz="1200" kern="1200" dirty="0">
                <a:solidFill>
                  <a:schemeClr val="tx1"/>
                </a:solidFill>
                <a:effectLst/>
                <a:latin typeface="+mn-lt"/>
                <a:ea typeface="+mn-ea"/>
                <a:cs typeface="+mn-cs"/>
              </a:rPr>
              <a:t> to </a:t>
            </a:r>
          </a:p>
          <a:p>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impacts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engage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meaningfully</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climate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in the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2A5DF41-C92F-704A-89CA-84A3255C7379}" type="slidenum">
              <a:rPr lang="en-GB" smtClean="0"/>
              <a:t>8</a:t>
            </a:fld>
            <a:endParaRPr lang="en-GB"/>
          </a:p>
        </p:txBody>
      </p:sp>
    </p:spTree>
    <p:extLst>
      <p:ext uri="{BB962C8B-B14F-4D97-AF65-F5344CB8AC3E}">
        <p14:creationId xmlns:p14="http://schemas.microsoft.com/office/powerpoint/2010/main" val="203296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identified priorities in the Portfolio is the impact of climate change to human health.  The special emphasis was put on legislation and the key cross-sectoral documents of implementation, in particular the development of the National Action Plan on Climate Change under Ukrainian context and ways of further implementation.</a:t>
            </a:r>
            <a:endParaRPr lang="de-D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DC48F2A-107E-9F44-8A55-AF97B11CE6F2}" type="slidenum">
              <a:rPr lang="en-GB" smtClean="0"/>
              <a:t>9</a:t>
            </a:fld>
            <a:endParaRPr lang="en-GB"/>
          </a:p>
        </p:txBody>
      </p:sp>
    </p:spTree>
    <p:extLst>
      <p:ext uri="{BB962C8B-B14F-4D97-AF65-F5344CB8AC3E}">
        <p14:creationId xmlns:p14="http://schemas.microsoft.com/office/powerpoint/2010/main" val="75325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pcc.ch/report/ar6/wg2/downloads/outreach/IPCC_AR6_WGII_FactSheet_Health.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6C25-B906-754E-A87D-1E4285946EEC}"/>
              </a:ext>
            </a:extLst>
          </p:cNvPr>
          <p:cNvSpPr>
            <a:spLocks noGrp="1"/>
          </p:cNvSpPr>
          <p:nvPr>
            <p:ph type="ctrTitle"/>
          </p:nvPr>
        </p:nvSpPr>
        <p:spPr>
          <a:xfrm>
            <a:off x="1349905" y="3358555"/>
            <a:ext cx="7766936" cy="1646302"/>
          </a:xfrm>
        </p:spPr>
        <p:txBody>
          <a:bodyPr/>
          <a:lstStyle/>
          <a:p>
            <a:r>
              <a:rPr lang="en-GB" dirty="0"/>
              <a:t>The importance of health system strengthening to respond climate change challenges</a:t>
            </a:r>
          </a:p>
        </p:txBody>
      </p:sp>
      <p:sp>
        <p:nvSpPr>
          <p:cNvPr id="3" name="Subtitle 2">
            <a:extLst>
              <a:ext uri="{FF2B5EF4-FFF2-40B4-BE49-F238E27FC236}">
                <a16:creationId xmlns:a16="http://schemas.microsoft.com/office/drawing/2014/main" id="{5EAC130A-4127-8149-A5E3-232073EBB57F}"/>
              </a:ext>
            </a:extLst>
          </p:cNvPr>
          <p:cNvSpPr>
            <a:spLocks noGrp="1"/>
          </p:cNvSpPr>
          <p:nvPr>
            <p:ph type="subTitle" idx="1"/>
          </p:nvPr>
        </p:nvSpPr>
        <p:spPr>
          <a:xfrm>
            <a:off x="1349905" y="5187346"/>
            <a:ext cx="7766936" cy="1096899"/>
          </a:xfrm>
        </p:spPr>
        <p:txBody>
          <a:bodyPr>
            <a:normAutofit/>
          </a:bodyPr>
          <a:lstStyle/>
          <a:p>
            <a:pPr algn="l"/>
            <a:r>
              <a:rPr lang="en-GB" sz="3200" dirty="0"/>
              <a:t>Elizabet Paunovic</a:t>
            </a:r>
          </a:p>
        </p:txBody>
      </p:sp>
      <p:graphicFrame>
        <p:nvGraphicFramePr>
          <p:cNvPr id="4" name="Table 3">
            <a:extLst>
              <a:ext uri="{FF2B5EF4-FFF2-40B4-BE49-F238E27FC236}">
                <a16:creationId xmlns:a16="http://schemas.microsoft.com/office/drawing/2014/main" id="{B057C491-2FC0-F74F-8263-67196029B249}"/>
              </a:ext>
            </a:extLst>
          </p:cNvPr>
          <p:cNvGraphicFramePr>
            <a:graphicFrameLocks noGrp="1"/>
          </p:cNvGraphicFramePr>
          <p:nvPr>
            <p:extLst>
              <p:ext uri="{D42A27DB-BD31-4B8C-83A1-F6EECF244321}">
                <p14:modId xmlns:p14="http://schemas.microsoft.com/office/powerpoint/2010/main" val="3385365508"/>
              </p:ext>
            </p:extLst>
          </p:nvPr>
        </p:nvGraphicFramePr>
        <p:xfrm>
          <a:off x="5986462" y="5461476"/>
          <a:ext cx="3287541" cy="274320"/>
        </p:xfrm>
        <a:graphic>
          <a:graphicData uri="http://schemas.openxmlformats.org/drawingml/2006/table">
            <a:tbl>
              <a:tblPr/>
              <a:tblGrid>
                <a:gridCol w="3287541">
                  <a:extLst>
                    <a:ext uri="{9D8B030D-6E8A-4147-A177-3AD203B41FA5}">
                      <a16:colId xmlns:a16="http://schemas.microsoft.com/office/drawing/2014/main" val="3799612760"/>
                    </a:ext>
                  </a:extLst>
                </a:gridCol>
              </a:tblGrid>
              <a:tr h="0">
                <a:tc>
                  <a:txBody>
                    <a:bodyPr/>
                    <a:lstStyle/>
                    <a:p>
                      <a:endParaRPr lang="de-DE" dirty="0">
                        <a:effectLst/>
                        <a:latin typeface="Calibri" panose="020F050202020403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831460027"/>
                  </a:ext>
                </a:extLst>
              </a:tr>
            </a:tbl>
          </a:graphicData>
        </a:graphic>
      </p:graphicFrame>
    </p:spTree>
    <p:extLst>
      <p:ext uri="{BB962C8B-B14F-4D97-AF65-F5344CB8AC3E}">
        <p14:creationId xmlns:p14="http://schemas.microsoft.com/office/powerpoint/2010/main" val="326947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735E-5575-DD4B-8158-6333DDEEBF8C}"/>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7A60E30A-B07C-764B-98E9-386DF560707C}"/>
              </a:ext>
            </a:extLst>
          </p:cNvPr>
          <p:cNvSpPr>
            <a:spLocks noGrp="1"/>
          </p:cNvSpPr>
          <p:nvPr>
            <p:ph idx="1"/>
          </p:nvPr>
        </p:nvSpPr>
        <p:spPr/>
        <p:txBody>
          <a:bodyPr>
            <a:normAutofit/>
          </a:bodyPr>
          <a:lstStyle/>
          <a:p>
            <a:pPr marL="0" indent="0" algn="just">
              <a:buNone/>
            </a:pPr>
            <a:r>
              <a:rPr lang="en-GB" sz="2800" dirty="0"/>
              <a:t>It would be necessary to continue activities that started 4 years ago on the development of health sector adaptation plan, as the part of the national climate change adaptation plan. The climate and health crisis is aggravated by COVID-19, war, energy crisis, poverty and  overall health vulnerability of the population in Ukraine. </a:t>
            </a:r>
          </a:p>
        </p:txBody>
      </p:sp>
    </p:spTree>
    <p:extLst>
      <p:ext uri="{BB962C8B-B14F-4D97-AF65-F5344CB8AC3E}">
        <p14:creationId xmlns:p14="http://schemas.microsoft.com/office/powerpoint/2010/main" val="12815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E3B1-138F-7B49-92BB-117E424A03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35F252-C2E0-DF4C-9CFF-B125C24C9B6E}"/>
              </a:ext>
            </a:extLst>
          </p:cNvPr>
          <p:cNvSpPr>
            <a:spLocks noGrp="1"/>
          </p:cNvSpPr>
          <p:nvPr>
            <p:ph idx="1"/>
          </p:nvPr>
        </p:nvSpPr>
        <p:spPr/>
        <p:txBody>
          <a:bodyPr>
            <a:normAutofit/>
          </a:bodyPr>
          <a:lstStyle/>
          <a:p>
            <a:pPr marL="0" indent="0">
              <a:buNone/>
            </a:pPr>
            <a:r>
              <a:rPr lang="en-US" sz="5400" dirty="0"/>
              <a:t>               </a:t>
            </a:r>
            <a:r>
              <a:rPr lang="uk-UA" sz="5400" dirty="0"/>
              <a:t>Дякую</a:t>
            </a:r>
            <a:endParaRPr lang="en-GB" sz="5400" dirty="0"/>
          </a:p>
        </p:txBody>
      </p:sp>
    </p:spTree>
    <p:extLst>
      <p:ext uri="{BB962C8B-B14F-4D97-AF65-F5344CB8AC3E}">
        <p14:creationId xmlns:p14="http://schemas.microsoft.com/office/powerpoint/2010/main" val="305102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B7B1-8C26-1245-89F2-508E5FF05780}"/>
              </a:ext>
            </a:extLst>
          </p:cNvPr>
          <p:cNvSpPr>
            <a:spLocks noGrp="1"/>
          </p:cNvSpPr>
          <p:nvPr>
            <p:ph type="title"/>
          </p:nvPr>
        </p:nvSpPr>
        <p:spPr/>
        <p:txBody>
          <a:bodyPr/>
          <a:lstStyle/>
          <a:p>
            <a:r>
              <a:rPr lang="en-GB"/>
              <a:t>Presentation layout</a:t>
            </a:r>
          </a:p>
        </p:txBody>
      </p:sp>
      <p:sp>
        <p:nvSpPr>
          <p:cNvPr id="3" name="Content Placeholder 2">
            <a:extLst>
              <a:ext uri="{FF2B5EF4-FFF2-40B4-BE49-F238E27FC236}">
                <a16:creationId xmlns:a16="http://schemas.microsoft.com/office/drawing/2014/main" id="{67552E98-7405-C548-B4A1-7259A9979870}"/>
              </a:ext>
            </a:extLst>
          </p:cNvPr>
          <p:cNvSpPr>
            <a:spLocks noGrp="1"/>
          </p:cNvSpPr>
          <p:nvPr>
            <p:ph idx="1"/>
          </p:nvPr>
        </p:nvSpPr>
        <p:spPr/>
        <p:txBody>
          <a:bodyPr>
            <a:normAutofit/>
          </a:bodyPr>
          <a:lstStyle/>
          <a:p>
            <a:r>
              <a:rPr lang="en-GB" dirty="0"/>
              <a:t>Climate change as the biggest health threat of the 21</a:t>
            </a:r>
            <a:r>
              <a:rPr lang="en-GB" baseline="30000" dirty="0"/>
              <a:t>st</a:t>
            </a:r>
            <a:r>
              <a:rPr lang="en-GB" dirty="0"/>
              <a:t> century </a:t>
            </a:r>
          </a:p>
          <a:p>
            <a:r>
              <a:rPr lang="en-GB" dirty="0"/>
              <a:t>What is health system vulnerability?</a:t>
            </a:r>
          </a:p>
          <a:p>
            <a:r>
              <a:rPr lang="en-GB" dirty="0"/>
              <a:t>What is health system adaptive capacity to climate hazards?</a:t>
            </a:r>
          </a:p>
          <a:p>
            <a:r>
              <a:rPr lang="en-GB" dirty="0"/>
              <a:t>National adaptation strategy (health)</a:t>
            </a:r>
          </a:p>
          <a:p>
            <a:r>
              <a:rPr lang="en-GB" dirty="0"/>
              <a:t>Conducting vulnerability and adaptation assessment of the health sector</a:t>
            </a:r>
          </a:p>
          <a:p>
            <a:r>
              <a:rPr lang="en-GB" dirty="0"/>
              <a:t>Budapest Declaration of the Seventh Ministerial Conference on environment and health, 2023</a:t>
            </a:r>
          </a:p>
          <a:p>
            <a:r>
              <a:rPr lang="en-GB" dirty="0"/>
              <a:t>Prioritization of the activities related to health and climate change so far in Ukraine</a:t>
            </a:r>
          </a:p>
          <a:p>
            <a:r>
              <a:rPr lang="en-GB"/>
              <a:t>Conclusion</a:t>
            </a:r>
            <a:endParaRPr lang="en-GB" dirty="0"/>
          </a:p>
          <a:p>
            <a:endParaRPr lang="en-GB" dirty="0"/>
          </a:p>
        </p:txBody>
      </p:sp>
    </p:spTree>
    <p:extLst>
      <p:ext uri="{BB962C8B-B14F-4D97-AF65-F5344CB8AC3E}">
        <p14:creationId xmlns:p14="http://schemas.microsoft.com/office/powerpoint/2010/main" val="114179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7667-8663-3E4B-84F0-310A031B2E6D}"/>
              </a:ext>
            </a:extLst>
          </p:cNvPr>
          <p:cNvSpPr>
            <a:spLocks noGrp="1"/>
          </p:cNvSpPr>
          <p:nvPr>
            <p:ph type="title"/>
          </p:nvPr>
        </p:nvSpPr>
        <p:spPr/>
        <p:txBody>
          <a:bodyPr/>
          <a:lstStyle/>
          <a:p>
            <a:pPr algn="ctr"/>
            <a:r>
              <a:rPr lang="en-GB" dirty="0"/>
              <a:t>Climate change as the biggest health threat of the 21</a:t>
            </a:r>
            <a:r>
              <a:rPr lang="en-GB" baseline="30000" dirty="0"/>
              <a:t>st</a:t>
            </a:r>
            <a:r>
              <a:rPr lang="en-GB" dirty="0"/>
              <a:t> century</a:t>
            </a:r>
          </a:p>
        </p:txBody>
      </p:sp>
      <p:pic>
        <p:nvPicPr>
          <p:cNvPr id="4" name="Picture 2">
            <a:extLst>
              <a:ext uri="{FF2B5EF4-FFF2-40B4-BE49-F238E27FC236}">
                <a16:creationId xmlns:a16="http://schemas.microsoft.com/office/drawing/2014/main" id="{4910E44C-2285-0340-AD49-D4481183A00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77334" y="1719385"/>
            <a:ext cx="8167728" cy="4189046"/>
          </a:xfrm>
        </p:spPr>
      </p:pic>
      <p:sp>
        <p:nvSpPr>
          <p:cNvPr id="5" name="TextBox 4">
            <a:extLst>
              <a:ext uri="{FF2B5EF4-FFF2-40B4-BE49-F238E27FC236}">
                <a16:creationId xmlns:a16="http://schemas.microsoft.com/office/drawing/2014/main" id="{A127134C-10FF-8A4A-8FCF-71C72B6C00B6}"/>
              </a:ext>
            </a:extLst>
          </p:cNvPr>
          <p:cNvSpPr txBox="1"/>
          <p:nvPr/>
        </p:nvSpPr>
        <p:spPr>
          <a:xfrm>
            <a:off x="866206" y="5908431"/>
            <a:ext cx="7789984" cy="1200329"/>
          </a:xfrm>
          <a:prstGeom prst="rect">
            <a:avLst/>
          </a:prstGeom>
          <a:noFill/>
        </p:spPr>
        <p:txBody>
          <a:bodyPr wrap="square" rtlCol="0">
            <a:spAutoFit/>
          </a:bodyPr>
          <a:lstStyle/>
          <a:p>
            <a:r>
              <a:rPr lang="en-GB" dirty="0"/>
              <a:t>Source, IPCC 6</a:t>
            </a:r>
            <a:r>
              <a:rPr lang="en-GB" baseline="30000" dirty="0"/>
              <a:t>th</a:t>
            </a:r>
            <a:r>
              <a:rPr lang="en-GB" dirty="0"/>
              <a:t> Report </a:t>
            </a:r>
            <a:r>
              <a:rPr lang="en-GB" dirty="0">
                <a:hlinkClick r:id="rId4"/>
              </a:rPr>
              <a:t>https://www.ipcc.ch/report/ar6/wg2/downloads/outreach/IPCC_AR6_WGII_FactSheet_Health.pdf</a:t>
            </a:r>
            <a:endParaRPr lang="en-GB" dirty="0"/>
          </a:p>
          <a:p>
            <a:endParaRPr lang="en-GB" dirty="0"/>
          </a:p>
        </p:txBody>
      </p:sp>
    </p:spTree>
    <p:extLst>
      <p:ext uri="{BB962C8B-B14F-4D97-AF65-F5344CB8AC3E}">
        <p14:creationId xmlns:p14="http://schemas.microsoft.com/office/powerpoint/2010/main" val="104323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67CF-5C5E-7844-B0D8-15FFAD815DD1}"/>
              </a:ext>
            </a:extLst>
          </p:cNvPr>
          <p:cNvSpPr>
            <a:spLocks noGrp="1"/>
          </p:cNvSpPr>
          <p:nvPr>
            <p:ph type="title"/>
          </p:nvPr>
        </p:nvSpPr>
        <p:spPr/>
        <p:txBody>
          <a:bodyPr/>
          <a:lstStyle/>
          <a:p>
            <a:r>
              <a:rPr lang="en-GB" dirty="0"/>
              <a:t>What is health system vulnerability?</a:t>
            </a:r>
          </a:p>
        </p:txBody>
      </p:sp>
      <p:pic>
        <p:nvPicPr>
          <p:cNvPr id="5" name="Content Placeholder 4">
            <a:extLst>
              <a:ext uri="{FF2B5EF4-FFF2-40B4-BE49-F238E27FC236}">
                <a16:creationId xmlns:a16="http://schemas.microsoft.com/office/drawing/2014/main" id="{23D42BA3-B23C-CA42-AED7-9948FCD052A1}"/>
              </a:ext>
            </a:extLst>
          </p:cNvPr>
          <p:cNvPicPr>
            <a:picLocks noGrp="1" noChangeAspect="1"/>
          </p:cNvPicPr>
          <p:nvPr>
            <p:ph idx="1"/>
          </p:nvPr>
        </p:nvPicPr>
        <p:blipFill>
          <a:blip r:embed="rId3"/>
          <a:stretch>
            <a:fillRect/>
          </a:stretch>
        </p:blipFill>
        <p:spPr>
          <a:xfrm>
            <a:off x="0" y="1301262"/>
            <a:ext cx="10207543" cy="5556738"/>
          </a:xfrm>
        </p:spPr>
      </p:pic>
    </p:spTree>
    <p:extLst>
      <p:ext uri="{BB962C8B-B14F-4D97-AF65-F5344CB8AC3E}">
        <p14:creationId xmlns:p14="http://schemas.microsoft.com/office/powerpoint/2010/main" val="20197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7EFB-B4C2-1C4B-86DE-B058E4EBBCE8}"/>
              </a:ext>
            </a:extLst>
          </p:cNvPr>
          <p:cNvSpPr>
            <a:spLocks noGrp="1"/>
          </p:cNvSpPr>
          <p:nvPr>
            <p:ph type="title"/>
          </p:nvPr>
        </p:nvSpPr>
        <p:spPr/>
        <p:txBody>
          <a:bodyPr/>
          <a:lstStyle/>
          <a:p>
            <a:pPr algn="ctr"/>
            <a:r>
              <a:rPr lang="en-GB" dirty="0"/>
              <a:t>What is health system adaptive capacity to climate hazards</a:t>
            </a:r>
          </a:p>
        </p:txBody>
      </p:sp>
      <p:pic>
        <p:nvPicPr>
          <p:cNvPr id="5" name="Content Placeholder 4">
            <a:extLst>
              <a:ext uri="{FF2B5EF4-FFF2-40B4-BE49-F238E27FC236}">
                <a16:creationId xmlns:a16="http://schemas.microsoft.com/office/drawing/2014/main" id="{346361D7-E41F-7644-9688-C2D0416E50BA}"/>
              </a:ext>
            </a:extLst>
          </p:cNvPr>
          <p:cNvPicPr>
            <a:picLocks noGrp="1" noChangeAspect="1"/>
          </p:cNvPicPr>
          <p:nvPr>
            <p:ph idx="1"/>
          </p:nvPr>
        </p:nvPicPr>
        <p:blipFill>
          <a:blip r:embed="rId3"/>
          <a:stretch>
            <a:fillRect/>
          </a:stretch>
        </p:blipFill>
        <p:spPr>
          <a:xfrm>
            <a:off x="931985" y="1758462"/>
            <a:ext cx="7930661" cy="4607169"/>
          </a:xfrm>
        </p:spPr>
      </p:pic>
    </p:spTree>
    <p:extLst>
      <p:ext uri="{BB962C8B-B14F-4D97-AF65-F5344CB8AC3E}">
        <p14:creationId xmlns:p14="http://schemas.microsoft.com/office/powerpoint/2010/main" val="374362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3A61-FEB7-E446-9956-907FB240D4EC}"/>
              </a:ext>
            </a:extLst>
          </p:cNvPr>
          <p:cNvSpPr>
            <a:spLocks noGrp="1"/>
          </p:cNvSpPr>
          <p:nvPr>
            <p:ph type="title"/>
          </p:nvPr>
        </p:nvSpPr>
        <p:spPr/>
        <p:txBody>
          <a:bodyPr/>
          <a:lstStyle/>
          <a:p>
            <a:r>
              <a:rPr lang="en-GB" dirty="0"/>
              <a:t>National adaptation strategy (health)</a:t>
            </a:r>
          </a:p>
        </p:txBody>
      </p:sp>
      <p:graphicFrame>
        <p:nvGraphicFramePr>
          <p:cNvPr id="4" name="Content Placeholder 5">
            <a:extLst>
              <a:ext uri="{FF2B5EF4-FFF2-40B4-BE49-F238E27FC236}">
                <a16:creationId xmlns:a16="http://schemas.microsoft.com/office/drawing/2014/main" id="{4DD6D7C5-DBE6-D544-BF69-8203F36264E9}"/>
              </a:ext>
            </a:extLst>
          </p:cNvPr>
          <p:cNvGraphicFramePr>
            <a:graphicFrameLocks noGrp="1"/>
          </p:cNvGraphicFramePr>
          <p:nvPr>
            <p:ph idx="1"/>
            <p:extLst>
              <p:ext uri="{D42A27DB-BD31-4B8C-83A1-F6EECF244321}">
                <p14:modId xmlns:p14="http://schemas.microsoft.com/office/powerpoint/2010/main" val="789382725"/>
              </p:ext>
            </p:extLst>
          </p:nvPr>
        </p:nvGraphicFramePr>
        <p:xfrm>
          <a:off x="677863" y="1529862"/>
          <a:ext cx="8596312" cy="5081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0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7E7920E-0274-4337-8E0D-B2F9B8A605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9F448D1-2E17-477E-B36A-EE1530EFA66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28EFD2B-3EE7-4C2D-87D1-7D3F958BC5C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1399C5F-B364-4638-8679-62A98662F42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D48D25F-9970-454E-B347-1A5D30DB166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8444EDE-8E72-40DC-9EBD-E56A07F80FF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AE71D0F-D00C-4D03-94FB-114CF26F19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A10F-5A9D-3543-8A22-900B3BF96E1D}"/>
              </a:ext>
            </a:extLst>
          </p:cNvPr>
          <p:cNvSpPr>
            <a:spLocks noGrp="1"/>
          </p:cNvSpPr>
          <p:nvPr>
            <p:ph type="title"/>
          </p:nvPr>
        </p:nvSpPr>
        <p:spPr>
          <a:xfrm>
            <a:off x="694919" y="105507"/>
            <a:ext cx="8596668" cy="1320800"/>
          </a:xfrm>
        </p:spPr>
        <p:txBody>
          <a:bodyPr>
            <a:normAutofit/>
          </a:bodyPr>
          <a:lstStyle/>
          <a:p>
            <a:pPr algn="ctr"/>
            <a:r>
              <a:rPr lang="en-GB" dirty="0"/>
              <a:t>Conducting vulnerability and adaptation assessment of the health sector</a:t>
            </a:r>
          </a:p>
        </p:txBody>
      </p:sp>
      <p:pic>
        <p:nvPicPr>
          <p:cNvPr id="5" name="Content Placeholder 4">
            <a:extLst>
              <a:ext uri="{FF2B5EF4-FFF2-40B4-BE49-F238E27FC236}">
                <a16:creationId xmlns:a16="http://schemas.microsoft.com/office/drawing/2014/main" id="{4DB8BA1C-3D67-A342-81ED-468491E8C926}"/>
              </a:ext>
            </a:extLst>
          </p:cNvPr>
          <p:cNvPicPr>
            <a:picLocks noGrp="1" noChangeAspect="1"/>
          </p:cNvPicPr>
          <p:nvPr>
            <p:ph idx="1"/>
          </p:nvPr>
        </p:nvPicPr>
        <p:blipFill>
          <a:blip r:embed="rId3"/>
          <a:stretch>
            <a:fillRect/>
          </a:stretch>
        </p:blipFill>
        <p:spPr>
          <a:xfrm>
            <a:off x="3217985" y="1426307"/>
            <a:ext cx="4255477" cy="4976446"/>
          </a:xfrm>
        </p:spPr>
      </p:pic>
    </p:spTree>
    <p:extLst>
      <p:ext uri="{BB962C8B-B14F-4D97-AF65-F5344CB8AC3E}">
        <p14:creationId xmlns:p14="http://schemas.microsoft.com/office/powerpoint/2010/main" val="378647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AFC0-66C8-EF45-BEE0-37609D254D88}"/>
              </a:ext>
            </a:extLst>
          </p:cNvPr>
          <p:cNvSpPr>
            <a:spLocks noGrp="1"/>
          </p:cNvSpPr>
          <p:nvPr>
            <p:ph type="title"/>
          </p:nvPr>
        </p:nvSpPr>
        <p:spPr/>
        <p:txBody>
          <a:bodyPr/>
          <a:lstStyle/>
          <a:p>
            <a:r>
              <a:rPr lang="en-GB" dirty="0"/>
              <a:t>Budapest Declaration, 2023</a:t>
            </a:r>
          </a:p>
        </p:txBody>
      </p:sp>
      <p:pic>
        <p:nvPicPr>
          <p:cNvPr id="5" name="Content Placeholder 4">
            <a:extLst>
              <a:ext uri="{FF2B5EF4-FFF2-40B4-BE49-F238E27FC236}">
                <a16:creationId xmlns:a16="http://schemas.microsoft.com/office/drawing/2014/main" id="{2EFA0905-68DE-F141-9548-E29888666EFC}"/>
              </a:ext>
            </a:extLst>
          </p:cNvPr>
          <p:cNvPicPr>
            <a:picLocks noGrp="1" noChangeAspect="1"/>
          </p:cNvPicPr>
          <p:nvPr>
            <p:ph idx="1"/>
          </p:nvPr>
        </p:nvPicPr>
        <p:blipFill>
          <a:blip r:embed="rId3"/>
          <a:stretch>
            <a:fillRect/>
          </a:stretch>
        </p:blipFill>
        <p:spPr>
          <a:xfrm>
            <a:off x="1333874" y="1473200"/>
            <a:ext cx="7283587" cy="4111625"/>
          </a:xfrm>
        </p:spPr>
      </p:pic>
    </p:spTree>
    <p:extLst>
      <p:ext uri="{BB962C8B-B14F-4D97-AF65-F5344CB8AC3E}">
        <p14:creationId xmlns:p14="http://schemas.microsoft.com/office/powerpoint/2010/main" val="58581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5B37-BF9A-6F4A-8394-1E743A85D0AF}"/>
              </a:ext>
            </a:extLst>
          </p:cNvPr>
          <p:cNvSpPr>
            <a:spLocks noGrp="1"/>
          </p:cNvSpPr>
          <p:nvPr>
            <p:ph type="title"/>
          </p:nvPr>
        </p:nvSpPr>
        <p:spPr/>
        <p:txBody>
          <a:bodyPr/>
          <a:lstStyle/>
          <a:p>
            <a:r>
              <a:rPr lang="en-GB" dirty="0"/>
              <a:t>Protecting Health from Climate Change Proposed actions </a:t>
            </a:r>
            <a:r>
              <a:rPr lang="en-GB"/>
              <a:t>for Ukraine </a:t>
            </a:r>
            <a:endParaRPr lang="en-GB" dirty="0"/>
          </a:p>
        </p:txBody>
      </p:sp>
      <p:sp>
        <p:nvSpPr>
          <p:cNvPr id="3" name="Content Placeholder 2">
            <a:extLst>
              <a:ext uri="{FF2B5EF4-FFF2-40B4-BE49-F238E27FC236}">
                <a16:creationId xmlns:a16="http://schemas.microsoft.com/office/drawing/2014/main" id="{C172410A-7884-A34F-BA31-9AF525B4AD1E}"/>
              </a:ext>
            </a:extLst>
          </p:cNvPr>
          <p:cNvSpPr>
            <a:spLocks noGrp="1"/>
          </p:cNvSpPr>
          <p:nvPr>
            <p:ph idx="1"/>
          </p:nvPr>
        </p:nvSpPr>
        <p:spPr>
          <a:xfrm>
            <a:off x="732098" y="1930400"/>
            <a:ext cx="8596668" cy="5005704"/>
          </a:xfrm>
        </p:spPr>
        <p:txBody>
          <a:bodyPr/>
          <a:lstStyle/>
          <a:p>
            <a:r>
              <a:rPr lang="en-US" dirty="0">
                <a:solidFill>
                  <a:schemeClr val="tx1"/>
                </a:solidFill>
              </a:rPr>
              <a:t>Conduct Ukrainian national health vulnerability, impact and adaptation assessment of climate change</a:t>
            </a:r>
            <a:endParaRPr lang="de-DE" dirty="0">
              <a:solidFill>
                <a:schemeClr val="tx1"/>
              </a:solidFill>
            </a:endParaRPr>
          </a:p>
          <a:p>
            <a:r>
              <a:rPr lang="en-US" dirty="0">
                <a:solidFill>
                  <a:schemeClr val="tx1"/>
                </a:solidFill>
              </a:rPr>
              <a:t>Develop and implement a national action plan for public health adaption to climate change as the part of national adaptation strategy to climate change</a:t>
            </a:r>
          </a:p>
          <a:p>
            <a:r>
              <a:rPr lang="en-US" dirty="0">
                <a:solidFill>
                  <a:schemeClr val="tx1"/>
                </a:solidFill>
              </a:rPr>
              <a:t> Contribute to the </a:t>
            </a:r>
            <a:r>
              <a:rPr lang="de-DE" dirty="0" err="1">
                <a:solidFill>
                  <a:schemeClr val="tx1"/>
                </a:solidFill>
              </a:rPr>
              <a:t>drafting</a:t>
            </a:r>
            <a:r>
              <a:rPr lang="de-DE" dirty="0">
                <a:solidFill>
                  <a:schemeClr val="tx1"/>
                </a:solidFill>
              </a:rPr>
              <a:t> of the </a:t>
            </a:r>
            <a:r>
              <a:rPr lang="de-DE" dirty="0" err="1">
                <a:solidFill>
                  <a:schemeClr val="tx1"/>
                </a:solidFill>
              </a:rPr>
              <a:t>Ukrainian</a:t>
            </a:r>
            <a:r>
              <a:rPr lang="de-DE" dirty="0">
                <a:solidFill>
                  <a:schemeClr val="tx1"/>
                </a:solidFill>
              </a:rPr>
              <a:t> National Adaptation </a:t>
            </a:r>
            <a:r>
              <a:rPr lang="de-DE" dirty="0" err="1">
                <a:solidFill>
                  <a:schemeClr val="tx1"/>
                </a:solidFill>
              </a:rPr>
              <a:t>Strategy</a:t>
            </a:r>
            <a:r>
              <a:rPr lang="de-DE" dirty="0">
                <a:solidFill>
                  <a:schemeClr val="tx1"/>
                </a:solidFill>
              </a:rPr>
              <a:t> to </a:t>
            </a:r>
            <a:r>
              <a:rPr lang="de-DE" dirty="0" err="1">
                <a:solidFill>
                  <a:schemeClr val="tx1"/>
                </a:solidFill>
              </a:rPr>
              <a:t>climate</a:t>
            </a:r>
            <a:r>
              <a:rPr lang="de-DE" dirty="0">
                <a:solidFill>
                  <a:schemeClr val="tx1"/>
                </a:solidFill>
              </a:rPr>
              <a:t> </a:t>
            </a:r>
            <a:r>
              <a:rPr lang="de-DE" dirty="0" err="1">
                <a:solidFill>
                  <a:schemeClr val="tx1"/>
                </a:solidFill>
              </a:rPr>
              <a:t>change</a:t>
            </a:r>
            <a:r>
              <a:rPr lang="de-DE" dirty="0">
                <a:solidFill>
                  <a:schemeClr val="tx1"/>
                </a:solidFill>
              </a:rPr>
              <a:t> for the </a:t>
            </a:r>
            <a:r>
              <a:rPr lang="de-DE" dirty="0" err="1">
                <a:solidFill>
                  <a:schemeClr val="tx1"/>
                </a:solidFill>
              </a:rPr>
              <a:t>period</a:t>
            </a:r>
            <a:r>
              <a:rPr lang="de-DE" dirty="0">
                <a:solidFill>
                  <a:schemeClr val="tx1"/>
                </a:solidFill>
              </a:rPr>
              <a:t> </a:t>
            </a:r>
            <a:r>
              <a:rPr lang="de-DE" dirty="0" err="1">
                <a:solidFill>
                  <a:schemeClr val="tx1"/>
                </a:solidFill>
              </a:rPr>
              <a:t>up</a:t>
            </a:r>
            <a:r>
              <a:rPr lang="de-DE" dirty="0">
                <a:solidFill>
                  <a:schemeClr val="tx1"/>
                </a:solidFill>
              </a:rPr>
              <a:t> to 2030</a:t>
            </a:r>
          </a:p>
          <a:p>
            <a:r>
              <a:rPr lang="en-US" dirty="0">
                <a:solidFill>
                  <a:schemeClr val="tx1"/>
                </a:solidFill>
              </a:rPr>
              <a:t>Contribute to the drafting </a:t>
            </a:r>
            <a:r>
              <a:rPr lang="de-DE" dirty="0">
                <a:solidFill>
                  <a:schemeClr val="tx1"/>
                </a:solidFill>
              </a:rPr>
              <a:t>and </a:t>
            </a:r>
            <a:r>
              <a:rPr lang="de-DE" dirty="0" err="1">
                <a:solidFill>
                  <a:schemeClr val="tx1"/>
                </a:solidFill>
              </a:rPr>
              <a:t>submitting</a:t>
            </a:r>
            <a:r>
              <a:rPr lang="de-DE" dirty="0">
                <a:solidFill>
                  <a:schemeClr val="tx1"/>
                </a:solidFill>
              </a:rPr>
              <a:t> for the </a:t>
            </a:r>
            <a:r>
              <a:rPr lang="de-DE" dirty="0" err="1">
                <a:solidFill>
                  <a:schemeClr val="tx1"/>
                </a:solidFill>
              </a:rPr>
              <a:t>approval</a:t>
            </a:r>
            <a:r>
              <a:rPr lang="de-DE" dirty="0">
                <a:solidFill>
                  <a:schemeClr val="tx1"/>
                </a:solidFill>
              </a:rPr>
              <a:t> the medium-term plan of </a:t>
            </a:r>
            <a:r>
              <a:rPr lang="de-DE" dirty="0" err="1">
                <a:solidFill>
                  <a:schemeClr val="tx1"/>
                </a:solidFill>
              </a:rPr>
              <a:t>action</a:t>
            </a:r>
            <a:r>
              <a:rPr lang="de-DE" dirty="0">
                <a:solidFill>
                  <a:schemeClr val="tx1"/>
                </a:solidFill>
              </a:rPr>
              <a:t> for </a:t>
            </a:r>
            <a:r>
              <a:rPr lang="de-DE" dirty="0" err="1">
                <a:solidFill>
                  <a:schemeClr val="tx1"/>
                </a:solidFill>
              </a:rPr>
              <a:t>adaptation</a:t>
            </a:r>
            <a:r>
              <a:rPr lang="de-DE" dirty="0">
                <a:solidFill>
                  <a:schemeClr val="tx1"/>
                </a:solidFill>
              </a:rPr>
              <a:t> of </a:t>
            </a:r>
            <a:r>
              <a:rPr lang="de-DE" dirty="0" err="1">
                <a:solidFill>
                  <a:schemeClr val="tx1"/>
                </a:solidFill>
              </a:rPr>
              <a:t>Ukrainian</a:t>
            </a:r>
            <a:r>
              <a:rPr lang="de-DE" dirty="0">
                <a:solidFill>
                  <a:schemeClr val="tx1"/>
                </a:solidFill>
              </a:rPr>
              <a:t> </a:t>
            </a:r>
            <a:r>
              <a:rPr lang="de-DE" dirty="0" err="1">
                <a:solidFill>
                  <a:schemeClr val="tx1"/>
                </a:solidFill>
              </a:rPr>
              <a:t>agriculture</a:t>
            </a:r>
            <a:r>
              <a:rPr lang="de-DE" dirty="0">
                <a:solidFill>
                  <a:schemeClr val="tx1"/>
                </a:solidFill>
              </a:rPr>
              <a:t> to </a:t>
            </a:r>
            <a:r>
              <a:rPr lang="de-DE" dirty="0" err="1">
                <a:solidFill>
                  <a:schemeClr val="tx1"/>
                </a:solidFill>
              </a:rPr>
              <a:t>climate</a:t>
            </a:r>
            <a:r>
              <a:rPr lang="de-DE" dirty="0">
                <a:solidFill>
                  <a:schemeClr val="tx1"/>
                </a:solidFill>
              </a:rPr>
              <a:t> </a:t>
            </a:r>
            <a:r>
              <a:rPr lang="de-DE" dirty="0" err="1">
                <a:solidFill>
                  <a:schemeClr val="tx1"/>
                </a:solidFill>
              </a:rPr>
              <a:t>change</a:t>
            </a:r>
            <a:r>
              <a:rPr lang="de-DE" dirty="0">
                <a:solidFill>
                  <a:schemeClr val="tx1"/>
                </a:solidFill>
              </a:rPr>
              <a:t> (</a:t>
            </a:r>
            <a:r>
              <a:rPr lang="de-DE" dirty="0" err="1">
                <a:solidFill>
                  <a:schemeClr val="tx1"/>
                </a:solidFill>
              </a:rPr>
              <a:t>assessing</a:t>
            </a:r>
            <a:r>
              <a:rPr lang="de-DE" dirty="0">
                <a:solidFill>
                  <a:schemeClr val="tx1"/>
                </a:solidFill>
              </a:rPr>
              <a:t> </a:t>
            </a:r>
            <a:r>
              <a:rPr lang="de-DE" dirty="0" err="1">
                <a:solidFill>
                  <a:schemeClr val="tx1"/>
                </a:solidFill>
              </a:rPr>
              <a:t>health</a:t>
            </a:r>
            <a:r>
              <a:rPr lang="de-DE" dirty="0">
                <a:solidFill>
                  <a:schemeClr val="tx1"/>
                </a:solidFill>
              </a:rPr>
              <a:t> </a:t>
            </a:r>
            <a:r>
              <a:rPr lang="de-DE" dirty="0" err="1">
                <a:solidFill>
                  <a:schemeClr val="tx1"/>
                </a:solidFill>
              </a:rPr>
              <a:t>risks</a:t>
            </a:r>
            <a:r>
              <a:rPr lang="de-DE" dirty="0">
                <a:solidFill>
                  <a:schemeClr val="tx1"/>
                </a:solidFill>
              </a:rPr>
              <a:t>)</a:t>
            </a:r>
          </a:p>
          <a:p>
            <a:r>
              <a:rPr lang="de-DE" dirty="0">
                <a:solidFill>
                  <a:schemeClr val="tx1"/>
                </a:solidFill>
              </a:rPr>
              <a:t>Development of </a:t>
            </a:r>
            <a:r>
              <a:rPr lang="de-DE" dirty="0" err="1">
                <a:solidFill>
                  <a:schemeClr val="tx1"/>
                </a:solidFill>
              </a:rPr>
              <a:t>training</a:t>
            </a:r>
            <a:r>
              <a:rPr lang="de-DE" dirty="0">
                <a:solidFill>
                  <a:schemeClr val="tx1"/>
                </a:solidFill>
              </a:rPr>
              <a:t> </a:t>
            </a:r>
            <a:r>
              <a:rPr lang="de-DE" dirty="0" err="1">
                <a:solidFill>
                  <a:schemeClr val="tx1"/>
                </a:solidFill>
              </a:rPr>
              <a:t>modules</a:t>
            </a:r>
            <a:r>
              <a:rPr lang="de-DE" dirty="0">
                <a:solidFill>
                  <a:schemeClr val="tx1"/>
                </a:solidFill>
              </a:rPr>
              <a:t> on </a:t>
            </a:r>
            <a:r>
              <a:rPr lang="de-DE" dirty="0" err="1">
                <a:solidFill>
                  <a:schemeClr val="tx1"/>
                </a:solidFill>
              </a:rPr>
              <a:t>climate</a:t>
            </a:r>
            <a:r>
              <a:rPr lang="de-DE" dirty="0">
                <a:solidFill>
                  <a:schemeClr val="tx1"/>
                </a:solidFill>
              </a:rPr>
              <a:t> </a:t>
            </a:r>
            <a:r>
              <a:rPr lang="de-DE" dirty="0" err="1">
                <a:solidFill>
                  <a:schemeClr val="tx1"/>
                </a:solidFill>
              </a:rPr>
              <a:t>change</a:t>
            </a:r>
            <a:r>
              <a:rPr lang="de-DE" dirty="0">
                <a:solidFill>
                  <a:schemeClr val="tx1"/>
                </a:solidFill>
              </a:rPr>
              <a:t> impact </a:t>
            </a:r>
            <a:r>
              <a:rPr lang="de-DE" dirty="0" err="1">
                <a:solidFill>
                  <a:schemeClr val="tx1"/>
                </a:solidFill>
              </a:rPr>
              <a:t>monitoring</a:t>
            </a:r>
            <a:r>
              <a:rPr lang="de-DE" dirty="0">
                <a:solidFill>
                  <a:schemeClr val="tx1"/>
                </a:solidFill>
              </a:rPr>
              <a:t> for </a:t>
            </a:r>
            <a:r>
              <a:rPr lang="de-DE" dirty="0" err="1">
                <a:solidFill>
                  <a:schemeClr val="tx1"/>
                </a:solidFill>
              </a:rPr>
              <a:t>public</a:t>
            </a:r>
            <a:r>
              <a:rPr lang="de-DE" dirty="0">
                <a:solidFill>
                  <a:schemeClr val="tx1"/>
                </a:solidFill>
              </a:rPr>
              <a:t> </a:t>
            </a:r>
            <a:r>
              <a:rPr lang="de-DE" dirty="0" err="1">
                <a:solidFill>
                  <a:schemeClr val="tx1"/>
                </a:solidFill>
              </a:rPr>
              <a:t>health</a:t>
            </a:r>
            <a:r>
              <a:rPr lang="de-DE" dirty="0">
                <a:solidFill>
                  <a:schemeClr val="tx1"/>
                </a:solidFill>
              </a:rPr>
              <a:t> and </a:t>
            </a:r>
            <a:r>
              <a:rPr lang="de-DE" dirty="0" err="1">
                <a:solidFill>
                  <a:schemeClr val="tx1"/>
                </a:solidFill>
              </a:rPr>
              <a:t>training</a:t>
            </a:r>
            <a:r>
              <a:rPr lang="de-DE" dirty="0">
                <a:solidFill>
                  <a:schemeClr val="tx1"/>
                </a:solidFill>
              </a:rPr>
              <a:t> for </a:t>
            </a:r>
            <a:r>
              <a:rPr lang="de-DE" dirty="0" err="1">
                <a:solidFill>
                  <a:schemeClr val="tx1"/>
                </a:solidFill>
              </a:rPr>
              <a:t>specialists</a:t>
            </a:r>
            <a:r>
              <a:rPr lang="de-DE" dirty="0">
                <a:solidFill>
                  <a:schemeClr val="tx1"/>
                </a:solidFill>
              </a:rPr>
              <a:t> of Public Health Centers and State Committee for Consumer </a:t>
            </a:r>
            <a:r>
              <a:rPr lang="de-DE" dirty="0" err="1">
                <a:solidFill>
                  <a:schemeClr val="tx1"/>
                </a:solidFill>
              </a:rPr>
              <a:t>Safety</a:t>
            </a:r>
            <a:r>
              <a:rPr lang="de-DE" dirty="0"/>
              <a:t> </a:t>
            </a:r>
            <a:endParaRPr lang="de-DE" dirty="0">
              <a:solidFill>
                <a:schemeClr val="tx1"/>
              </a:solidFill>
            </a:endParaRPr>
          </a:p>
          <a:p>
            <a:endParaRPr lang="de-DE" dirty="0">
              <a:solidFill>
                <a:schemeClr val="tx1"/>
              </a:solidFill>
            </a:endParaRPr>
          </a:p>
          <a:p>
            <a:endParaRPr lang="de-DE" dirty="0">
              <a:solidFill>
                <a:schemeClr val="tx1"/>
              </a:solidFill>
            </a:endParaRPr>
          </a:p>
          <a:p>
            <a:endParaRPr lang="en-GB" dirty="0"/>
          </a:p>
        </p:txBody>
      </p:sp>
      <p:sp>
        <p:nvSpPr>
          <p:cNvPr id="4" name="Date Placeholder 3">
            <a:extLst>
              <a:ext uri="{FF2B5EF4-FFF2-40B4-BE49-F238E27FC236}">
                <a16:creationId xmlns:a16="http://schemas.microsoft.com/office/drawing/2014/main" id="{69BE4FA5-C52B-B246-97DB-FDD92839B317}"/>
              </a:ext>
            </a:extLst>
          </p:cNvPr>
          <p:cNvSpPr>
            <a:spLocks noGrp="1"/>
          </p:cNvSpPr>
          <p:nvPr>
            <p:ph type="dt" sz="half" idx="10"/>
          </p:nvPr>
        </p:nvSpPr>
        <p:spPr/>
        <p:txBody>
          <a:bodyPr/>
          <a:lstStyle/>
          <a:p>
            <a:fld id="{7376A73B-745E-014F-8A70-648621E2127C}" type="datetime1">
              <a:rPr lang="de-DE" smtClean="0"/>
              <a:t>17.10.2023</a:t>
            </a:fld>
            <a:endParaRPr lang="en-US" dirty="0"/>
          </a:p>
        </p:txBody>
      </p:sp>
      <p:sp>
        <p:nvSpPr>
          <p:cNvPr id="5" name="Footer Placeholder 4">
            <a:extLst>
              <a:ext uri="{FF2B5EF4-FFF2-40B4-BE49-F238E27FC236}">
                <a16:creationId xmlns:a16="http://schemas.microsoft.com/office/drawing/2014/main" id="{8E7483EF-6CD9-504B-92D8-04D50C433C9C}"/>
              </a:ext>
            </a:extLst>
          </p:cNvPr>
          <p:cNvSpPr>
            <a:spLocks noGrp="1"/>
          </p:cNvSpPr>
          <p:nvPr>
            <p:ph type="ftr" sz="quarter" idx="11"/>
          </p:nvPr>
        </p:nvSpPr>
        <p:spPr/>
        <p:txBody>
          <a:bodyPr/>
          <a:lstStyle/>
          <a:p>
            <a:r>
              <a:rPr lang="en-US" dirty="0"/>
              <a:t>Kyiv</a:t>
            </a:r>
          </a:p>
        </p:txBody>
      </p:sp>
    </p:spTree>
    <p:extLst>
      <p:ext uri="{BB962C8B-B14F-4D97-AF65-F5344CB8AC3E}">
        <p14:creationId xmlns:p14="http://schemas.microsoft.com/office/powerpoint/2010/main" val="42038642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638</TotalTime>
  <Words>1343</Words>
  <Application>Microsoft Office PowerPoint</Application>
  <PresentationFormat>Широкоэкранный</PresentationFormat>
  <Paragraphs>100</Paragraphs>
  <Slides>11</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Trebuchet MS</vt:lpstr>
      <vt:lpstr>Wingdings 3</vt:lpstr>
      <vt:lpstr>Facet</vt:lpstr>
      <vt:lpstr>The importance of health system strengthening to respond climate change challenges</vt:lpstr>
      <vt:lpstr>Presentation layout</vt:lpstr>
      <vt:lpstr>Climate change as the biggest health threat of the 21st century</vt:lpstr>
      <vt:lpstr>What is health system vulnerability?</vt:lpstr>
      <vt:lpstr>What is health system adaptive capacity to climate hazards</vt:lpstr>
      <vt:lpstr>National adaptation strategy (health)</vt:lpstr>
      <vt:lpstr>Conducting vulnerability and adaptation assessment of the health sector</vt:lpstr>
      <vt:lpstr>Budapest Declaration, 2023</vt:lpstr>
      <vt:lpstr>Protecting Health from Climate Change Proposed actions for Ukraine </vt:lpstr>
      <vt:lpstr>Conclusion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health system strengthening to respond climate change challenges</dc:title>
  <dc:creator>Microsoft Office User</dc:creator>
  <cp:lastModifiedBy>Alla19</cp:lastModifiedBy>
  <cp:revision>28</cp:revision>
  <dcterms:created xsi:type="dcterms:W3CDTF">2023-10-15T09:55:36Z</dcterms:created>
  <dcterms:modified xsi:type="dcterms:W3CDTF">2023-10-17T15:31:26Z</dcterms:modified>
</cp:coreProperties>
</file>