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9" r:id="rId14"/>
    <p:sldId id="268" r:id="rId15"/>
  </p:sldIdLst>
  <p:sldSz cx="9144000" cy="6858000" type="screen4x3"/>
  <p:notesSz cx="6757988" cy="9866313"/>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9365" autoAdjust="0"/>
  </p:normalViewPr>
  <p:slideViewPr>
    <p:cSldViewPr>
      <p:cViewPr varScale="1">
        <p:scale>
          <a:sx n="80" d="100"/>
          <a:sy n="80" d="100"/>
        </p:scale>
        <p:origin x="-154" y="-82"/>
      </p:cViewPr>
      <p:guideLst>
        <p:guide orient="horz" pos="2160"/>
        <p:guide pos="2880"/>
      </p:guideLst>
    </p:cSldViewPr>
  </p:slideViewPr>
  <p:outlineViewPr>
    <p:cViewPr>
      <p:scale>
        <a:sx n="33" d="100"/>
        <a:sy n="33" d="100"/>
      </p:scale>
      <p:origin x="43"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28461" cy="493316"/>
          </a:xfrm>
          <a:prstGeom prst="rect">
            <a:avLst/>
          </a:prstGeom>
        </p:spPr>
        <p:txBody>
          <a:bodyPr vert="horz" lIns="91440" tIns="45720" rIns="91440" bIns="45720" rtlCol="0"/>
          <a:lstStyle>
            <a:lvl1pPr algn="l" fontAlgn="auto">
              <a:spcBef>
                <a:spcPts val="0"/>
              </a:spcBef>
              <a:spcAft>
                <a:spcPts val="0"/>
              </a:spcAft>
              <a:defRPr sz="1200" smtClean="0">
                <a:latin typeface="+mn-lt"/>
              </a:defRPr>
            </a:lvl1pPr>
          </a:lstStyle>
          <a:p>
            <a:pPr>
              <a:defRPr/>
            </a:pPr>
            <a:endParaRPr lang="ru-RU"/>
          </a:p>
        </p:txBody>
      </p:sp>
      <p:sp>
        <p:nvSpPr>
          <p:cNvPr id="3" name="Дата 2"/>
          <p:cNvSpPr>
            <a:spLocks noGrp="1"/>
          </p:cNvSpPr>
          <p:nvPr>
            <p:ph type="dt" idx="1"/>
          </p:nvPr>
        </p:nvSpPr>
        <p:spPr>
          <a:xfrm>
            <a:off x="3827963" y="0"/>
            <a:ext cx="2928461" cy="493316"/>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7071D9E8-3025-4E60-B74C-94A9E8FC5149}" type="datetimeFigureOut">
              <a:rPr lang="ru-RU"/>
              <a:pPr>
                <a:defRPr/>
              </a:pPr>
              <a:t>10.04.2017</a:t>
            </a:fld>
            <a:endParaRPr lang="ru-RU"/>
          </a:p>
        </p:txBody>
      </p:sp>
      <p:sp>
        <p:nvSpPr>
          <p:cNvPr id="4" name="Образ слайда 3"/>
          <p:cNvSpPr>
            <a:spLocks noGrp="1" noRot="1" noChangeAspect="1"/>
          </p:cNvSpPr>
          <p:nvPr>
            <p:ph type="sldImg" idx="2"/>
          </p:nvPr>
        </p:nvSpPr>
        <p:spPr>
          <a:xfrm>
            <a:off x="912813" y="739775"/>
            <a:ext cx="4933950" cy="3700463"/>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75799" y="4686499"/>
            <a:ext cx="5406390" cy="4439841"/>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9371285"/>
            <a:ext cx="2928461" cy="493316"/>
          </a:xfrm>
          <a:prstGeom prst="rect">
            <a:avLst/>
          </a:prstGeom>
        </p:spPr>
        <p:txBody>
          <a:bodyPr vert="horz" lIns="91440" tIns="45720" rIns="91440" bIns="45720" rtlCol="0" anchor="b"/>
          <a:lstStyle>
            <a:lvl1pPr algn="l" fontAlgn="auto">
              <a:spcBef>
                <a:spcPts val="0"/>
              </a:spcBef>
              <a:spcAft>
                <a:spcPts val="0"/>
              </a:spcAft>
              <a:defRPr sz="1200" smtClean="0">
                <a:latin typeface="+mn-lt"/>
              </a:defRPr>
            </a:lvl1pPr>
          </a:lstStyle>
          <a:p>
            <a:pPr>
              <a:defRPr/>
            </a:pPr>
            <a:endParaRPr lang="ru-RU"/>
          </a:p>
        </p:txBody>
      </p:sp>
      <p:sp>
        <p:nvSpPr>
          <p:cNvPr id="7" name="Номер слайда 6"/>
          <p:cNvSpPr>
            <a:spLocks noGrp="1"/>
          </p:cNvSpPr>
          <p:nvPr>
            <p:ph type="sldNum" sz="quarter" idx="5"/>
          </p:nvPr>
        </p:nvSpPr>
        <p:spPr>
          <a:xfrm>
            <a:off x="3827963" y="9371285"/>
            <a:ext cx="2928461" cy="493316"/>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97ECDD27-582A-4FFB-AADE-C654DB9B622A}"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1A6888B7-89CF-4E4D-BEE6-3444AA01498E}" type="datetimeFigureOut">
              <a:rPr lang="ru-RU"/>
              <a:pPr>
                <a:defRPr/>
              </a:pPr>
              <a:t>10.04.2017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45563BF-D136-46B5-B2CC-0D461D00BFCC}"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F3AF415A-F2E2-488B-841A-3F6E7A93FD1D}" type="datetimeFigureOut">
              <a:rPr lang="ru-RU"/>
              <a:pPr>
                <a:defRPr/>
              </a:pPr>
              <a:t>10.04.2017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893AA3F-3C02-4E6B-A5BE-DBD1DF0D6BFA}"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E9673D22-ED81-4192-A9FE-7689D543CB67}" type="datetimeFigureOut">
              <a:rPr lang="ru-RU"/>
              <a:pPr>
                <a:defRPr/>
              </a:pPr>
              <a:t>10.04.2017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76F69D9F-B937-47B9-BBD2-93964287D47C}"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D7FAE49E-C435-4401-A6F4-0627F0F4C17C}" type="datetimeFigureOut">
              <a:rPr lang="ru-RU"/>
              <a:pPr>
                <a:defRPr/>
              </a:pPr>
              <a:t>10.04.2017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7E5E5B57-DFCE-4FE7-8D3A-3D210F2FE3E0}"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1E9A95CD-801C-4CCF-8949-3608EF566BD3}" type="datetimeFigureOut">
              <a:rPr lang="ru-RU"/>
              <a:pPr>
                <a:defRPr/>
              </a:pPr>
              <a:t>10.04.2017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66E1479-571B-44B8-84E7-7E2D1C1881CB}"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D430159E-9391-45A8-9A03-763FCAE9D606}" type="datetimeFigureOut">
              <a:rPr lang="ru-RU"/>
              <a:pPr>
                <a:defRPr/>
              </a:pPr>
              <a:t>10.04.2017</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FD2772FA-A0E6-4C9D-B8AC-E792F4CBCA85}"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6638D9DE-0DA1-4E92-96D0-CCA36CBEF749}" type="datetimeFigureOut">
              <a:rPr lang="ru-RU"/>
              <a:pPr>
                <a:defRPr/>
              </a:pPr>
              <a:t>10.04.2017</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1C18364C-52E7-4F86-BFEF-6F5687B0F76D}"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D09BE4FE-4D24-4AA5-AC7D-4034BCA0DA84}" type="datetimeFigureOut">
              <a:rPr lang="ru-RU"/>
              <a:pPr>
                <a:defRPr/>
              </a:pPr>
              <a:t>10.04.2017</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3A3792F8-B8C2-4682-83B3-8783CEC9EE9D}"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B9E4E3A2-F43D-47F8-813E-A579F50C31DB}" type="datetimeFigureOut">
              <a:rPr lang="ru-RU"/>
              <a:pPr>
                <a:defRPr/>
              </a:pPr>
              <a:t>10.04.2017</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C4862053-769B-4EE1-89EA-7A51AC96B949}"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6BDA7856-1BF0-4D5A-A27F-D40D7942C240}" type="datetimeFigureOut">
              <a:rPr lang="ru-RU"/>
              <a:pPr>
                <a:defRPr/>
              </a:pPr>
              <a:t>10.04.2017</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A6C53B92-99D1-4C9E-AD71-B66EF4203E7E}"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3FBDBD26-5D5F-484C-9FF2-EFB7B8159C67}" type="datetimeFigureOut">
              <a:rPr lang="ru-RU"/>
              <a:pPr>
                <a:defRPr/>
              </a:pPr>
              <a:t>10.04.2017</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9E9A02BC-23A5-4AD0-B86D-250013CA62E9}"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DAB639C3-C647-4932-9A0D-3432B34AD2FE}" type="datetimeFigureOut">
              <a:rPr lang="ru-RU"/>
              <a:pPr>
                <a:defRPr/>
              </a:pPr>
              <a:t>10.04.2017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E7C29004-6B84-447C-A01D-ED23E18E75F9}"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Заголовок 1"/>
          <p:cNvSpPr>
            <a:spLocks noGrp="1"/>
          </p:cNvSpPr>
          <p:nvPr>
            <p:ph type="ctrTitle"/>
          </p:nvPr>
        </p:nvSpPr>
        <p:spPr>
          <a:xfrm>
            <a:off x="685800" y="476250"/>
            <a:ext cx="7772400" cy="3600822"/>
          </a:xfrm>
        </p:spPr>
        <p:txBody>
          <a:bodyPr/>
          <a:lstStyle/>
          <a:p>
            <a:r>
              <a:rPr lang="uk-UA" smtClean="0"/>
              <a:t>Основні законодавчі та нормативні акти України, що регламентують поводження з хімічними засобами захисту рослин</a:t>
            </a:r>
            <a:endParaRPr lang="ru-RU" smtClean="0"/>
          </a:p>
        </p:txBody>
      </p:sp>
      <p:sp>
        <p:nvSpPr>
          <p:cNvPr id="3" name="Подзаголовок 2"/>
          <p:cNvSpPr>
            <a:spLocks noGrp="1"/>
          </p:cNvSpPr>
          <p:nvPr>
            <p:ph type="subTitle" idx="1"/>
          </p:nvPr>
        </p:nvSpPr>
        <p:spPr>
          <a:xfrm>
            <a:off x="1258888" y="4652963"/>
            <a:ext cx="6400800" cy="1414462"/>
          </a:xfrm>
        </p:spPr>
        <p:txBody>
          <a:bodyPr rtlCol="0">
            <a:normAutofit fontScale="92500" lnSpcReduction="20000"/>
          </a:bodyPr>
          <a:lstStyle/>
          <a:p>
            <a:pPr fontAlgn="auto">
              <a:spcAft>
                <a:spcPts val="0"/>
              </a:spcAft>
              <a:buFont typeface="Arial" pitchFamily="34" charset="0"/>
              <a:buNone/>
              <a:defRPr/>
            </a:pPr>
            <a:r>
              <a:rPr lang="uk-UA" smtClean="0"/>
              <a:t>В.В. Станкевич, д.мед.н.</a:t>
            </a:r>
          </a:p>
          <a:p>
            <a:pPr fontAlgn="auto">
              <a:spcAft>
                <a:spcPts val="0"/>
              </a:spcAft>
              <a:buFont typeface="Arial" pitchFamily="34" charset="0"/>
              <a:buNone/>
              <a:defRPr/>
            </a:pPr>
            <a:r>
              <a:rPr lang="uk-UA" smtClean="0"/>
              <a:t>зав. лаб</a:t>
            </a:r>
            <a:r>
              <a:rPr lang="uk-UA" smtClean="0"/>
              <a:t>. грунту та відходів</a:t>
            </a:r>
          </a:p>
          <a:p>
            <a:pPr fontAlgn="auto">
              <a:spcAft>
                <a:spcPts val="0"/>
              </a:spcAft>
              <a:buFont typeface="Arial" pitchFamily="34" charset="0"/>
              <a:buNone/>
              <a:defRPr/>
            </a:pPr>
            <a:r>
              <a:rPr lang="uk-UA" smtClean="0"/>
              <a:t>ДУ ІГЗ НАМНУ</a:t>
            </a:r>
            <a:endParaRPr lang="ru-RU"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476672"/>
          </a:xfrm>
        </p:spPr>
        <p:txBody>
          <a:bodyPr/>
          <a:lstStyle/>
          <a:p>
            <a:r>
              <a:rPr lang="uk-UA" sz="2400" smtClean="0">
                <a:latin typeface="Arial" pitchFamily="34" charset="0"/>
                <a:cs typeface="Arial" pitchFamily="34" charset="0"/>
              </a:rPr>
              <a:t>Закон України про карантин рослин</a:t>
            </a:r>
            <a:endParaRPr lang="ru-RU" sz="2400">
              <a:latin typeface="Arial" pitchFamily="34" charset="0"/>
              <a:cs typeface="Arial" pitchFamily="34" charset="0"/>
            </a:endParaRPr>
          </a:p>
        </p:txBody>
      </p:sp>
      <p:sp>
        <p:nvSpPr>
          <p:cNvPr id="3" name="Содержимое 2"/>
          <p:cNvSpPr>
            <a:spLocks noGrp="1"/>
          </p:cNvSpPr>
          <p:nvPr>
            <p:ph idx="1"/>
          </p:nvPr>
        </p:nvSpPr>
        <p:spPr>
          <a:xfrm>
            <a:off x="395536" y="476672"/>
            <a:ext cx="8352928" cy="6264696"/>
          </a:xfrm>
        </p:spPr>
        <p:txBody>
          <a:bodyPr/>
          <a:lstStyle/>
          <a:p>
            <a:pPr>
              <a:spcBef>
                <a:spcPts val="0"/>
              </a:spcBef>
              <a:spcAft>
                <a:spcPts val="600"/>
              </a:spcAft>
            </a:pPr>
            <a:r>
              <a:rPr lang="ru-RU" sz="1600" smtClean="0">
                <a:latin typeface="Arial" pitchFamily="34" charset="0"/>
                <a:cs typeface="Arial" pitchFamily="34" charset="0"/>
              </a:rPr>
              <a:t>Цей Закон визначає правові, організаційні та фінансово-економічні основи карантину рослин, повноваження органів державної влади, їх посадових осіб, права і обов'язки юридичних та фізичних осіб, спрямовані на запобігання занесенню та поширенню відсутніх на території України регульованих шкідливих організмів, і становить частину законодавства України щодо захисту життя та здоров'я рослин.</a:t>
            </a:r>
            <a:r>
              <a:rPr lang="uk-UA" sz="1600" smtClean="0">
                <a:latin typeface="Arial" pitchFamily="34" charset="0"/>
                <a:cs typeface="Arial" pitchFamily="34" charset="0"/>
              </a:rPr>
              <a:t>     </a:t>
            </a:r>
          </a:p>
          <a:p>
            <a:pPr>
              <a:spcBef>
                <a:spcPts val="0"/>
              </a:spcBef>
              <a:spcAft>
                <a:spcPts val="600"/>
              </a:spcAft>
            </a:pPr>
            <a:r>
              <a:rPr lang="ru-RU" sz="1600" b="1" smtClean="0">
                <a:latin typeface="Arial" pitchFamily="34" charset="0"/>
                <a:cs typeface="Arial" pitchFamily="34" charset="0"/>
              </a:rPr>
              <a:t>Стаття 3.</a:t>
            </a:r>
            <a:r>
              <a:rPr lang="ru-RU" sz="1600" smtClean="0">
                <a:latin typeface="Arial" pitchFamily="34" charset="0"/>
                <a:cs typeface="Arial" pitchFamily="34" charset="0"/>
              </a:rPr>
              <a:t> Органи, що здійснюють державне управління у сфері  карантину рослин </a:t>
            </a:r>
            <a:br>
              <a:rPr lang="ru-RU" sz="1600" smtClean="0">
                <a:latin typeface="Arial" pitchFamily="34" charset="0"/>
                <a:cs typeface="Arial" pitchFamily="34" charset="0"/>
              </a:rPr>
            </a:br>
            <a:r>
              <a:rPr lang="ru-RU" sz="1600" smtClean="0">
                <a:latin typeface="Arial" pitchFamily="34" charset="0"/>
                <a:cs typeface="Arial" pitchFamily="34" charset="0"/>
              </a:rPr>
              <a:t>Державне управління у сфері карантину рослин здійснюється Кабінетом Міністрів України, центральним органом виконавчої влади, що забезпечує формування державної політики у сфері карантину рослин, центральним органом виконавчої влади, що реалізує державну політику у сфері карантину рослин.</a:t>
            </a:r>
          </a:p>
          <a:p>
            <a:pPr>
              <a:spcBef>
                <a:spcPts val="0"/>
              </a:spcBef>
              <a:spcAft>
                <a:spcPts val="600"/>
              </a:spcAft>
            </a:pPr>
            <a:r>
              <a:rPr lang="ru-RU" sz="1600" b="1" smtClean="0">
                <a:latin typeface="Arial" pitchFamily="34" charset="0"/>
                <a:cs typeface="Arial" pitchFamily="34" charset="0"/>
              </a:rPr>
              <a:t>Стаття 7.</a:t>
            </a:r>
            <a:r>
              <a:rPr lang="ru-RU" sz="1600" smtClean="0">
                <a:latin typeface="Arial" pitchFamily="34" charset="0"/>
                <a:cs typeface="Arial" pitchFamily="34" charset="0"/>
              </a:rPr>
              <a:t> Повноваження центрального органу виконавчої влади, що реалізує державну політику у сфері карантину рослин </a:t>
            </a:r>
          </a:p>
          <a:p>
            <a:pPr>
              <a:spcBef>
                <a:spcPts val="0"/>
              </a:spcBef>
              <a:spcAft>
                <a:spcPts val="600"/>
              </a:spcAft>
            </a:pPr>
            <a:r>
              <a:rPr lang="ru-RU" sz="1600" smtClean="0">
                <a:latin typeface="Arial" pitchFamily="34" charset="0"/>
                <a:cs typeface="Arial" pitchFamily="34" charset="0"/>
              </a:rPr>
              <a:t>До повноважень центрального органу виконавчої влади, що реалізує державну політику у сфері карантину рослин, належать: </a:t>
            </a:r>
          </a:p>
          <a:p>
            <a:pPr>
              <a:spcBef>
                <a:spcPts val="0"/>
              </a:spcBef>
              <a:spcAft>
                <a:spcPts val="600"/>
              </a:spcAft>
            </a:pPr>
            <a:r>
              <a:rPr lang="ru-RU" sz="1600" smtClean="0">
                <a:latin typeface="Arial" pitchFamily="34" charset="0"/>
                <a:cs typeface="Arial" pitchFamily="34" charset="0"/>
              </a:rPr>
              <a:t>вивчення видового складу, біології та екології регульованих шкідливих організмів, розробка прогнозу їх поширення з метою запобігання занесенню та/або поширенню; </a:t>
            </a:r>
            <a:br>
              <a:rPr lang="ru-RU" sz="1600" smtClean="0">
                <a:latin typeface="Arial" pitchFamily="34" charset="0"/>
                <a:cs typeface="Arial" pitchFamily="34" charset="0"/>
              </a:rPr>
            </a:br>
            <a:r>
              <a:rPr lang="ru-RU" sz="1600" smtClean="0">
                <a:latin typeface="Arial" pitchFamily="34" charset="0"/>
                <a:cs typeface="Arial" pitchFamily="34" charset="0"/>
              </a:rPr>
              <a:t>розробка проектів нормативно-правових актів у сфері карантину рослин; </a:t>
            </a:r>
          </a:p>
          <a:p>
            <a:pPr>
              <a:spcBef>
                <a:spcPts val="0"/>
              </a:spcBef>
              <a:spcAft>
                <a:spcPts val="600"/>
              </a:spcAft>
            </a:pPr>
            <a:r>
              <a:rPr lang="ru-RU" sz="1600" smtClean="0">
                <a:latin typeface="Arial" pitchFamily="34" charset="0"/>
                <a:cs typeface="Arial" pitchFamily="34" charset="0"/>
              </a:rPr>
              <a:t>ведення баз даних та інформування громадськості та заінтересованих партнерів про виявлення, наявність, поширення, локалізацію та за необхідності ліквідацію регульованих шкідливих організмів;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188640"/>
            <a:ext cx="8435280" cy="6480720"/>
          </a:xfrm>
        </p:spPr>
        <p:txBody>
          <a:bodyPr/>
          <a:lstStyle/>
          <a:p>
            <a:pPr>
              <a:spcBef>
                <a:spcPts val="0"/>
              </a:spcBef>
              <a:spcAft>
                <a:spcPts val="600"/>
              </a:spcAft>
            </a:pPr>
            <a:r>
              <a:rPr lang="ru-RU" sz="1600" smtClean="0">
                <a:latin typeface="Arial" pitchFamily="34" charset="0"/>
                <a:cs typeface="Arial" pitchFamily="34" charset="0"/>
              </a:rPr>
              <a:t>проведення інспектування та фітосанітарної експертизи об'єктів регулювання; </a:t>
            </a:r>
            <a:br>
              <a:rPr lang="ru-RU" sz="1600" smtClean="0">
                <a:latin typeface="Arial" pitchFamily="34" charset="0"/>
                <a:cs typeface="Arial" pitchFamily="34" charset="0"/>
              </a:rPr>
            </a:br>
            <a:r>
              <a:rPr lang="ru-RU" sz="1600" smtClean="0">
                <a:latin typeface="Arial" pitchFamily="34" charset="0"/>
                <a:cs typeface="Arial" pitchFamily="34" charset="0"/>
              </a:rPr>
              <a:t>здійснення державного контролю за виконанням фітосанітарних заходів; </a:t>
            </a:r>
          </a:p>
          <a:p>
            <a:pPr>
              <a:spcBef>
                <a:spcPts val="0"/>
              </a:spcBef>
              <a:spcAft>
                <a:spcPts val="600"/>
              </a:spcAft>
            </a:pPr>
            <a:r>
              <a:rPr lang="ru-RU" sz="1600" smtClean="0">
                <a:latin typeface="Arial" pitchFamily="34" charset="0"/>
                <a:cs typeface="Arial" pitchFamily="34" charset="0"/>
              </a:rPr>
              <a:t>контроль за проведенням фумігації (знезараження) особами об'єктів регулювання, які переміщуються через державний кордон України та/або кордони карантинних зон;</a:t>
            </a:r>
            <a:endParaRPr lang="uk-UA" sz="1600" smtClean="0">
              <a:latin typeface="Arial" pitchFamily="34" charset="0"/>
              <a:cs typeface="Arial" pitchFamily="34" charset="0"/>
            </a:endParaRPr>
          </a:p>
          <a:p>
            <a:r>
              <a:rPr lang="ru-RU" sz="1600" b="1" smtClean="0">
                <a:latin typeface="Arial" pitchFamily="34" charset="0"/>
                <a:cs typeface="Arial" pitchFamily="34" charset="0"/>
              </a:rPr>
              <a:t>Стаття 9.</a:t>
            </a:r>
            <a:r>
              <a:rPr lang="ru-RU" sz="1600" smtClean="0">
                <a:latin typeface="Arial" pitchFamily="34" charset="0"/>
                <a:cs typeface="Arial" pitchFamily="34" charset="0"/>
              </a:rPr>
              <a:t> Посадові особи, які здійснюють державний контроль з карантину рослин</a:t>
            </a:r>
          </a:p>
          <a:p>
            <a:r>
              <a:rPr lang="ru-RU" sz="1600" smtClean="0">
                <a:latin typeface="Arial" pitchFamily="34" charset="0"/>
                <a:cs typeface="Arial" pitchFamily="34" charset="0"/>
              </a:rPr>
              <a:t>Організація та здійснення державного контролю покладаються на Головного державного фітосанітарного інспектора України, головних державних фітосанітарних інспекторів в Автономній Республіці Крим, областях, їх заступників і державних фітосанітарних інспекторів.</a:t>
            </a:r>
            <a:endParaRPr lang="ru-RU" sz="160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400" b="1" smtClean="0"/>
              <a:t>Державні санітарні правила "Транспортування, зберігання та застосування пестицидів у народному господарстві"  </a:t>
            </a:r>
            <a:r>
              <a:rPr lang="ru-RU" sz="2400" b="1" i="1" smtClean="0"/>
              <a:t>(ДСП 8.8.1.2.001-98)</a:t>
            </a:r>
            <a:endParaRPr lang="ru-RU" sz="2400"/>
          </a:p>
        </p:txBody>
      </p:sp>
      <p:sp>
        <p:nvSpPr>
          <p:cNvPr id="3" name="Содержимое 2"/>
          <p:cNvSpPr>
            <a:spLocks noGrp="1"/>
          </p:cNvSpPr>
          <p:nvPr>
            <p:ph idx="1"/>
          </p:nvPr>
        </p:nvSpPr>
        <p:spPr>
          <a:xfrm>
            <a:off x="457200" y="1412776"/>
            <a:ext cx="8229600" cy="5445224"/>
          </a:xfrm>
        </p:spPr>
        <p:txBody>
          <a:bodyPr/>
          <a:lstStyle/>
          <a:p>
            <a:pPr indent="0" algn="just">
              <a:buNone/>
            </a:pPr>
            <a:r>
              <a:rPr lang="ru-RU" sz="1600" smtClean="0">
                <a:latin typeface="Arial" pitchFamily="34" charset="0"/>
                <a:cs typeface="Arial" pitchFamily="34" charset="0"/>
              </a:rPr>
              <a:t>Ці державні санітарні правила поширюються на підприємства, установи і організації, приватні господарства та осіб, сфера діяльності яких пов’язана з пестицидами, та призначені для установ державної санітарно-епідеміологічної служби, що здійснюють державний санітарно-епідеміологічний нагляд за транспортуванням, зберіганням та застосуванням пестицидів у народному господарстві, інших державних органів, установ і організацій в межах їх повноважень. </a:t>
            </a:r>
          </a:p>
          <a:p>
            <a:r>
              <a:rPr lang="uk-UA" sz="1600" smtClean="0">
                <a:latin typeface="Arial" pitchFamily="34" charset="0"/>
                <a:cs typeface="Arial" pitchFamily="34" charset="0"/>
              </a:rPr>
              <a:t>1.1. Державна політика України в сфері діяльності</a:t>
            </a:r>
            <a:r>
              <a:rPr lang="uk-UA" sz="1600" smtClean="0">
                <a:latin typeface="Arial" pitchFamily="34" charset="0"/>
                <a:cs typeface="Arial" pitchFamily="34" charset="0"/>
              </a:rPr>
              <a:t>, </a:t>
            </a:r>
            <a:r>
              <a:rPr lang="uk-UA" sz="1600" smtClean="0">
                <a:latin typeface="Arial" pitchFamily="34" charset="0"/>
                <a:cs typeface="Arial" pitchFamily="34" charset="0"/>
              </a:rPr>
              <a:t>пов'язаної з </a:t>
            </a:r>
            <a:r>
              <a:rPr lang="uk-UA" sz="1600" smtClean="0">
                <a:latin typeface="Arial" pitchFamily="34" charset="0"/>
                <a:cs typeface="Arial" pitchFamily="34" charset="0"/>
              </a:rPr>
              <a:t>пестицидами, базується </a:t>
            </a:r>
            <a:r>
              <a:rPr lang="uk-UA" sz="1600" smtClean="0">
                <a:latin typeface="Arial" pitchFamily="34" charset="0"/>
                <a:cs typeface="Arial" pitchFamily="34" charset="0"/>
              </a:rPr>
              <a:t>на</a:t>
            </a:r>
            <a:r>
              <a:rPr lang="uk-UA" sz="1600" smtClean="0">
                <a:latin typeface="Arial" pitchFamily="34" charset="0"/>
                <a:cs typeface="Arial" pitchFamily="34" charset="0"/>
              </a:rPr>
              <a:t>: </a:t>
            </a:r>
            <a:endParaRPr lang="ru-RU" sz="1600" smtClean="0">
              <a:latin typeface="Arial" pitchFamily="34" charset="0"/>
              <a:cs typeface="Arial" pitchFamily="34" charset="0"/>
            </a:endParaRPr>
          </a:p>
          <a:p>
            <a:r>
              <a:rPr lang="uk-UA" sz="1600" smtClean="0">
                <a:latin typeface="Arial" pitchFamily="34" charset="0"/>
                <a:cs typeface="Arial" pitchFamily="34" charset="0"/>
              </a:rPr>
              <a:t>     - пріоритетності  збереження  здоров'я   людини   </a:t>
            </a:r>
            <a:r>
              <a:rPr lang="uk-UA" sz="1600" smtClean="0">
                <a:latin typeface="Arial" pitchFamily="34" charset="0"/>
                <a:cs typeface="Arial" pitchFamily="34" charset="0"/>
              </a:rPr>
              <a:t>і   </a:t>
            </a:r>
            <a:r>
              <a:rPr lang="uk-UA" sz="1600" smtClean="0">
                <a:latin typeface="Arial" pitchFamily="34" charset="0"/>
                <a:cs typeface="Arial" pitchFamily="34" charset="0"/>
              </a:rPr>
              <a:t>охорони авколишнього  </a:t>
            </a:r>
            <a:r>
              <a:rPr lang="uk-UA" sz="1600" smtClean="0">
                <a:latin typeface="Arial" pitchFamily="34" charset="0"/>
                <a:cs typeface="Arial" pitchFamily="34" charset="0"/>
              </a:rPr>
              <a:t>середовища по відношенню до економічного </a:t>
            </a:r>
            <a:r>
              <a:rPr lang="uk-UA" sz="1600" smtClean="0">
                <a:latin typeface="Arial" pitchFamily="34" charset="0"/>
                <a:cs typeface="Arial" pitchFamily="34" charset="0"/>
              </a:rPr>
              <a:t>ефекту </a:t>
            </a:r>
            <a:r>
              <a:rPr lang="uk-UA" sz="1600" smtClean="0">
                <a:latin typeface="Arial" pitchFamily="34" charset="0"/>
                <a:cs typeface="Arial" pitchFamily="34" charset="0"/>
              </a:rPr>
              <a:t>від застосування </a:t>
            </a:r>
            <a:r>
              <a:rPr lang="uk-UA" sz="1600" smtClean="0">
                <a:latin typeface="Arial" pitchFamily="34" charset="0"/>
                <a:cs typeface="Arial" pitchFamily="34" charset="0"/>
              </a:rPr>
              <a:t>пестицидів;</a:t>
            </a:r>
            <a:endParaRPr lang="ru-RU" sz="1600" smtClean="0">
              <a:latin typeface="Arial" pitchFamily="34" charset="0"/>
              <a:cs typeface="Arial" pitchFamily="34" charset="0"/>
            </a:endParaRPr>
          </a:p>
          <a:p>
            <a:r>
              <a:rPr lang="uk-UA" sz="1600" smtClean="0">
                <a:latin typeface="Arial" pitchFamily="34" charset="0"/>
                <a:cs typeface="Arial" pitchFamily="34" charset="0"/>
              </a:rPr>
              <a:t>     - безпеці  для здоров'я людини і навколишнього </a:t>
            </a:r>
            <a:r>
              <a:rPr lang="uk-UA" sz="1600" smtClean="0">
                <a:latin typeface="Arial" pitchFamily="34" charset="0"/>
                <a:cs typeface="Arial" pitchFamily="34" charset="0"/>
              </a:rPr>
              <a:t>середовища </a:t>
            </a:r>
            <a:r>
              <a:rPr lang="uk-UA" sz="1600" smtClean="0">
                <a:latin typeface="Arial" pitchFamily="34" charset="0"/>
                <a:cs typeface="Arial" pitchFamily="34" charset="0"/>
              </a:rPr>
              <a:t>під час </a:t>
            </a:r>
            <a:r>
              <a:rPr lang="uk-UA" sz="1600" smtClean="0">
                <a:latin typeface="Arial" pitchFamily="34" charset="0"/>
                <a:cs typeface="Arial" pitchFamily="34" charset="0"/>
              </a:rPr>
              <a:t>виробництва,  випробування і застосування пестицидів </a:t>
            </a:r>
            <a:r>
              <a:rPr lang="uk-UA" sz="1600" smtClean="0">
                <a:latin typeface="Arial" pitchFamily="34" charset="0"/>
                <a:cs typeface="Arial" pitchFamily="34" charset="0"/>
              </a:rPr>
              <a:t>за  </a:t>
            </a:r>
            <a:r>
              <a:rPr lang="uk-UA" sz="1600" smtClean="0">
                <a:latin typeface="Arial" pitchFamily="34" charset="0"/>
                <a:cs typeface="Arial" pitchFamily="34" charset="0"/>
              </a:rPr>
              <a:t>умови дотримання </a:t>
            </a:r>
            <a:r>
              <a:rPr lang="uk-UA" sz="1600" smtClean="0">
                <a:latin typeface="Arial" pitchFamily="34" charset="0"/>
                <a:cs typeface="Arial" pitchFamily="34" charset="0"/>
              </a:rPr>
              <a:t>вимог, встановлених державними стандартами</a:t>
            </a:r>
            <a:r>
              <a:rPr lang="uk-UA" sz="1600" smtClean="0">
                <a:latin typeface="Arial" pitchFamily="34" charset="0"/>
                <a:cs typeface="Arial" pitchFamily="34" charset="0"/>
              </a:rPr>
              <a:t>, </a:t>
            </a:r>
            <a:r>
              <a:rPr lang="uk-UA" sz="1600" smtClean="0">
                <a:latin typeface="Arial" pitchFamily="34" charset="0"/>
                <a:cs typeface="Arial" pitchFamily="34" charset="0"/>
              </a:rPr>
              <a:t>санітарними нормами</a:t>
            </a:r>
            <a:r>
              <a:rPr lang="uk-UA" sz="1600" smtClean="0">
                <a:latin typeface="Arial" pitchFamily="34" charset="0"/>
                <a:cs typeface="Arial" pitchFamily="34" charset="0"/>
              </a:rPr>
              <a:t>, регламентами та іншими нормативними документами.</a:t>
            </a:r>
            <a:endParaRPr lang="ru-RU" sz="1600" smtClean="0">
              <a:latin typeface="Arial" pitchFamily="34" charset="0"/>
              <a:cs typeface="Arial" pitchFamily="34" charset="0"/>
            </a:endParaRPr>
          </a:p>
          <a:p>
            <a:r>
              <a:rPr lang="uk-UA" sz="1600" smtClean="0">
                <a:latin typeface="Arial" pitchFamily="34" charset="0"/>
                <a:cs typeface="Arial" pitchFamily="34" charset="0"/>
              </a:rPr>
              <a:t>1.2</a:t>
            </a:r>
            <a:r>
              <a:rPr lang="uk-UA" sz="1600" smtClean="0">
                <a:latin typeface="Arial" pitchFamily="34" charset="0"/>
                <a:cs typeface="Arial" pitchFamily="34" charset="0"/>
              </a:rPr>
              <a:t>. Ці правила розроблені відповідно до Законів України </a:t>
            </a:r>
            <a:r>
              <a:rPr lang="uk-UA" sz="1600" smtClean="0">
                <a:latin typeface="Arial" pitchFamily="34" charset="0"/>
                <a:cs typeface="Arial" pitchFamily="34" charset="0"/>
              </a:rPr>
              <a:t>"</a:t>
            </a:r>
            <a:r>
              <a:rPr lang="uk-UA" sz="1600" smtClean="0">
                <a:latin typeface="Arial" pitchFamily="34" charset="0"/>
                <a:cs typeface="Arial" pitchFamily="34" charset="0"/>
              </a:rPr>
              <a:t>Про забезпечення </a:t>
            </a:r>
            <a:r>
              <a:rPr lang="uk-UA" sz="1600" smtClean="0">
                <a:latin typeface="Arial" pitchFamily="34" charset="0"/>
                <a:cs typeface="Arial" pitchFamily="34" charset="0"/>
              </a:rPr>
              <a:t>санітарного  та  епідемічного </a:t>
            </a:r>
            <a:r>
              <a:rPr lang="uk-UA" sz="1600" smtClean="0">
                <a:latin typeface="Arial" pitchFamily="34" charset="0"/>
                <a:cs typeface="Arial" pitchFamily="34" charset="0"/>
              </a:rPr>
              <a:t>благополуччя </a:t>
            </a:r>
            <a:r>
              <a:rPr lang="uk-UA" sz="1600" smtClean="0">
                <a:latin typeface="Arial" pitchFamily="34" charset="0"/>
                <a:cs typeface="Arial" pitchFamily="34" charset="0"/>
              </a:rPr>
              <a:t>населення“  </a:t>
            </a:r>
            <a:r>
              <a:rPr lang="uk-UA" sz="1600" smtClean="0">
                <a:latin typeface="Arial" pitchFamily="34" charset="0"/>
                <a:cs typeface="Arial" pitchFamily="34" charset="0"/>
              </a:rPr>
              <a:t>та "Про пестициди і агрохімікати"</a:t>
            </a:r>
            <a:endParaRPr lang="ru-RU" sz="160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6120680"/>
          </a:xfrm>
        </p:spPr>
        <p:txBody>
          <a:bodyPr/>
          <a:lstStyle/>
          <a:p>
            <a:r>
              <a:rPr lang="uk-UA" sz="1600" smtClean="0">
                <a:latin typeface="Arial" pitchFamily="34" charset="0"/>
                <a:cs typeface="Arial" pitchFamily="34" charset="0"/>
              </a:rPr>
              <a:t>1.6. На  території  України   дозволяється   </a:t>
            </a:r>
            <a:r>
              <a:rPr lang="uk-UA" sz="1600" smtClean="0">
                <a:latin typeface="Arial" pitchFamily="34" charset="0"/>
                <a:cs typeface="Arial" pitchFamily="34" charset="0"/>
              </a:rPr>
              <a:t>транспортування</a:t>
            </a:r>
            <a:r>
              <a:rPr lang="uk-UA" sz="1600" smtClean="0">
                <a:latin typeface="Arial" pitchFamily="34" charset="0"/>
                <a:cs typeface="Arial" pitchFamily="34" charset="0"/>
              </a:rPr>
              <a:t>, зберігання </a:t>
            </a:r>
            <a:r>
              <a:rPr lang="uk-UA" sz="1600" smtClean="0">
                <a:latin typeface="Arial" pitchFamily="34" charset="0"/>
                <a:cs typeface="Arial" pitchFamily="34" charset="0"/>
              </a:rPr>
              <a:t>і застосування тільки </a:t>
            </a:r>
            <a:r>
              <a:rPr lang="uk-UA" sz="1600" smtClean="0">
                <a:latin typeface="Arial" pitchFamily="34" charset="0"/>
                <a:cs typeface="Arial" pitchFamily="34" charset="0"/>
              </a:rPr>
              <a:t>зареєстрованих </a:t>
            </a:r>
            <a:r>
              <a:rPr lang="uk-UA" sz="1600" smtClean="0">
                <a:latin typeface="Arial" pitchFamily="34" charset="0"/>
                <a:cs typeface="Arial" pitchFamily="34" charset="0"/>
              </a:rPr>
              <a:t>Укрдержхімкомісією пестицидних </a:t>
            </a:r>
            <a:r>
              <a:rPr lang="uk-UA" sz="1600" smtClean="0">
                <a:latin typeface="Arial" pitchFamily="34" charset="0"/>
                <a:cs typeface="Arial" pitchFamily="34" charset="0"/>
              </a:rPr>
              <a:t>препаратів за винятком випадків, зазначених у </a:t>
            </a:r>
            <a:r>
              <a:rPr lang="uk-UA" sz="1600" smtClean="0">
                <a:latin typeface="Arial" pitchFamily="34" charset="0"/>
                <a:cs typeface="Arial" pitchFamily="34" charset="0"/>
              </a:rPr>
              <a:t>"</a:t>
            </a:r>
            <a:r>
              <a:rPr lang="uk-UA" sz="1600" smtClean="0">
                <a:latin typeface="Arial" pitchFamily="34" charset="0"/>
                <a:cs typeface="Arial" pitchFamily="34" charset="0"/>
              </a:rPr>
              <a:t>Порядку надання  </a:t>
            </a:r>
            <a:r>
              <a:rPr lang="uk-UA" sz="1600" smtClean="0">
                <a:latin typeface="Arial" pitchFamily="34" charset="0"/>
                <a:cs typeface="Arial" pitchFamily="34" charset="0"/>
              </a:rPr>
              <a:t>дозволу  на  ввезення  та  </a:t>
            </a:r>
            <a:r>
              <a:rPr lang="uk-UA" sz="1600" smtClean="0">
                <a:latin typeface="Arial" pitchFamily="34" charset="0"/>
                <a:cs typeface="Arial" pitchFamily="34" charset="0"/>
              </a:rPr>
              <a:t>застосування  </a:t>
            </a:r>
            <a:r>
              <a:rPr lang="uk-UA" sz="1600" smtClean="0">
                <a:latin typeface="Arial" pitchFamily="34" charset="0"/>
                <a:cs typeface="Arial" pitchFamily="34" charset="0"/>
              </a:rPr>
              <a:t>незареєстрованих пестицидів  </a:t>
            </a:r>
            <a:r>
              <a:rPr lang="uk-UA" sz="1600" smtClean="0">
                <a:latin typeface="Arial" pitchFamily="34" charset="0"/>
                <a:cs typeface="Arial" pitchFamily="34" charset="0"/>
              </a:rPr>
              <a:t>і   агрохімікатів   іноземного   виробництва"   (</a:t>
            </a:r>
            <a:r>
              <a:rPr lang="uk-UA" sz="1600" smtClean="0">
                <a:latin typeface="Arial" pitchFamily="34" charset="0"/>
                <a:cs typeface="Arial" pitchFamily="34" charset="0"/>
              </a:rPr>
              <a:t>затв</a:t>
            </a:r>
            <a:r>
              <a:rPr lang="uk-UA" sz="1600" smtClean="0">
                <a:latin typeface="Arial" pitchFamily="34" charset="0"/>
                <a:cs typeface="Arial" pitchFamily="34" charset="0"/>
              </a:rPr>
              <a:t>. постановою  </a:t>
            </a:r>
            <a:r>
              <a:rPr lang="uk-UA" sz="1600" smtClean="0">
                <a:latin typeface="Arial" pitchFamily="34" charset="0"/>
                <a:cs typeface="Arial" pitchFamily="34" charset="0"/>
              </a:rPr>
              <a:t>Кабінету  Міністрів  України  N  </a:t>
            </a:r>
            <a:r>
              <a:rPr lang="uk-UA" sz="1600" smtClean="0">
                <a:latin typeface="Arial" pitchFamily="34" charset="0"/>
                <a:cs typeface="Arial" pitchFamily="34" charset="0"/>
              </a:rPr>
              <a:t>288 </a:t>
            </a:r>
            <a:r>
              <a:rPr lang="uk-UA" sz="1600" smtClean="0">
                <a:latin typeface="Arial" pitchFamily="34" charset="0"/>
                <a:cs typeface="Arial" pitchFamily="34" charset="0"/>
              </a:rPr>
              <a:t>від 04.03.96</a:t>
            </a:r>
            <a:r>
              <a:rPr lang="uk-UA" sz="1600" smtClean="0">
                <a:latin typeface="Arial" pitchFamily="34" charset="0"/>
                <a:cs typeface="Arial" pitchFamily="34" charset="0"/>
              </a:rPr>
              <a:t>).  Державні  випробування   незареєстрованих   </a:t>
            </a:r>
            <a:r>
              <a:rPr lang="uk-UA" sz="1600" smtClean="0">
                <a:latin typeface="Arial" pitchFamily="34" charset="0"/>
                <a:cs typeface="Arial" pitchFamily="34" charset="0"/>
              </a:rPr>
              <a:t>у   </a:t>
            </a:r>
            <a:r>
              <a:rPr lang="uk-UA" sz="1600" smtClean="0">
                <a:latin typeface="Arial" pitchFamily="34" charset="0"/>
                <a:cs typeface="Arial" pitchFamily="34" charset="0"/>
              </a:rPr>
              <a:t>країні пестицидних   </a:t>
            </a:r>
            <a:r>
              <a:rPr lang="uk-UA" sz="1600" smtClean="0">
                <a:latin typeface="Arial" pitchFamily="34" charset="0"/>
                <a:cs typeface="Arial" pitchFamily="34" charset="0"/>
              </a:rPr>
              <a:t>препаратів   проводяться   відповідно   до  </a:t>
            </a:r>
            <a:r>
              <a:rPr lang="uk-UA" sz="1600" smtClean="0">
                <a:latin typeface="Arial" pitchFamily="34" charset="0"/>
                <a:cs typeface="Arial" pitchFamily="34" charset="0"/>
              </a:rPr>
              <a:t>"</a:t>
            </a:r>
            <a:r>
              <a:rPr lang="uk-UA" sz="1600" smtClean="0">
                <a:latin typeface="Arial" pitchFamily="34" charset="0"/>
                <a:cs typeface="Arial" pitchFamily="34" charset="0"/>
              </a:rPr>
              <a:t>Порядку проведення </a:t>
            </a:r>
            <a:r>
              <a:rPr lang="uk-UA" sz="1600" smtClean="0">
                <a:latin typeface="Arial" pitchFamily="34" charset="0"/>
                <a:cs typeface="Arial" pitchFamily="34" charset="0"/>
              </a:rPr>
              <a:t>державних   випробувань,   державної   </a:t>
            </a:r>
            <a:r>
              <a:rPr lang="uk-UA" sz="1600" smtClean="0">
                <a:latin typeface="Arial" pitchFamily="34" charset="0"/>
                <a:cs typeface="Arial" pitchFamily="34" charset="0"/>
              </a:rPr>
              <a:t>реєстрації    </a:t>
            </a:r>
            <a:r>
              <a:rPr lang="uk-UA" sz="1600" smtClean="0">
                <a:latin typeface="Arial" pitchFamily="34" charset="0"/>
                <a:cs typeface="Arial" pitchFamily="34" charset="0"/>
              </a:rPr>
              <a:t>та перереєстрації</a:t>
            </a:r>
            <a:r>
              <a:rPr lang="uk-UA" sz="1600" smtClean="0">
                <a:latin typeface="Arial" pitchFamily="34" charset="0"/>
                <a:cs typeface="Arial" pitchFamily="34" charset="0"/>
              </a:rPr>
              <a:t>, ведення  переліків  пестицидів   і  </a:t>
            </a:r>
            <a:r>
              <a:rPr lang="uk-UA" sz="1600" smtClean="0">
                <a:latin typeface="Arial" pitchFamily="34" charset="0"/>
                <a:cs typeface="Arial" pitchFamily="34" charset="0"/>
              </a:rPr>
              <a:t>агрохімікатів</a:t>
            </a:r>
            <a:r>
              <a:rPr lang="uk-UA" sz="1600" smtClean="0">
                <a:latin typeface="Arial" pitchFamily="34" charset="0"/>
                <a:cs typeface="Arial" pitchFamily="34" charset="0"/>
              </a:rPr>
              <a:t>, дозволених </a:t>
            </a:r>
            <a:r>
              <a:rPr lang="uk-UA" sz="1600" smtClean="0">
                <a:latin typeface="Arial" pitchFamily="34" charset="0"/>
                <a:cs typeface="Arial" pitchFamily="34" charset="0"/>
              </a:rPr>
              <a:t>до використання в Україні  (затв.  </a:t>
            </a:r>
            <a:r>
              <a:rPr lang="uk-UA" sz="1600" smtClean="0">
                <a:latin typeface="Arial" pitchFamily="34" charset="0"/>
                <a:cs typeface="Arial" pitchFamily="34" charset="0"/>
              </a:rPr>
              <a:t>постановою  </a:t>
            </a:r>
            <a:r>
              <a:rPr lang="uk-UA" sz="1600" smtClean="0">
                <a:latin typeface="Arial" pitchFamily="34" charset="0"/>
                <a:cs typeface="Arial" pitchFamily="34" charset="0"/>
              </a:rPr>
              <a:t>Кабінету Міністрів </a:t>
            </a:r>
            <a:r>
              <a:rPr lang="uk-UA" sz="1600" smtClean="0">
                <a:latin typeface="Arial" pitchFamily="34" charset="0"/>
                <a:cs typeface="Arial" pitchFamily="34" charset="0"/>
              </a:rPr>
              <a:t>України N </a:t>
            </a:r>
            <a:r>
              <a:rPr lang="uk-UA" sz="1600" smtClean="0">
                <a:latin typeface="Arial" pitchFamily="34" charset="0"/>
                <a:cs typeface="Arial" pitchFamily="34" charset="0"/>
              </a:rPr>
              <a:t>295 </a:t>
            </a:r>
            <a:r>
              <a:rPr lang="uk-UA" sz="1600" smtClean="0">
                <a:latin typeface="Arial" pitchFamily="34" charset="0"/>
                <a:cs typeface="Arial" pitchFamily="34" charset="0"/>
              </a:rPr>
              <a:t>від </a:t>
            </a:r>
            <a:r>
              <a:rPr lang="uk-UA" sz="1600" smtClean="0">
                <a:latin typeface="Arial" pitchFamily="34" charset="0"/>
                <a:cs typeface="Arial" pitchFamily="34" charset="0"/>
              </a:rPr>
              <a:t>04.03.96</a:t>
            </a:r>
            <a:r>
              <a:rPr lang="uk-UA" sz="1600" smtClean="0">
                <a:latin typeface="Arial" pitchFamily="34" charset="0"/>
                <a:cs typeface="Arial" pitchFamily="34" charset="0"/>
              </a:rPr>
              <a:t>).</a:t>
            </a:r>
          </a:p>
          <a:p>
            <a:r>
              <a:rPr lang="uk-UA" sz="1600" smtClean="0">
                <a:latin typeface="Arial" pitchFamily="34" charset="0"/>
                <a:cs typeface="Arial" pitchFamily="34" charset="0"/>
              </a:rPr>
              <a:t>1.8. Державний    нагляд    і    державний    </a:t>
            </a:r>
            <a:r>
              <a:rPr lang="uk-UA" sz="1600" smtClean="0">
                <a:latin typeface="Arial" pitchFamily="34" charset="0"/>
                <a:cs typeface="Arial" pitchFamily="34" charset="0"/>
              </a:rPr>
              <a:t>контроль     </a:t>
            </a:r>
            <a:r>
              <a:rPr lang="uk-UA" sz="1600" smtClean="0">
                <a:latin typeface="Arial" pitchFamily="34" charset="0"/>
                <a:cs typeface="Arial" pitchFamily="34" charset="0"/>
              </a:rPr>
              <a:t>за транспортуванням</a:t>
            </a:r>
            <a:r>
              <a:rPr lang="uk-UA" sz="1600" smtClean="0">
                <a:latin typeface="Arial" pitchFamily="34" charset="0"/>
                <a:cs typeface="Arial" pitchFamily="34" charset="0"/>
              </a:rPr>
              <a:t>,    зберіганням,    реалізацією</a:t>
            </a:r>
            <a:r>
              <a:rPr lang="uk-UA" sz="1600" smtClean="0">
                <a:latin typeface="Arial" pitchFamily="34" charset="0"/>
                <a:cs typeface="Arial" pitchFamily="34" charset="0"/>
              </a:rPr>
              <a:t>,    </a:t>
            </a:r>
            <a:r>
              <a:rPr lang="uk-UA" sz="1600" smtClean="0">
                <a:latin typeface="Arial" pitchFamily="34" charset="0"/>
                <a:cs typeface="Arial" pitchFamily="34" charset="0"/>
              </a:rPr>
              <a:t>застосуванням пестицидів</a:t>
            </a:r>
            <a:r>
              <a:rPr lang="uk-UA" sz="1600" smtClean="0">
                <a:latin typeface="Arial" pitchFamily="34" charset="0"/>
                <a:cs typeface="Arial" pitchFamily="34" charset="0"/>
              </a:rPr>
              <a:t>,     вмістом     їх     залишкових     </a:t>
            </a:r>
            <a:r>
              <a:rPr lang="uk-UA" sz="1600" smtClean="0">
                <a:latin typeface="Arial" pitchFamily="34" charset="0"/>
                <a:cs typeface="Arial" pitchFamily="34" charset="0"/>
              </a:rPr>
              <a:t>кількостей     </a:t>
            </a:r>
            <a:r>
              <a:rPr lang="uk-UA" sz="1600" smtClean="0">
                <a:latin typeface="Arial" pitchFamily="34" charset="0"/>
                <a:cs typeface="Arial" pitchFamily="34" charset="0"/>
              </a:rPr>
              <a:t>в сільськогосподарській </a:t>
            </a:r>
            <a:r>
              <a:rPr lang="uk-UA" sz="1600" smtClean="0">
                <a:latin typeface="Arial" pitchFamily="34" charset="0"/>
                <a:cs typeface="Arial" pitchFamily="34" charset="0"/>
              </a:rPr>
              <a:t>продукції,  кормах та </a:t>
            </a:r>
            <a:r>
              <a:rPr lang="uk-UA" sz="1600" smtClean="0">
                <a:latin typeface="Arial" pitchFamily="34" charset="0"/>
                <a:cs typeface="Arial" pitchFamily="34" charset="0"/>
              </a:rPr>
              <a:t>об'єктів </a:t>
            </a:r>
            <a:r>
              <a:rPr lang="uk-UA" sz="1600" smtClean="0">
                <a:latin typeface="Arial" pitchFamily="34" charset="0"/>
                <a:cs typeface="Arial" pitchFamily="34" charset="0"/>
              </a:rPr>
              <a:t>навколишнього природного </a:t>
            </a:r>
            <a:r>
              <a:rPr lang="uk-UA" sz="1600" smtClean="0">
                <a:latin typeface="Arial" pitchFamily="34" charset="0"/>
                <a:cs typeface="Arial" pitchFamily="34" charset="0"/>
              </a:rPr>
              <a:t>середовища здійснюється державними органами</a:t>
            </a:r>
            <a:r>
              <a:rPr lang="uk-UA" sz="1600" smtClean="0">
                <a:latin typeface="Arial" pitchFamily="34" charset="0"/>
                <a:cs typeface="Arial" pitchFamily="34" charset="0"/>
              </a:rPr>
              <a:t>, </a:t>
            </a:r>
            <a:r>
              <a:rPr lang="uk-UA" sz="1600" smtClean="0">
                <a:latin typeface="Arial" pitchFamily="34" charset="0"/>
                <a:cs typeface="Arial" pitchFamily="34" charset="0"/>
              </a:rPr>
              <a:t>установами і  </a:t>
            </a:r>
            <a:r>
              <a:rPr lang="uk-UA" sz="1600" smtClean="0">
                <a:latin typeface="Arial" pitchFamily="34" charset="0"/>
                <a:cs typeface="Arial" pitchFamily="34" charset="0"/>
              </a:rPr>
              <a:t>організаціями  в  межах  їх повноважень відповідно </a:t>
            </a:r>
            <a:r>
              <a:rPr lang="uk-UA" sz="1600" smtClean="0">
                <a:latin typeface="Arial" pitchFamily="34" charset="0"/>
                <a:cs typeface="Arial" pitchFamily="34" charset="0"/>
              </a:rPr>
              <a:t>до </a:t>
            </a:r>
            <a:r>
              <a:rPr lang="uk-UA" sz="1600" smtClean="0">
                <a:latin typeface="Arial" pitchFamily="34" charset="0"/>
                <a:cs typeface="Arial" pitchFamily="34" charset="0"/>
              </a:rPr>
              <a:t>постанови Кабінету </a:t>
            </a:r>
            <a:r>
              <a:rPr lang="uk-UA" sz="1600" smtClean="0">
                <a:latin typeface="Arial" pitchFamily="34" charset="0"/>
                <a:cs typeface="Arial" pitchFamily="34" charset="0"/>
              </a:rPr>
              <a:t>Міністрів України </a:t>
            </a:r>
            <a:r>
              <a:rPr lang="uk-UA" sz="1600" smtClean="0">
                <a:latin typeface="Arial" pitchFamily="34" charset="0"/>
                <a:cs typeface="Arial" pitchFamily="34" charset="0"/>
              </a:rPr>
              <a:t>N </a:t>
            </a:r>
            <a:r>
              <a:rPr lang="uk-UA" sz="1600" smtClean="0">
                <a:latin typeface="Arial" pitchFamily="34" charset="0"/>
                <a:cs typeface="Arial" pitchFamily="34" charset="0"/>
              </a:rPr>
              <a:t>226 </a:t>
            </a:r>
            <a:r>
              <a:rPr lang="uk-UA" sz="1600" smtClean="0">
                <a:latin typeface="Arial" pitchFamily="34" charset="0"/>
                <a:cs typeface="Arial" pitchFamily="34" charset="0"/>
              </a:rPr>
              <a:t>від  </a:t>
            </a:r>
            <a:r>
              <a:rPr lang="uk-UA" sz="1600" smtClean="0">
                <a:latin typeface="Arial" pitchFamily="34" charset="0"/>
                <a:cs typeface="Arial" pitchFamily="34" charset="0"/>
              </a:rPr>
              <a:t>19.02.96.</a:t>
            </a:r>
          </a:p>
          <a:p>
            <a:r>
              <a:rPr lang="uk-UA" sz="1600" smtClean="0">
                <a:latin typeface="Arial" pitchFamily="34" charset="0"/>
                <a:cs typeface="Arial" pitchFamily="34" charset="0"/>
              </a:rPr>
              <a:t> 1.9. Використання  пестицидів  в  окремих  </a:t>
            </a:r>
            <a:r>
              <a:rPr lang="uk-UA" sz="1600" smtClean="0">
                <a:latin typeface="Arial" pitchFamily="34" charset="0"/>
                <a:cs typeface="Arial" pitchFamily="34" charset="0"/>
              </a:rPr>
              <a:t>галузях  </a:t>
            </a:r>
            <a:r>
              <a:rPr lang="uk-UA" sz="1600" smtClean="0">
                <a:latin typeface="Arial" pitchFamily="34" charset="0"/>
                <a:cs typeface="Arial" pitchFamily="34" charset="0"/>
              </a:rPr>
              <a:t>народного господарства</a:t>
            </a:r>
            <a:r>
              <a:rPr lang="uk-UA" sz="1600" smtClean="0">
                <a:latin typeface="Arial" pitchFamily="34" charset="0"/>
                <a:cs typeface="Arial" pitchFamily="34" charset="0"/>
              </a:rPr>
              <a:t>, у колективних та індивідуальних садах і  городах</a:t>
            </a:r>
            <a:r>
              <a:rPr lang="uk-UA" sz="1600" smtClean="0">
                <a:latin typeface="Arial" pitchFamily="34" charset="0"/>
                <a:cs typeface="Arial" pitchFamily="34" charset="0"/>
              </a:rPr>
              <a:t>,  </a:t>
            </a:r>
            <a:r>
              <a:rPr lang="uk-UA" sz="1600" smtClean="0">
                <a:latin typeface="Arial" pitchFamily="34" charset="0"/>
                <a:cs typeface="Arial" pitchFamily="34" charset="0"/>
              </a:rPr>
              <a:t>в охороні </a:t>
            </a:r>
            <a:r>
              <a:rPr lang="uk-UA" sz="1600" smtClean="0">
                <a:latin typeface="Arial" pitchFamily="34" charset="0"/>
                <a:cs typeface="Arial" pitchFamily="34" charset="0"/>
              </a:rPr>
              <a:t>здоров'я  та  побуті,  а також продаж їх </a:t>
            </a:r>
            <a:r>
              <a:rPr lang="uk-UA" sz="1600" smtClean="0">
                <a:latin typeface="Arial" pitchFamily="34" charset="0"/>
                <a:cs typeface="Arial" pitchFamily="34" charset="0"/>
              </a:rPr>
              <a:t>населенню </a:t>
            </a:r>
            <a:r>
              <a:rPr lang="uk-UA" sz="1600" smtClean="0">
                <a:latin typeface="Arial" pitchFamily="34" charset="0"/>
                <a:cs typeface="Arial" pitchFamily="34" charset="0"/>
              </a:rPr>
              <a:t>повинно здійснюватись </a:t>
            </a:r>
            <a:r>
              <a:rPr lang="uk-UA" sz="1600" smtClean="0">
                <a:latin typeface="Arial" pitchFamily="34" charset="0"/>
                <a:cs typeface="Arial" pitchFamily="34" charset="0"/>
              </a:rPr>
              <a:t>тільки у відповідності  з  "Переліком  </a:t>
            </a:r>
            <a:r>
              <a:rPr lang="uk-UA" sz="1600" smtClean="0">
                <a:latin typeface="Arial" pitchFamily="34" charset="0"/>
                <a:cs typeface="Arial" pitchFamily="34" charset="0"/>
              </a:rPr>
              <a:t>пестицидів  </a:t>
            </a:r>
            <a:r>
              <a:rPr lang="uk-UA" sz="1600" smtClean="0">
                <a:latin typeface="Arial" pitchFamily="34" charset="0"/>
                <a:cs typeface="Arial" pitchFamily="34" charset="0"/>
              </a:rPr>
              <a:t>і агрохімікатів</a:t>
            </a:r>
            <a:r>
              <a:rPr lang="uk-UA" sz="1600" smtClean="0">
                <a:latin typeface="Arial" pitchFamily="34" charset="0"/>
                <a:cs typeface="Arial" pitchFamily="34" charset="0"/>
              </a:rPr>
              <a:t>, дозволених     до     використання    </a:t>
            </a:r>
            <a:r>
              <a:rPr lang="uk-UA" sz="1600" smtClean="0">
                <a:latin typeface="Arial" pitchFamily="34" charset="0"/>
                <a:cs typeface="Arial" pitchFamily="34" charset="0"/>
              </a:rPr>
              <a:t>в    </a:t>
            </a:r>
            <a:r>
              <a:rPr lang="uk-UA" sz="1600" smtClean="0">
                <a:latin typeface="Arial" pitchFamily="34" charset="0"/>
                <a:cs typeface="Arial" pitchFamily="34" charset="0"/>
              </a:rPr>
              <a:t>Україні“ і  доповненнями  </a:t>
            </a:r>
            <a:r>
              <a:rPr lang="uk-UA" sz="1600" smtClean="0">
                <a:latin typeface="Arial" pitchFamily="34" charset="0"/>
                <a:cs typeface="Arial" pitchFamily="34" charset="0"/>
              </a:rPr>
              <a:t>до  </a:t>
            </a:r>
            <a:r>
              <a:rPr lang="uk-UA" sz="1600" smtClean="0">
                <a:latin typeface="Arial" pitchFamily="34" charset="0"/>
                <a:cs typeface="Arial" pitchFamily="34" charset="0"/>
              </a:rPr>
              <a:t>нього</a:t>
            </a:r>
            <a:r>
              <a:rPr lang="uk-UA" sz="1600" smtClean="0">
                <a:latin typeface="Arial" pitchFamily="34" charset="0"/>
                <a:cs typeface="Arial" pitchFamily="34" charset="0"/>
              </a:rPr>
              <a:t>.</a:t>
            </a:r>
          </a:p>
          <a:p>
            <a:r>
              <a:rPr lang="uk-UA" sz="1600" smtClean="0">
                <a:latin typeface="Arial" pitchFamily="34" charset="0"/>
                <a:cs typeface="Arial" pitchFamily="34" charset="0"/>
              </a:rPr>
              <a:t>1.10. Пестициди підвищеної небезпеки застосовуються </a:t>
            </a:r>
            <a:r>
              <a:rPr lang="uk-UA" sz="1600" smtClean="0">
                <a:latin typeface="Arial" pitchFamily="34" charset="0"/>
                <a:cs typeface="Arial" pitchFamily="34" charset="0"/>
              </a:rPr>
              <a:t>тільки </a:t>
            </a:r>
            <a:r>
              <a:rPr lang="uk-UA" sz="1600" smtClean="0">
                <a:latin typeface="Arial" pitchFamily="34" charset="0"/>
                <a:cs typeface="Arial" pitchFamily="34" charset="0"/>
              </a:rPr>
              <a:t>за спеціальним   </a:t>
            </a:r>
            <a:r>
              <a:rPr lang="uk-UA" sz="1600" smtClean="0">
                <a:latin typeface="Arial" pitchFamily="34" charset="0"/>
                <a:cs typeface="Arial" pitchFamily="34" charset="0"/>
              </a:rPr>
              <a:t>дозволом    Міністерства    охорони    </a:t>
            </a:r>
            <a:r>
              <a:rPr lang="uk-UA" sz="1600" smtClean="0">
                <a:latin typeface="Arial" pitchFamily="34" charset="0"/>
                <a:cs typeface="Arial" pitchFamily="34" charset="0"/>
              </a:rPr>
              <a:t>здоров'я    </a:t>
            </a:r>
            <a:r>
              <a:rPr lang="uk-UA" sz="1600" smtClean="0">
                <a:latin typeface="Arial" pitchFamily="34" charset="0"/>
                <a:cs typeface="Arial" pitchFamily="34" charset="0"/>
              </a:rPr>
              <a:t>і Мінекобезпеки</a:t>
            </a:r>
            <a:r>
              <a:rPr lang="uk-UA" sz="1600" smtClean="0">
                <a:latin typeface="Arial" pitchFamily="34" charset="0"/>
                <a:cs typeface="Arial" pitchFamily="34" charset="0"/>
              </a:rPr>
              <a:t>,   їх   перелік   визначається  </a:t>
            </a:r>
            <a:r>
              <a:rPr lang="uk-UA" sz="1600" smtClean="0">
                <a:latin typeface="Arial" pitchFamily="34" charset="0"/>
                <a:cs typeface="Arial" pitchFamily="34" charset="0"/>
              </a:rPr>
              <a:t>Кабінетом  </a:t>
            </a:r>
            <a:r>
              <a:rPr lang="uk-UA" sz="1600" smtClean="0">
                <a:latin typeface="Arial" pitchFamily="34" charset="0"/>
                <a:cs typeface="Arial" pitchFamily="34" charset="0"/>
              </a:rPr>
              <a:t>Міністрів України</a:t>
            </a:r>
            <a:r>
              <a:rPr lang="uk-UA" sz="1600" smtClean="0">
                <a:latin typeface="Arial" pitchFamily="34" charset="0"/>
                <a:cs typeface="Arial" pitchFamily="34" charset="0"/>
              </a:rPr>
              <a:t>.</a:t>
            </a:r>
            <a:endParaRPr lang="ru-RU" sz="160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844824"/>
          </a:xfrm>
        </p:spPr>
        <p:txBody>
          <a:bodyPr/>
          <a:lstStyle/>
          <a:p>
            <a:r>
              <a:rPr lang="uk-UA" sz="2000" b="1" smtClean="0"/>
              <a:t>Постанова КМУ № 288 від 04.03.1996 р. </a:t>
            </a:r>
            <a:br>
              <a:rPr lang="uk-UA" sz="2000" b="1" smtClean="0"/>
            </a:br>
            <a:r>
              <a:rPr lang="uk-UA" sz="2000" b="1" smtClean="0"/>
              <a:t>“</a:t>
            </a:r>
            <a:r>
              <a:rPr lang="ru-RU" sz="2000" b="1" smtClean="0"/>
              <a:t>Про затвердження Порядку надання дозволу на ввезення </a:t>
            </a:r>
            <a:br>
              <a:rPr lang="ru-RU" sz="2000" b="1" smtClean="0"/>
            </a:br>
            <a:r>
              <a:rPr lang="ru-RU" sz="2000" b="1" smtClean="0"/>
              <a:t>незареєстрованих пестицидів і агрохімікатів, що використовуються для проведення державних випробувань та наукових досліджень, а також обробленого ними насіннєвого (посадкового) матеріалу» </a:t>
            </a:r>
            <a:endParaRPr lang="ru-RU" sz="2000"/>
          </a:p>
        </p:txBody>
      </p:sp>
      <p:sp>
        <p:nvSpPr>
          <p:cNvPr id="3" name="Содержимое 2"/>
          <p:cNvSpPr>
            <a:spLocks noGrp="1"/>
          </p:cNvSpPr>
          <p:nvPr>
            <p:ph idx="1"/>
          </p:nvPr>
        </p:nvSpPr>
        <p:spPr>
          <a:xfrm>
            <a:off x="179512" y="1772816"/>
            <a:ext cx="8856984" cy="5085184"/>
          </a:xfrm>
        </p:spPr>
        <p:txBody>
          <a:bodyPr/>
          <a:lstStyle/>
          <a:p>
            <a:pPr indent="0" algn="ctr">
              <a:spcBef>
                <a:spcPts val="0"/>
              </a:spcBef>
              <a:spcAft>
                <a:spcPts val="600"/>
              </a:spcAft>
              <a:buNone/>
            </a:pPr>
            <a:r>
              <a:rPr lang="ru-RU" sz="1600" b="1" smtClean="0"/>
              <a:t>ПОРЯДОК </a:t>
            </a:r>
            <a:br>
              <a:rPr lang="ru-RU" sz="1600" b="1" smtClean="0"/>
            </a:br>
            <a:r>
              <a:rPr lang="ru-RU" sz="1600" b="1" smtClean="0"/>
              <a:t>надання дозволу на ввезення на митну територію України незареєстрованих пестицидів і агрохімікатів, що використовуються для проведення державних випробувань і наукових досліджень, а також обробленого ними </a:t>
            </a:r>
            <a:br>
              <a:rPr lang="ru-RU" sz="1600" b="1" smtClean="0"/>
            </a:br>
            <a:r>
              <a:rPr lang="ru-RU" sz="1600" b="1" smtClean="0"/>
              <a:t>насіннєвого (посадкового) матеріалу </a:t>
            </a:r>
          </a:p>
          <a:p>
            <a:pPr>
              <a:spcBef>
                <a:spcPts val="0"/>
              </a:spcBef>
              <a:spcAft>
                <a:spcPts val="600"/>
              </a:spcAft>
            </a:pPr>
            <a:r>
              <a:rPr lang="ru-RU" sz="1600" smtClean="0">
                <a:latin typeface="Arial" pitchFamily="34" charset="0"/>
                <a:cs typeface="Arial" pitchFamily="34" charset="0"/>
              </a:rPr>
              <a:t>1. Цей Порядок визначає умови надання дозволу на ввезення на митну територію України (далі - ввезення) незареєстрованих пестицидів і агрохімікатів, що використовуються для проведення державних випробувань і наукових досліджень (далі -  незареєстровані препарати), а також обробленого ними насіннєвого (посадкового) атеріалу.  Дія цього Порядку не поширюється на ввезення стандартних аналітичних зразків препаратів, призначених для проведення контрольно-аналітичних вимірювань, розроблення методик визначення залишкових кількостей препаратів, приготування калібрувальних або реперних розчинів. </a:t>
            </a:r>
          </a:p>
          <a:p>
            <a:pPr>
              <a:spcBef>
                <a:spcPts val="0"/>
              </a:spcBef>
              <a:spcAft>
                <a:spcPts val="600"/>
              </a:spcAft>
            </a:pPr>
            <a:r>
              <a:rPr lang="ru-RU" sz="1600" smtClean="0">
                <a:latin typeface="Arial" pitchFamily="34" charset="0"/>
                <a:cs typeface="Arial" pitchFamily="34" charset="0"/>
              </a:rPr>
              <a:t>2. Дозвіл на ввезення незареєстрованих препаратів, а також обробленого ними насіннєвого (посадкового) матеріалу (далі - дозвіл) надається за умови, що такий препарат включено до плану державних випробувань, затвердженого Мінприроди, або до науково-дослідницьких планів наукових установ та організацій. </a:t>
            </a:r>
          </a:p>
          <a:p>
            <a:pPr>
              <a:spcBef>
                <a:spcPts val="0"/>
              </a:spcBef>
              <a:spcAft>
                <a:spcPts val="600"/>
              </a:spcAft>
            </a:pPr>
            <a:r>
              <a:rPr lang="ru-RU" sz="1600" smtClean="0">
                <a:latin typeface="Arial" pitchFamily="34" charset="0"/>
                <a:cs typeface="Arial" pitchFamily="34" charset="0"/>
              </a:rPr>
              <a:t>3. Дозвіл надається Мінприроди, за встановленою ним формою, у разі ввезення незареєстрованих препаратів - за погодженням з МОЗ; </a:t>
            </a:r>
            <a:endParaRPr lang="ru-RU" sz="160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313" y="0"/>
            <a:ext cx="8229600" cy="620688"/>
          </a:xfrm>
        </p:spPr>
        <p:txBody>
          <a:bodyPr rtlCol="0">
            <a:normAutofit fontScale="90000"/>
          </a:bodyPr>
          <a:lstStyle/>
          <a:p>
            <a:pPr fontAlgn="auto">
              <a:spcAft>
                <a:spcPts val="0"/>
              </a:spcAft>
              <a:defRPr/>
            </a:pPr>
            <a:endParaRPr lang="ru-RU" smtClean="0"/>
          </a:p>
        </p:txBody>
      </p:sp>
      <p:sp>
        <p:nvSpPr>
          <p:cNvPr id="4" name="Содержимое 3"/>
          <p:cNvSpPr>
            <a:spLocks noGrp="1"/>
          </p:cNvSpPr>
          <p:nvPr>
            <p:ph idx="1"/>
          </p:nvPr>
        </p:nvSpPr>
        <p:spPr>
          <a:xfrm>
            <a:off x="457200" y="836712"/>
            <a:ext cx="8229600" cy="5688632"/>
          </a:xfrm>
        </p:spPr>
        <p:txBody>
          <a:bodyPr/>
          <a:lstStyle/>
          <a:p>
            <a:r>
              <a:rPr lang="uk-UA" sz="2400" b="1" smtClean="0"/>
              <a:t>Закон України про пестииди і агрохімікати;</a:t>
            </a:r>
          </a:p>
          <a:p>
            <a:r>
              <a:rPr lang="uk-UA" sz="2400" b="1" smtClean="0"/>
              <a:t>Закон України про захист рослин;</a:t>
            </a:r>
          </a:p>
          <a:p>
            <a:r>
              <a:rPr lang="uk-UA" sz="2400" b="1" smtClean="0"/>
              <a:t>Закон України про карантин рослин</a:t>
            </a:r>
            <a:r>
              <a:rPr lang="uk-UA" sz="2400" smtClean="0"/>
              <a:t>;</a:t>
            </a:r>
          </a:p>
          <a:p>
            <a:r>
              <a:rPr lang="ru-RU" sz="2400" b="1" smtClean="0"/>
              <a:t>Державні санітарні правила </a:t>
            </a:r>
            <a:r>
              <a:rPr lang="ru-RU" sz="2400" b="1" smtClean="0"/>
              <a:t>"Транспортування, зберігання та застосування пестицидів у народному господарстві</a:t>
            </a:r>
            <a:r>
              <a:rPr lang="ru-RU" sz="2400" b="1" smtClean="0"/>
              <a:t>"</a:t>
            </a:r>
            <a:r>
              <a:rPr lang="ru-RU" sz="2400" b="1" smtClean="0"/>
              <a:t>  </a:t>
            </a:r>
            <a:r>
              <a:rPr lang="ru-RU" sz="2400" b="1" i="1" smtClean="0"/>
              <a:t>(ДСП 8.8.1.2.001-98);</a:t>
            </a:r>
          </a:p>
          <a:p>
            <a:r>
              <a:rPr lang="uk-UA" sz="2400" b="1" smtClean="0"/>
              <a:t>Постанова КМУ № 288 від 04.03.1996 р. “</a:t>
            </a:r>
            <a:r>
              <a:rPr lang="ru-RU" sz="2400" b="1" smtClean="0"/>
              <a:t>Про затвердження Порядку надання дозволу на ввезення </a:t>
            </a:r>
            <a:br>
              <a:rPr lang="ru-RU" sz="2400" b="1" smtClean="0"/>
            </a:br>
            <a:r>
              <a:rPr lang="ru-RU" sz="2400" b="1" smtClean="0"/>
              <a:t>незареєстрованих пестицидів і агрохімікатів, що використовуються для проведення державних випробувань та наукових досліджень, а також обробленого ними насіннєвого (посадкового) матеріалу»</a:t>
            </a:r>
            <a:endParaRPr lang="ru-RU" sz="2400" b="1"/>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lstStyle/>
          <a:p>
            <a:r>
              <a:rPr lang="uk-UA" sz="2400" smtClean="0">
                <a:latin typeface="Arial" pitchFamily="34" charset="0"/>
                <a:cs typeface="Arial" pitchFamily="34" charset="0"/>
              </a:rPr>
              <a:t>Закон України про пестииди і агрохімікати</a:t>
            </a:r>
            <a:endParaRPr lang="ru-RU" sz="2400">
              <a:latin typeface="Arial" pitchFamily="34" charset="0"/>
              <a:cs typeface="Arial" pitchFamily="34" charset="0"/>
            </a:endParaRPr>
          </a:p>
        </p:txBody>
      </p:sp>
      <p:sp>
        <p:nvSpPr>
          <p:cNvPr id="3" name="Содержимое 2"/>
          <p:cNvSpPr>
            <a:spLocks noGrp="1"/>
          </p:cNvSpPr>
          <p:nvPr>
            <p:ph idx="1"/>
          </p:nvPr>
        </p:nvSpPr>
        <p:spPr>
          <a:xfrm>
            <a:off x="457200" y="908720"/>
            <a:ext cx="8229600" cy="5760640"/>
          </a:xfrm>
        </p:spPr>
        <p:txBody>
          <a:bodyPr/>
          <a:lstStyle/>
          <a:p>
            <a:pPr>
              <a:spcBef>
                <a:spcPts val="0"/>
              </a:spcBef>
              <a:spcAft>
                <a:spcPts val="600"/>
              </a:spcAft>
            </a:pPr>
            <a:r>
              <a:rPr lang="ru-RU" sz="1600" b="1" smtClean="0">
                <a:latin typeface="Arial" pitchFamily="34" charset="0"/>
                <a:cs typeface="Arial" pitchFamily="34" charset="0"/>
              </a:rPr>
              <a:t>Стаття 3.</a:t>
            </a:r>
            <a:r>
              <a:rPr lang="ru-RU" sz="1600" smtClean="0">
                <a:latin typeface="Arial" pitchFamily="34" charset="0"/>
                <a:cs typeface="Arial" pitchFamily="34" charset="0"/>
              </a:rPr>
              <a:t> Основні принципи державної політики у сфері діяльності, пов'язаної з пестицидами і агрохімікатами</a:t>
            </a:r>
          </a:p>
          <a:p>
            <a:pPr>
              <a:spcBef>
                <a:spcPts val="0"/>
              </a:spcBef>
              <a:spcAft>
                <a:spcPts val="600"/>
              </a:spcAft>
            </a:pPr>
            <a:r>
              <a:rPr lang="ru-RU" sz="1600" smtClean="0">
                <a:latin typeface="Arial" pitchFamily="34" charset="0"/>
                <a:cs typeface="Arial" pitchFamily="34" charset="0"/>
              </a:rPr>
              <a:t>Основними принципами державної політики у сфері діяльності, пов'язаної з пестицидами і агрохімікатами, є:</a:t>
            </a:r>
          </a:p>
          <a:p>
            <a:pPr>
              <a:spcBef>
                <a:spcPts val="0"/>
              </a:spcBef>
              <a:spcAft>
                <a:spcPts val="600"/>
              </a:spcAft>
            </a:pPr>
            <a:r>
              <a:rPr lang="ru-RU" sz="1600" smtClean="0">
                <a:latin typeface="Arial" pitchFamily="34" charset="0"/>
                <a:cs typeface="Arial" pitchFamily="34" charset="0"/>
              </a:rPr>
              <a:t>пріоритетність збереження здоров'я людини і охорони навколишнього природного середовища по відношенню до економічного ефекту від застосування пестицидів і агрохімікатів;</a:t>
            </a:r>
          </a:p>
          <a:p>
            <a:pPr>
              <a:spcBef>
                <a:spcPts val="0"/>
              </a:spcBef>
              <a:spcAft>
                <a:spcPts val="600"/>
              </a:spcAft>
            </a:pPr>
            <a:r>
              <a:rPr lang="ru-RU" sz="1600" smtClean="0">
                <a:latin typeface="Arial" pitchFamily="34" charset="0"/>
                <a:cs typeface="Arial" pitchFamily="34" charset="0"/>
              </a:rPr>
              <a:t>державна підконтрольність їх ввезення на митну територію України, реєстрації, виробництва, зберігання, транспортування, торгівлі і застосування;</a:t>
            </a:r>
          </a:p>
          <a:p>
            <a:pPr>
              <a:spcBef>
                <a:spcPts val="0"/>
              </a:spcBef>
              <a:spcAft>
                <a:spcPts val="600"/>
              </a:spcAft>
            </a:pPr>
            <a:r>
              <a:rPr lang="ru-RU" sz="1600" smtClean="0">
                <a:latin typeface="Arial" pitchFamily="34" charset="0"/>
                <a:cs typeface="Arial" pitchFamily="34" charset="0"/>
              </a:rPr>
              <a:t>обгрунтованість їх застосування;</a:t>
            </a:r>
          </a:p>
          <a:p>
            <a:pPr>
              <a:spcBef>
                <a:spcPts val="0"/>
              </a:spcBef>
              <a:spcAft>
                <a:spcPts val="600"/>
              </a:spcAft>
            </a:pPr>
            <a:r>
              <a:rPr lang="ru-RU" sz="1600" smtClean="0">
                <a:latin typeface="Arial" pitchFamily="34" charset="0"/>
                <a:cs typeface="Arial" pitchFamily="34" charset="0"/>
              </a:rPr>
              <a:t>мінімалізація використання пестицидів за рахунок впровадження біологічного землеробства та інших екологічно безпечних, нехімічних методів захисту рослин;</a:t>
            </a:r>
          </a:p>
          <a:p>
            <a:pPr>
              <a:spcBef>
                <a:spcPts val="0"/>
              </a:spcBef>
              <a:spcAft>
                <a:spcPts val="600"/>
              </a:spcAft>
            </a:pPr>
            <a:r>
              <a:rPr lang="ru-RU" sz="1600" smtClean="0">
                <a:latin typeface="Arial" pitchFamily="34" charset="0"/>
                <a:cs typeface="Arial" pitchFamily="34" charset="0"/>
              </a:rPr>
              <a:t>безпечність для здоров'я людини та навколишнього природного середовища під час їх виробництва, транспортування, зберігання, випробування і застосування за умови дотримання вимог, встановлених державними стандартами, санітарними нормами, регламентами та іншими нормативними </a:t>
            </a:r>
            <a:r>
              <a:rPr lang="ru-RU" sz="1600" smtClean="0">
                <a:latin typeface="Arial" pitchFamily="34" charset="0"/>
                <a:cs typeface="Arial" pitchFamily="34" charset="0"/>
              </a:rPr>
              <a:t>документами</a:t>
            </a:r>
            <a:r>
              <a:rPr lang="ru-RU" sz="1600" smtClean="0">
                <a:latin typeface="Arial" pitchFamily="34" charset="0"/>
                <a:cs typeface="Arial" pitchFamily="34" charset="0"/>
              </a:rPr>
              <a:t>;</a:t>
            </a:r>
          </a:p>
          <a:p>
            <a:pPr>
              <a:spcBef>
                <a:spcPts val="0"/>
              </a:spcBef>
              <a:spcAft>
                <a:spcPts val="600"/>
              </a:spcAft>
            </a:pPr>
            <a:r>
              <a:rPr lang="ru-RU" sz="1600" smtClean="0">
                <a:latin typeface="Arial" pitchFamily="34" charset="0"/>
                <a:cs typeface="Arial" pitchFamily="34" charset="0"/>
              </a:rPr>
              <a:t>єдність державної політики щодо діяльності, пов'язаної з пестицидами і агрохімікатами.</a:t>
            </a:r>
          </a:p>
          <a:p>
            <a:endParaRPr lang="uk-UA" sz="1400" smtClean="0">
              <a:latin typeface="Arial" pitchFamily="34" charset="0"/>
              <a:cs typeface="Arial" pitchFamily="34" charset="0"/>
            </a:endParaRPr>
          </a:p>
          <a:p>
            <a:endParaRPr lang="ru-RU" sz="140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6264696"/>
          </a:xfrm>
        </p:spPr>
        <p:txBody>
          <a:bodyPr/>
          <a:lstStyle/>
          <a:p>
            <a:pPr>
              <a:spcBef>
                <a:spcPts val="0"/>
              </a:spcBef>
              <a:spcAft>
                <a:spcPts val="600"/>
              </a:spcAft>
            </a:pPr>
            <a:r>
              <a:rPr lang="ru-RU" sz="1600" b="1" smtClean="0">
                <a:latin typeface="Arial" pitchFamily="34" charset="0"/>
                <a:cs typeface="Arial" pitchFamily="34" charset="0"/>
              </a:rPr>
              <a:t>Стаття 5.</a:t>
            </a:r>
            <a:r>
              <a:rPr lang="ru-RU" sz="1600" smtClean="0">
                <a:latin typeface="Arial" pitchFamily="34" charset="0"/>
                <a:cs typeface="Arial" pitchFamily="34" charset="0"/>
              </a:rPr>
              <a:t> Організація державних випробувань пестицидів і агрохімікатів</a:t>
            </a:r>
          </a:p>
          <a:p>
            <a:pPr>
              <a:spcBef>
                <a:spcPts val="0"/>
              </a:spcBef>
              <a:spcAft>
                <a:spcPts val="600"/>
              </a:spcAft>
            </a:pPr>
            <a:r>
              <a:rPr lang="ru-RU" sz="1600" smtClean="0">
                <a:latin typeface="Arial" pitchFamily="34" charset="0"/>
                <a:cs typeface="Arial" pitchFamily="34" charset="0"/>
              </a:rPr>
              <a:t>Державні випробування пестицидів і агрохімікатів вітчизняного та іноземного виробництва проводяться з метою біологічної, токсиколого-гігієнічної та екологічної оцінки і розроблення регламентів їх застосування.</a:t>
            </a:r>
          </a:p>
          <a:p>
            <a:pPr>
              <a:spcBef>
                <a:spcPts val="0"/>
              </a:spcBef>
              <a:spcAft>
                <a:spcPts val="600"/>
              </a:spcAft>
            </a:pPr>
            <a:r>
              <a:rPr lang="ru-RU" sz="1600" smtClean="0">
                <a:latin typeface="Arial" pitchFamily="34" charset="0"/>
                <a:cs typeface="Arial" pitchFamily="34" charset="0"/>
              </a:rPr>
              <a:t>Державні випробування пестицидів і агрохімікатів проводяться на підприємствах, в установах і організаціях за рішенням центрального органу виконавчої влади, що реалізує державну політику у сфері охорони навколишнього природного середовища, в</a:t>
            </a:r>
            <a:r>
              <a:rPr lang="ru-RU" sz="1600" smtClean="0">
                <a:latin typeface="Arial" pitchFamily="34" charset="0"/>
                <a:cs typeface="Arial" pitchFamily="34" charset="0"/>
              </a:rPr>
              <a:t> </a:t>
            </a:r>
            <a:r>
              <a:rPr lang="ru-RU" sz="1600" smtClean="0">
                <a:latin typeface="Arial" pitchFamily="34" charset="0"/>
                <a:cs typeface="Arial" pitchFamily="34" charset="0"/>
              </a:rPr>
              <a:t>порядку, </a:t>
            </a:r>
            <a:r>
              <a:rPr lang="ru-RU" sz="1600" smtClean="0">
                <a:latin typeface="Arial" pitchFamily="34" charset="0"/>
                <a:cs typeface="Arial" pitchFamily="34" charset="0"/>
              </a:rPr>
              <a:t>затвердженому Кабінетом Міністрів </a:t>
            </a:r>
            <a:r>
              <a:rPr lang="ru-RU" sz="1600" smtClean="0">
                <a:latin typeface="Arial" pitchFamily="34" charset="0"/>
                <a:cs typeface="Arial" pitchFamily="34" charset="0"/>
              </a:rPr>
              <a:t>України</a:t>
            </a:r>
            <a:r>
              <a:rPr lang="ru-RU" sz="1600" smtClean="0">
                <a:latin typeface="Arial" pitchFamily="34" charset="0"/>
                <a:cs typeface="Arial" pitchFamily="34" charset="0"/>
              </a:rPr>
              <a:t>.</a:t>
            </a:r>
          </a:p>
          <a:p>
            <a:pPr>
              <a:spcBef>
                <a:spcPts val="0"/>
              </a:spcBef>
              <a:spcAft>
                <a:spcPts val="600"/>
              </a:spcAft>
            </a:pPr>
            <a:r>
              <a:rPr lang="ru-RU" sz="1600" b="1" smtClean="0">
                <a:latin typeface="Arial" pitchFamily="34" charset="0"/>
                <a:cs typeface="Arial" pitchFamily="34" charset="0"/>
              </a:rPr>
              <a:t>Стаття 7.</a:t>
            </a:r>
            <a:r>
              <a:rPr lang="ru-RU" sz="1600" smtClean="0">
                <a:latin typeface="Arial" pitchFamily="34" charset="0"/>
                <a:cs typeface="Arial" pitchFamily="34" charset="0"/>
              </a:rPr>
              <a:t> Державна реєстрація пестицидів і агрохімікатів</a:t>
            </a:r>
          </a:p>
          <a:p>
            <a:pPr>
              <a:spcBef>
                <a:spcPts val="0"/>
              </a:spcBef>
              <a:spcAft>
                <a:spcPts val="600"/>
              </a:spcAft>
            </a:pPr>
            <a:r>
              <a:rPr lang="ru-RU" sz="1600" smtClean="0">
                <a:latin typeface="Arial" pitchFamily="34" charset="0"/>
                <a:cs typeface="Arial" pitchFamily="34" charset="0"/>
              </a:rPr>
              <a:t>Державній реєстрації підлягають препаративні форми пестицидів і агрохімікатів.</a:t>
            </a:r>
          </a:p>
          <a:p>
            <a:pPr>
              <a:spcBef>
                <a:spcPts val="0"/>
              </a:spcBef>
              <a:spcAft>
                <a:spcPts val="600"/>
              </a:spcAft>
            </a:pPr>
            <a:r>
              <a:rPr lang="ru-RU" sz="1600" smtClean="0">
                <a:latin typeface="Arial" pitchFamily="34" charset="0"/>
                <a:cs typeface="Arial" pitchFamily="34" charset="0"/>
              </a:rPr>
              <a:t>Державна реєстрація пестицидів і агрохімікатів здійснюється центральним органом виконавчої влади, що реалізує державну політику у сфері охорони навколишнього природного середовища, на платній основі в порядку та розмірах, встановлених Кабінетом Міністрів України, на підставі позитивних результатів випробувань та матеріалів </a:t>
            </a:r>
            <a:r>
              <a:rPr lang="ru-RU" sz="1600" smtClean="0">
                <a:latin typeface="Arial" pitchFamily="34" charset="0"/>
                <a:cs typeface="Arial" pitchFamily="34" charset="0"/>
              </a:rPr>
              <a:t>досліджень</a:t>
            </a:r>
            <a:r>
              <a:rPr lang="ru-RU" sz="1600" smtClean="0">
                <a:latin typeface="Arial" pitchFamily="34" charset="0"/>
                <a:cs typeface="Arial" pitchFamily="34" charset="0"/>
              </a:rPr>
              <a:t>.</a:t>
            </a:r>
          </a:p>
          <a:p>
            <a:pPr>
              <a:spcBef>
                <a:spcPts val="0"/>
              </a:spcBef>
              <a:spcAft>
                <a:spcPts val="600"/>
              </a:spcAft>
            </a:pPr>
            <a:r>
              <a:rPr lang="ru-RU" sz="1600" smtClean="0">
                <a:latin typeface="Arial" pitchFamily="34" charset="0"/>
                <a:cs typeface="Arial" pitchFamily="34" charset="0"/>
              </a:rPr>
              <a:t>Обов'язковою умовою державної реєстрації пестицидів та агрохімікатів є наявність відповідної документації щодо їх безпечного застосування, включаючи позитивний висновок державної санітарно-епідеміологічної експертизи, методик визначення залишкових кількостей пестицидів і агрохімікатів у сільськогосподарській продукції, кормах, харчових продуктах, грунті, воді, повітрі.</a:t>
            </a:r>
          </a:p>
          <a:p>
            <a:pPr>
              <a:spcBef>
                <a:spcPts val="0"/>
              </a:spcBef>
              <a:spcAft>
                <a:spcPts val="600"/>
              </a:spcAft>
            </a:pPr>
            <a:endParaRPr lang="ru-RU" sz="1600" smtClean="0">
              <a:latin typeface="Arial" pitchFamily="34" charset="0"/>
              <a:cs typeface="Arial" pitchFamily="34" charset="0"/>
            </a:endParaRPr>
          </a:p>
          <a:p>
            <a:endParaRPr lang="ru-RU" sz="160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457200" y="260350"/>
            <a:ext cx="8229600" cy="6121400"/>
          </a:xfrm>
        </p:spPr>
        <p:txBody>
          <a:bodyPr/>
          <a:lstStyle/>
          <a:p>
            <a:pPr>
              <a:spcBef>
                <a:spcPts val="0"/>
              </a:spcBef>
              <a:spcAft>
                <a:spcPts val="600"/>
              </a:spcAft>
            </a:pPr>
            <a:r>
              <a:rPr lang="ru-RU" sz="1600" smtClean="0">
                <a:latin typeface="Arial" pitchFamily="34" charset="0"/>
                <a:cs typeface="Arial" pitchFamily="34" charset="0"/>
              </a:rPr>
              <a:t>Пестициди і агрохімікати реєструються терміном до десяти </a:t>
            </a:r>
            <a:r>
              <a:rPr lang="ru-RU" sz="1600" smtClean="0">
                <a:latin typeface="Arial" pitchFamily="34" charset="0"/>
                <a:cs typeface="Arial" pitchFamily="34" charset="0"/>
              </a:rPr>
              <a:t>років</a:t>
            </a:r>
            <a:r>
              <a:rPr lang="ru-RU" sz="1600" smtClean="0">
                <a:latin typeface="Arial" pitchFamily="34" charset="0"/>
                <a:cs typeface="Arial" pitchFamily="34" charset="0"/>
              </a:rPr>
              <a:t>.</a:t>
            </a:r>
          </a:p>
          <a:p>
            <a:r>
              <a:rPr lang="ru-RU" sz="1600" smtClean="0">
                <a:latin typeface="Arial" pitchFamily="34" charset="0"/>
                <a:cs typeface="Arial" pitchFamily="34" charset="0"/>
              </a:rPr>
              <a:t>Перелік пестицидів і агрохімікатів, дозволених для використання, регламенти їх застосування та щорічні доповнення до нього ведуться центральним органом виконавчої влади, що реалізує державну політику у сфері охорони навколишнього природного середовища в порядку, передбаченому Кабінетом Міністрів України.</a:t>
            </a:r>
          </a:p>
          <a:p>
            <a:r>
              <a:rPr lang="ru-RU" sz="1600" smtClean="0">
                <a:latin typeface="Arial" pitchFamily="34" charset="0"/>
                <a:cs typeface="Arial" pitchFamily="34" charset="0"/>
              </a:rPr>
              <a:t>Державна реєстрація пестицидів і агрохімікатів є підставою для здійснення державного контролю шляхом запровадження санітарних заходів (процедур експертизи, інспектування та ухвалення) щодо наявності в харчових продуктах дозволеної центральним органом виконавчої влади, що забезпечує формування державної політики у сфері охорони здоров'я, кількості залишків пестицидів і агрохімікатів у харчових продуктах, що реалізуються на ринку </a:t>
            </a:r>
            <a:r>
              <a:rPr lang="ru-RU" sz="1600" smtClean="0">
                <a:latin typeface="Arial" pitchFamily="34" charset="0"/>
                <a:cs typeface="Arial" pitchFamily="34" charset="0"/>
              </a:rPr>
              <a:t>України</a:t>
            </a:r>
            <a:r>
              <a:rPr lang="ru-RU" sz="1600" smtClean="0">
                <a:latin typeface="Arial" pitchFamily="34" charset="0"/>
                <a:cs typeface="Arial" pitchFamily="34" charset="0"/>
              </a:rPr>
              <a:t>.</a:t>
            </a:r>
          </a:p>
          <a:p>
            <a:endParaRPr lang="ru-RU" sz="1600" smtClean="0">
              <a:latin typeface="Arial" pitchFamily="34" charset="0"/>
              <a:cs typeface="Arial" pitchFamily="34" charset="0"/>
            </a:endParaRPr>
          </a:p>
          <a:p>
            <a:pPr algn="ctr">
              <a:spcBef>
                <a:spcPts val="0"/>
              </a:spcBef>
              <a:spcAft>
                <a:spcPts val="600"/>
              </a:spcAft>
              <a:buNone/>
            </a:pPr>
            <a:r>
              <a:rPr lang="ru-RU" sz="1600" b="1" smtClean="0"/>
              <a:t>ВИМОГИ ДО ВИРОБНИЦТВА, ТРАНСПОРТУВАННЯ, ТОРГІВЛІ, ЗБЕРІГАННЯ, ЗАСТОСУВАННЯ, УТИЛІЗАЦІЇ, ЗНИЩЕННЯ ТА ЗНЕШКОДЖЕННЯ ПЕСТИЦИДІВ </a:t>
            </a:r>
            <a:r>
              <a:rPr lang="ru-RU" sz="1600" b="1" smtClean="0"/>
              <a:t>І </a:t>
            </a:r>
            <a:r>
              <a:rPr lang="ru-RU" sz="1600" b="1" smtClean="0"/>
              <a:t>АГРОХІМІКАТІВ</a:t>
            </a:r>
          </a:p>
          <a:p>
            <a:pPr>
              <a:spcBef>
                <a:spcPts val="0"/>
              </a:spcBef>
              <a:spcAft>
                <a:spcPts val="600"/>
              </a:spcAft>
            </a:pPr>
            <a:r>
              <a:rPr lang="ru-RU" sz="1600" b="1" smtClean="0">
                <a:latin typeface="Arial" pitchFamily="34" charset="0"/>
                <a:cs typeface="Arial" pitchFamily="34" charset="0"/>
              </a:rPr>
              <a:t>Стаття 9.</a:t>
            </a:r>
            <a:r>
              <a:rPr lang="ru-RU" sz="1600" smtClean="0">
                <a:latin typeface="Arial" pitchFamily="34" charset="0"/>
                <a:cs typeface="Arial" pitchFamily="34" charset="0"/>
              </a:rPr>
              <a:t> Діяльність, пов'язана з виробництвом і торгівлею пестицидами та агрохімікатами</a:t>
            </a:r>
            <a:endParaRPr lang="ru-RU" sz="1600" smtClean="0">
              <a:latin typeface="Arial" pitchFamily="34" charset="0"/>
              <a:cs typeface="Arial" pitchFamily="34" charset="0"/>
            </a:endParaRPr>
          </a:p>
          <a:p>
            <a:pPr>
              <a:spcBef>
                <a:spcPts val="0"/>
              </a:spcBef>
              <a:spcAft>
                <a:spcPts val="600"/>
              </a:spcAft>
            </a:pPr>
            <a:r>
              <a:rPr lang="ru-RU" sz="1600" smtClean="0">
                <a:latin typeface="Arial" pitchFamily="34" charset="0"/>
                <a:cs typeface="Arial" pitchFamily="34" charset="0"/>
              </a:rPr>
              <a:t>Ведення </a:t>
            </a:r>
            <a:r>
              <a:rPr lang="ru-RU" sz="1600" smtClean="0">
                <a:latin typeface="Arial" pitchFamily="34" charset="0"/>
                <a:cs typeface="Arial" pitchFamily="34" charset="0"/>
              </a:rPr>
              <a:t>балансу потреби і надходження до України пестицидів і агрохімікатів здійснює центральний орган виконавчої влади, що реалізує державну аграрну </a:t>
            </a:r>
            <a:r>
              <a:rPr lang="ru-RU" sz="1600" smtClean="0">
                <a:latin typeface="Arial" pitchFamily="34" charset="0"/>
                <a:cs typeface="Arial" pitchFamily="34" charset="0"/>
              </a:rPr>
              <a:t>політику</a:t>
            </a:r>
            <a:r>
              <a:rPr lang="ru-RU" sz="1600" smtClean="0">
                <a:latin typeface="Arial" pitchFamily="34" charset="0"/>
                <a:cs typeface="Arial" pitchFamily="34" charset="0"/>
              </a:rPr>
              <a:t>.</a:t>
            </a:r>
          </a:p>
          <a:p>
            <a:pPr>
              <a:spcBef>
                <a:spcPts val="0"/>
              </a:spcBef>
              <a:spcAft>
                <a:spcPts val="600"/>
              </a:spcAft>
            </a:pPr>
            <a:r>
              <a:rPr lang="ru-RU" sz="1600" b="1" smtClean="0">
                <a:latin typeface="Arial" pitchFamily="34" charset="0"/>
                <a:cs typeface="Arial" pitchFamily="34" charset="0"/>
              </a:rPr>
              <a:t>Стаття 12.</a:t>
            </a:r>
            <a:r>
              <a:rPr lang="ru-RU" sz="1600" smtClean="0">
                <a:latin typeface="Arial" pitchFamily="34" charset="0"/>
                <a:cs typeface="Arial" pitchFamily="34" charset="0"/>
              </a:rPr>
              <a:t> Порядок застосування пестицидів і агрохімікатів</a:t>
            </a:r>
            <a:endParaRPr lang="ru-RU" sz="160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6408712"/>
          </a:xfrm>
        </p:spPr>
        <p:txBody>
          <a:bodyPr/>
          <a:lstStyle/>
          <a:p>
            <a:pPr>
              <a:spcBef>
                <a:spcPts val="0"/>
              </a:spcBef>
              <a:spcAft>
                <a:spcPts val="600"/>
              </a:spcAft>
            </a:pPr>
            <a:r>
              <a:rPr lang="ru-RU" sz="1600" smtClean="0">
                <a:latin typeface="Arial" pitchFamily="34" charset="0"/>
                <a:cs typeface="Arial" pitchFamily="34" charset="0"/>
              </a:rPr>
              <a:t>При застосуванні пестицидів і агрохімікатів здійснюється комплекс заходів відповідно до регламентів, встановлених для певної грунтово-кліматичної зони, з урахуванням попереднього агрохімічного обстеження грунтів, даних агрохімічного паспорта земельної ділянки (поля) і стану посівів, діагностики мінерального живлення рослин, прогнозу розвитку шкідників і хвороб.</a:t>
            </a:r>
          </a:p>
          <a:p>
            <a:pPr>
              <a:spcBef>
                <a:spcPts val="0"/>
              </a:spcBef>
              <a:spcAft>
                <a:spcPts val="600"/>
              </a:spcAft>
            </a:pPr>
            <a:r>
              <a:rPr lang="ru-RU" sz="1600" smtClean="0">
                <a:latin typeface="Arial" pitchFamily="34" charset="0"/>
                <a:cs typeface="Arial" pitchFamily="34" charset="0"/>
              </a:rPr>
              <a:t>Переліки пестицидів і агрохімікатів, дозволених до використання в Україні, у тому числі для роздрібної торгівлі та для застосування авіаційним методом, затверджуються центральним органом виконавчої влади, що реалізує державну політику у сфері охорони навколишнього природного середовища за погодженням із центральним органом виконавчої влади, що реалізує державну політику у сфері санітарного та епідемічного благополуччя населення.</a:t>
            </a:r>
          </a:p>
          <a:p>
            <a:pPr>
              <a:spcBef>
                <a:spcPts val="0"/>
              </a:spcBef>
              <a:spcAft>
                <a:spcPts val="600"/>
              </a:spcAft>
            </a:pPr>
            <a:r>
              <a:rPr lang="ru-RU" sz="1600" b="1" smtClean="0">
                <a:latin typeface="Arial" pitchFamily="34" charset="0"/>
                <a:cs typeface="Arial" pitchFamily="34" charset="0"/>
              </a:rPr>
              <a:t>Стаття 16.</a:t>
            </a:r>
            <a:r>
              <a:rPr lang="ru-RU" sz="1600" smtClean="0">
                <a:latin typeface="Arial" pitchFamily="34" charset="0"/>
                <a:cs typeface="Arial" pitchFamily="34" charset="0"/>
              </a:rPr>
              <a:t> Органи, що реалізують державну політику у сфері діяльності, пов'язаної з пестицидами і агрохімікатами</a:t>
            </a:r>
          </a:p>
          <a:p>
            <a:pPr>
              <a:spcBef>
                <a:spcPts val="0"/>
              </a:spcBef>
              <a:spcAft>
                <a:spcPts val="600"/>
              </a:spcAft>
            </a:pPr>
            <a:r>
              <a:rPr lang="ru-RU" sz="1600" smtClean="0">
                <a:latin typeface="Arial" pitchFamily="34" charset="0"/>
                <a:cs typeface="Arial" pitchFamily="34" charset="0"/>
              </a:rPr>
              <a:t>Державна політика у сфері діяльності, пов'язаної з пестицидами і агрохімікатами, реалізується Кабінетом Міністрів України, центральним органом виконавчої влади, що забезпечує формування державної політики у сфері охорони навколишнього природного середовища, центральним органом виконавчої влади, що реалізує державну політику у сфері охорони навколишнього природного середовища, центральним органом виконавчої влади, що забезпечує формування державної аграрної політики, центральним органом виконавчої влади, що реалізує державну аграрну політику, центральним органом виконавчої влади, що реалізує державну політику у сфері санітарного та епідемічного благополуччя населення, та іншими органами виконавчої влади відповідно до їх компетенції.</a:t>
            </a:r>
          </a:p>
          <a:p>
            <a:pPr>
              <a:spcBef>
                <a:spcPts val="0"/>
              </a:spcBef>
              <a:spcAft>
                <a:spcPts val="600"/>
              </a:spcAft>
            </a:pPr>
            <a:endParaRPr lang="ru-RU" sz="160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476672"/>
          </a:xfrm>
        </p:spPr>
        <p:txBody>
          <a:bodyPr/>
          <a:lstStyle/>
          <a:p>
            <a:r>
              <a:rPr lang="uk-UA" sz="2400" smtClean="0">
                <a:latin typeface="Arial" pitchFamily="34" charset="0"/>
                <a:cs typeface="Arial" pitchFamily="34" charset="0"/>
              </a:rPr>
              <a:t>Закон України про захист рослин</a:t>
            </a:r>
            <a:endParaRPr lang="ru-RU" sz="2400">
              <a:latin typeface="Arial" pitchFamily="34" charset="0"/>
              <a:cs typeface="Arial" pitchFamily="34" charset="0"/>
            </a:endParaRPr>
          </a:p>
        </p:txBody>
      </p:sp>
      <p:sp>
        <p:nvSpPr>
          <p:cNvPr id="3" name="Содержимое 2"/>
          <p:cNvSpPr>
            <a:spLocks noGrp="1"/>
          </p:cNvSpPr>
          <p:nvPr>
            <p:ph idx="1"/>
          </p:nvPr>
        </p:nvSpPr>
        <p:spPr>
          <a:xfrm>
            <a:off x="457200" y="548680"/>
            <a:ext cx="8229600" cy="6048672"/>
          </a:xfrm>
        </p:spPr>
        <p:txBody>
          <a:bodyPr/>
          <a:lstStyle/>
          <a:p>
            <a:pPr>
              <a:spcBef>
                <a:spcPts val="0"/>
              </a:spcBef>
              <a:spcAft>
                <a:spcPts val="600"/>
              </a:spcAft>
            </a:pPr>
            <a:r>
              <a:rPr lang="uk-UA" sz="1600" b="1" smtClean="0">
                <a:latin typeface="Arial" pitchFamily="34" charset="0"/>
                <a:cs typeface="Arial" pitchFamily="34" charset="0"/>
              </a:rPr>
              <a:t>Стаття 3.</a:t>
            </a:r>
            <a:r>
              <a:rPr lang="uk-UA" sz="1600" smtClean="0">
                <a:latin typeface="Arial" pitchFamily="34" charset="0"/>
                <a:cs typeface="Arial" pitchFamily="34" charset="0"/>
              </a:rPr>
              <a:t> Основні принципи державної політики у сфері захисту  рослин </a:t>
            </a:r>
            <a:endParaRPr lang="ru-RU" sz="1600" smtClean="0">
              <a:latin typeface="Arial" pitchFamily="34" charset="0"/>
              <a:cs typeface="Arial" pitchFamily="34" charset="0"/>
            </a:endParaRPr>
          </a:p>
          <a:p>
            <a:pPr>
              <a:spcBef>
                <a:spcPts val="0"/>
              </a:spcBef>
              <a:spcAft>
                <a:spcPts val="600"/>
              </a:spcAft>
            </a:pPr>
            <a:r>
              <a:rPr lang="uk-UA" sz="1600" smtClean="0">
                <a:latin typeface="Arial" pitchFamily="34" charset="0"/>
                <a:cs typeface="Arial" pitchFamily="34" charset="0"/>
              </a:rPr>
              <a:t>     Основними принципами державної політики у сфері захисту рослин є: </a:t>
            </a:r>
            <a:endParaRPr lang="ru-RU" sz="1600" smtClean="0">
              <a:latin typeface="Arial" pitchFamily="34" charset="0"/>
              <a:cs typeface="Arial" pitchFamily="34" charset="0"/>
            </a:endParaRPr>
          </a:p>
          <a:p>
            <a:pPr>
              <a:spcBef>
                <a:spcPts val="0"/>
              </a:spcBef>
              <a:spcAft>
                <a:spcPts val="600"/>
              </a:spcAft>
            </a:pPr>
            <a:r>
              <a:rPr lang="uk-UA" sz="1600" smtClean="0">
                <a:latin typeface="Arial" pitchFamily="34" charset="0"/>
                <a:cs typeface="Arial" pitchFamily="34" charset="0"/>
              </a:rPr>
              <a:t>     формування єдиної державної політики у сфері захисту рослин; </a:t>
            </a:r>
            <a:endParaRPr lang="ru-RU" sz="1600" smtClean="0">
              <a:latin typeface="Arial" pitchFamily="34" charset="0"/>
              <a:cs typeface="Arial" pitchFamily="34" charset="0"/>
            </a:endParaRPr>
          </a:p>
          <a:p>
            <a:pPr>
              <a:spcBef>
                <a:spcPts val="0"/>
              </a:spcBef>
              <a:spcAft>
                <a:spcPts val="600"/>
              </a:spcAft>
            </a:pPr>
            <a:r>
              <a:rPr lang="uk-UA" sz="1600" smtClean="0">
                <a:latin typeface="Arial" pitchFamily="34" charset="0"/>
                <a:cs typeface="Arial" pitchFamily="34" charset="0"/>
              </a:rPr>
              <a:t>     здійснення державного контролю за захистом рослин; </a:t>
            </a:r>
            <a:endParaRPr lang="ru-RU" sz="1600" smtClean="0">
              <a:latin typeface="Arial" pitchFamily="34" charset="0"/>
              <a:cs typeface="Arial" pitchFamily="34" charset="0"/>
            </a:endParaRPr>
          </a:p>
          <a:p>
            <a:pPr>
              <a:spcBef>
                <a:spcPts val="0"/>
              </a:spcBef>
              <a:spcAft>
                <a:spcPts val="600"/>
              </a:spcAft>
            </a:pPr>
            <a:r>
              <a:rPr lang="uk-UA" sz="1600" smtClean="0">
                <a:latin typeface="Arial" pitchFamily="34" charset="0"/>
                <a:cs typeface="Arial" pitchFamily="34" charset="0"/>
              </a:rPr>
              <a:t>     визначення доцільності   здійснення   заходів   щодо  захисту рослин; </a:t>
            </a:r>
            <a:endParaRPr lang="ru-RU" sz="1600" smtClean="0">
              <a:latin typeface="Arial" pitchFamily="34" charset="0"/>
              <a:cs typeface="Arial" pitchFamily="34" charset="0"/>
            </a:endParaRPr>
          </a:p>
          <a:p>
            <a:pPr>
              <a:spcBef>
                <a:spcPts val="0"/>
              </a:spcBef>
              <a:spcAft>
                <a:spcPts val="600"/>
              </a:spcAft>
            </a:pPr>
            <a:r>
              <a:rPr lang="uk-UA" sz="1600" smtClean="0">
                <a:latin typeface="Arial" pitchFamily="34" charset="0"/>
                <a:cs typeface="Arial" pitchFamily="34" charset="0"/>
              </a:rPr>
              <a:t>     пріоритетність застосування інтегрованих та інших  екологічно безпечних заходів щодо захисту рослин; </a:t>
            </a:r>
            <a:endParaRPr lang="ru-RU" sz="1600" smtClean="0">
              <a:latin typeface="Arial" pitchFamily="34" charset="0"/>
              <a:cs typeface="Arial" pitchFamily="34" charset="0"/>
            </a:endParaRPr>
          </a:p>
          <a:p>
            <a:pPr>
              <a:spcBef>
                <a:spcPts val="0"/>
              </a:spcBef>
              <a:spcAft>
                <a:spcPts val="600"/>
              </a:spcAft>
            </a:pPr>
            <a:r>
              <a:rPr lang="uk-UA" sz="1600" smtClean="0">
                <a:latin typeface="Arial" pitchFamily="34" charset="0"/>
                <a:cs typeface="Arial" pitchFamily="34" charset="0"/>
              </a:rPr>
              <a:t>     гарантування безпеки  здоров'я людини та охорони довкілля при здійсненні заходів щодо захисту рослин</a:t>
            </a:r>
            <a:r>
              <a:rPr lang="uk-UA" sz="1600" smtClean="0">
                <a:latin typeface="Arial" pitchFamily="34" charset="0"/>
                <a:cs typeface="Arial" pitchFamily="34" charset="0"/>
              </a:rPr>
              <a:t>. </a:t>
            </a:r>
            <a:endParaRPr lang="uk-UA" sz="1600" smtClean="0">
              <a:latin typeface="Arial" pitchFamily="34" charset="0"/>
              <a:cs typeface="Arial" pitchFamily="34" charset="0"/>
            </a:endParaRPr>
          </a:p>
          <a:p>
            <a:pPr>
              <a:spcBef>
                <a:spcPts val="0"/>
              </a:spcBef>
              <a:spcAft>
                <a:spcPts val="600"/>
              </a:spcAft>
            </a:pPr>
            <a:r>
              <a:rPr lang="uk-UA" sz="1600" smtClean="0">
                <a:latin typeface="Arial" pitchFamily="34" charset="0"/>
                <a:cs typeface="Arial" pitchFamily="34" charset="0"/>
              </a:rPr>
              <a:t> </a:t>
            </a:r>
            <a:r>
              <a:rPr lang="uk-UA" sz="1600" b="1" smtClean="0">
                <a:latin typeface="Arial" pitchFamily="34" charset="0"/>
                <a:cs typeface="Arial" pitchFamily="34" charset="0"/>
              </a:rPr>
              <a:t>Стаття 4.</a:t>
            </a:r>
            <a:r>
              <a:rPr lang="uk-UA" sz="1600" smtClean="0">
                <a:latin typeface="Arial" pitchFamily="34" charset="0"/>
                <a:cs typeface="Arial" pitchFamily="34" charset="0"/>
              </a:rPr>
              <a:t> Основні вимоги щодо захисту рослин </a:t>
            </a:r>
            <a:endParaRPr lang="ru-RU" sz="1600" smtClean="0">
              <a:latin typeface="Arial" pitchFamily="34" charset="0"/>
              <a:cs typeface="Arial" pitchFamily="34" charset="0"/>
            </a:endParaRPr>
          </a:p>
          <a:p>
            <a:pPr>
              <a:spcBef>
                <a:spcPts val="0"/>
              </a:spcBef>
              <a:spcAft>
                <a:spcPts val="600"/>
              </a:spcAft>
            </a:pPr>
            <a:r>
              <a:rPr lang="uk-UA" sz="1600" smtClean="0">
                <a:latin typeface="Arial" pitchFamily="34" charset="0"/>
                <a:cs typeface="Arial" pitchFamily="34" charset="0"/>
              </a:rPr>
              <a:t>     Основними вимогами щодо захисту рослин є: </a:t>
            </a:r>
            <a:endParaRPr lang="ru-RU" sz="1600" smtClean="0">
              <a:latin typeface="Arial" pitchFamily="34" charset="0"/>
              <a:cs typeface="Arial" pitchFamily="34" charset="0"/>
            </a:endParaRPr>
          </a:p>
          <a:p>
            <a:pPr>
              <a:spcBef>
                <a:spcPts val="0"/>
              </a:spcBef>
              <a:spcAft>
                <a:spcPts val="600"/>
              </a:spcAft>
            </a:pPr>
            <a:r>
              <a:rPr lang="uk-UA" sz="1600" smtClean="0">
                <a:latin typeface="Arial" pitchFamily="34" charset="0"/>
                <a:cs typeface="Arial" pitchFamily="34" charset="0"/>
              </a:rPr>
              <a:t>     додержання технології вирощування рослин  сільськогосподарського та іншого призначення, багаторічних лісових насаджень, дерев, чагарників, рослинності закритого грунту; </a:t>
            </a:r>
            <a:endParaRPr lang="ru-RU" sz="1600" smtClean="0">
              <a:latin typeface="Arial" pitchFamily="34" charset="0"/>
              <a:cs typeface="Arial" pitchFamily="34" charset="0"/>
            </a:endParaRPr>
          </a:p>
          <a:p>
            <a:pPr>
              <a:spcBef>
                <a:spcPts val="0"/>
              </a:spcBef>
              <a:spcAft>
                <a:spcPts val="600"/>
              </a:spcAft>
            </a:pPr>
            <a:r>
              <a:rPr lang="uk-UA" sz="1600" smtClean="0">
                <a:latin typeface="Arial" pitchFamily="34" charset="0"/>
                <a:cs typeface="Arial" pitchFamily="34" charset="0"/>
              </a:rPr>
              <a:t>     екологічне та економічне обгрунтування доцільності захисту рослин від шкідливих організмів; </a:t>
            </a:r>
            <a:endParaRPr lang="ru-RU" sz="1600" smtClean="0">
              <a:latin typeface="Arial" pitchFamily="34" charset="0"/>
              <a:cs typeface="Arial" pitchFamily="34" charset="0"/>
            </a:endParaRPr>
          </a:p>
          <a:p>
            <a:pPr>
              <a:spcBef>
                <a:spcPts val="0"/>
              </a:spcBef>
              <a:spcAft>
                <a:spcPts val="600"/>
              </a:spcAft>
            </a:pPr>
            <a:endParaRPr lang="ru-RU" sz="160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6192688"/>
          </a:xfrm>
        </p:spPr>
        <p:txBody>
          <a:bodyPr/>
          <a:lstStyle/>
          <a:p>
            <a:pPr>
              <a:spcBef>
                <a:spcPts val="0"/>
              </a:spcBef>
              <a:spcAft>
                <a:spcPts val="600"/>
              </a:spcAft>
            </a:pPr>
            <a:r>
              <a:rPr lang="uk-UA" sz="1600" smtClean="0">
                <a:latin typeface="Arial" pitchFamily="34" charset="0"/>
                <a:cs typeface="Arial" pitchFamily="34" charset="0"/>
              </a:rPr>
              <a:t> обов'язковість здійснення заходів щодо захисту рослин підприємствами,  установами,  організаціями усіх форм власності та громадянами, діяльність яких пов'язана з  користуванням  землею, лісом, водними об'єктами, вирощуванням рослин сільськогосподарського та іншого призначення, багаторічних і лісових насаджень, дерев, чагарників,  рослинності  закритого грунту, а також реалізацією, переробкою, зберіганням і використанням рослин та продукції рослинного походження; </a:t>
            </a:r>
            <a:endParaRPr lang="ru-RU" sz="1600" smtClean="0">
              <a:latin typeface="Arial" pitchFamily="34" charset="0"/>
              <a:cs typeface="Arial" pitchFamily="34" charset="0"/>
            </a:endParaRPr>
          </a:p>
          <a:p>
            <a:pPr>
              <a:spcBef>
                <a:spcPts val="0"/>
              </a:spcBef>
              <a:spcAft>
                <a:spcPts val="600"/>
              </a:spcAft>
            </a:pPr>
            <a:r>
              <a:rPr lang="uk-UA" sz="1600" smtClean="0">
                <a:latin typeface="Arial" pitchFamily="34" charset="0"/>
                <a:cs typeface="Arial" pitchFamily="34" charset="0"/>
              </a:rPr>
              <a:t>     суворе додержання регламентів зберігання, транспортування, торгівлі  та  застосування  засобів захисту рослин; </a:t>
            </a:r>
            <a:endParaRPr lang="ru-RU" sz="1600" smtClean="0">
              <a:latin typeface="Arial" pitchFamily="34" charset="0"/>
              <a:cs typeface="Arial" pitchFamily="34" charset="0"/>
            </a:endParaRPr>
          </a:p>
          <a:p>
            <a:pPr>
              <a:spcBef>
                <a:spcPts val="0"/>
              </a:spcBef>
              <a:spcAft>
                <a:spcPts val="600"/>
              </a:spcAft>
            </a:pPr>
            <a:r>
              <a:rPr lang="uk-UA" sz="1600" smtClean="0">
                <a:latin typeface="Arial" pitchFamily="34" charset="0"/>
                <a:cs typeface="Arial" pitchFamily="34" charset="0"/>
              </a:rPr>
              <a:t>     збереження корисної флори і фауни; </a:t>
            </a:r>
            <a:endParaRPr lang="ru-RU" sz="1600" smtClean="0">
              <a:latin typeface="Arial" pitchFamily="34" charset="0"/>
              <a:cs typeface="Arial" pitchFamily="34" charset="0"/>
            </a:endParaRPr>
          </a:p>
          <a:p>
            <a:pPr>
              <a:spcBef>
                <a:spcPts val="0"/>
              </a:spcBef>
              <a:spcAft>
                <a:spcPts val="600"/>
              </a:spcAft>
            </a:pPr>
            <a:r>
              <a:rPr lang="uk-UA" sz="1600" smtClean="0">
                <a:latin typeface="Arial" pitchFamily="34" charset="0"/>
                <a:cs typeface="Arial" pitchFamily="34" charset="0"/>
              </a:rPr>
              <a:t>     недопущення пошкодження рослин, погіршення їх стану та забруднення  продукції рослинного походження і довкілля засобами захисту рослин. </a:t>
            </a:r>
          </a:p>
          <a:p>
            <a:pPr>
              <a:spcBef>
                <a:spcPts val="0"/>
              </a:spcBef>
              <a:spcAft>
                <a:spcPts val="600"/>
              </a:spcAft>
            </a:pPr>
            <a:r>
              <a:rPr lang="ru-RU" sz="1600" b="1" smtClean="0">
                <a:latin typeface="Arial" pitchFamily="34" charset="0"/>
                <a:cs typeface="Arial" pitchFamily="34" charset="0"/>
              </a:rPr>
              <a:t>Стаття 7.</a:t>
            </a:r>
            <a:r>
              <a:rPr lang="ru-RU" sz="1600" smtClean="0">
                <a:latin typeface="Arial" pitchFamily="34" charset="0"/>
                <a:cs typeface="Arial" pitchFamily="34" charset="0"/>
              </a:rPr>
              <a:t> Органи, що здійснюють державну політику у сфері захисту рослин </a:t>
            </a:r>
          </a:p>
          <a:p>
            <a:pPr>
              <a:spcBef>
                <a:spcPts val="0"/>
              </a:spcBef>
              <a:spcAft>
                <a:spcPts val="600"/>
              </a:spcAft>
            </a:pPr>
            <a:r>
              <a:rPr lang="ru-RU" sz="1600" smtClean="0">
                <a:latin typeface="Arial" pitchFamily="34" charset="0"/>
                <a:cs typeface="Arial" pitchFamily="34" charset="0"/>
              </a:rPr>
              <a:t>Державна політика у сфері захисту рослин здійснюється </a:t>
            </a:r>
            <a:br>
              <a:rPr lang="ru-RU" sz="1600" smtClean="0">
                <a:latin typeface="Arial" pitchFamily="34" charset="0"/>
                <a:cs typeface="Arial" pitchFamily="34" charset="0"/>
              </a:rPr>
            </a:br>
            <a:r>
              <a:rPr lang="ru-RU" sz="1600" smtClean="0">
                <a:latin typeface="Arial" pitchFamily="34" charset="0"/>
                <a:cs typeface="Arial" pitchFamily="34" charset="0"/>
              </a:rPr>
              <a:t>Кабінетом Міністрів України, місцевими органами виконавчої влади та органами місцевого самоврядування, а також центральним органом виконавчої влади, що </a:t>
            </a:r>
            <a:br>
              <a:rPr lang="ru-RU" sz="1600" smtClean="0">
                <a:latin typeface="Arial" pitchFamily="34" charset="0"/>
                <a:cs typeface="Arial" pitchFamily="34" charset="0"/>
              </a:rPr>
            </a:br>
            <a:r>
              <a:rPr lang="ru-RU" sz="1600" smtClean="0">
                <a:latin typeface="Arial" pitchFamily="34" charset="0"/>
                <a:cs typeface="Arial" pitchFamily="34" charset="0"/>
              </a:rPr>
              <a:t>забезпечує формування державної політики у сфері карантину рослин, центральним органом виконавчої влади, що реалізує державну політику у сфері захисту рослин.</a:t>
            </a:r>
            <a:endParaRPr lang="ru-RU" sz="160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6192688"/>
          </a:xfrm>
        </p:spPr>
        <p:txBody>
          <a:bodyPr/>
          <a:lstStyle/>
          <a:p>
            <a:pPr>
              <a:spcBef>
                <a:spcPts val="0"/>
              </a:spcBef>
              <a:spcAft>
                <a:spcPts val="600"/>
              </a:spcAft>
            </a:pPr>
            <a:r>
              <a:rPr lang="uk-UA" sz="1600" smtClean="0">
                <a:latin typeface="Arial" pitchFamily="34" charset="0"/>
                <a:cs typeface="Arial" pitchFamily="34" charset="0"/>
              </a:rPr>
              <a:t> </a:t>
            </a:r>
            <a:r>
              <a:rPr lang="ru-RU" sz="1600" b="1" smtClean="0">
                <a:latin typeface="Arial" pitchFamily="34" charset="0"/>
                <a:cs typeface="Arial" pitchFamily="34" charset="0"/>
              </a:rPr>
              <a:t>Стаття 9.</a:t>
            </a:r>
            <a:r>
              <a:rPr lang="ru-RU" sz="1600" smtClean="0">
                <a:latin typeface="Arial" pitchFamily="34" charset="0"/>
                <a:cs typeface="Arial" pitchFamily="34" charset="0"/>
              </a:rPr>
              <a:t> Повноваження місцевих органів виконавчої влади у сфері захисту рослин </a:t>
            </a:r>
            <a:br>
              <a:rPr lang="ru-RU" sz="1600" smtClean="0">
                <a:latin typeface="Arial" pitchFamily="34" charset="0"/>
                <a:cs typeface="Arial" pitchFamily="34" charset="0"/>
              </a:rPr>
            </a:br>
            <a:r>
              <a:rPr lang="ru-RU" sz="1600" smtClean="0">
                <a:latin typeface="Arial" pitchFamily="34" charset="0"/>
                <a:cs typeface="Arial" pitchFamily="34" charset="0"/>
              </a:rPr>
              <a:t>До повноважень місцевих органів виконавчої влади у сфері захисту рослин належить: </a:t>
            </a:r>
          </a:p>
          <a:p>
            <a:pPr>
              <a:spcBef>
                <a:spcPts val="0"/>
              </a:spcBef>
              <a:spcAft>
                <a:spcPts val="600"/>
              </a:spcAft>
            </a:pPr>
            <a:r>
              <a:rPr lang="ru-RU" sz="1600" smtClean="0">
                <a:latin typeface="Arial" pitchFamily="34" charset="0"/>
                <a:cs typeface="Arial" pitchFamily="34" charset="0"/>
              </a:rPr>
              <a:t>здійснення контролю за проведенням підприємствами, установами, організаціями усіх форм власності та громадянами заходів щодо захисту рослин і сприяння державним фітосанітарним інспекторам у виконанні ними службових обов'язків;</a:t>
            </a:r>
          </a:p>
          <a:p>
            <a:pPr>
              <a:spcBef>
                <a:spcPts val="0"/>
              </a:spcBef>
              <a:spcAft>
                <a:spcPts val="600"/>
              </a:spcAft>
            </a:pPr>
            <a:r>
              <a:rPr lang="ru-RU" sz="1600" smtClean="0">
                <a:latin typeface="Arial" pitchFamily="34" charset="0"/>
                <a:cs typeface="Arial" pitchFamily="34" charset="0"/>
              </a:rPr>
              <a:t>створення надзвичайних комісій із боротьби з особливо небезпечними шкідливими організмами у разі масового їх розмноження і поширення; </a:t>
            </a:r>
          </a:p>
          <a:p>
            <a:pPr>
              <a:spcBef>
                <a:spcPts val="0"/>
              </a:spcBef>
              <a:spcAft>
                <a:spcPts val="600"/>
              </a:spcAft>
            </a:pPr>
            <a:r>
              <a:rPr lang="ru-RU" sz="1600" smtClean="0">
                <a:latin typeface="Arial" pitchFamily="34" charset="0"/>
                <a:cs typeface="Arial" pitchFamily="34" charset="0"/>
              </a:rPr>
              <a:t>запровадження у межах компетенції особливого режиму захисту рослин на період масового розвитку і поширення особливо небезпечних шкідливих організмів.</a:t>
            </a:r>
          </a:p>
          <a:p>
            <a:pPr>
              <a:spcBef>
                <a:spcPts val="0"/>
              </a:spcBef>
              <a:spcAft>
                <a:spcPts val="600"/>
              </a:spcAft>
            </a:pPr>
            <a:r>
              <a:rPr lang="ru-RU" sz="1600" b="1" smtClean="0">
                <a:latin typeface="Arial" pitchFamily="34" charset="0"/>
                <a:cs typeface="Arial" pitchFamily="34" charset="0"/>
              </a:rPr>
              <a:t>Стаття 11.</a:t>
            </a:r>
            <a:r>
              <a:rPr lang="ru-RU" sz="1600" smtClean="0">
                <a:latin typeface="Arial" pitchFamily="34" charset="0"/>
                <a:cs typeface="Arial" pitchFamily="34" charset="0"/>
              </a:rPr>
              <a:t> Посадові особи, які забезпечують здійснення повноважень у сфері захисту рослин </a:t>
            </a:r>
          </a:p>
          <a:p>
            <a:pPr>
              <a:spcBef>
                <a:spcPts val="0"/>
              </a:spcBef>
              <a:spcAft>
                <a:spcPts val="600"/>
              </a:spcAft>
            </a:pPr>
            <a:r>
              <a:rPr lang="ru-RU" sz="1600" smtClean="0">
                <a:latin typeface="Arial" pitchFamily="34" charset="0"/>
                <a:cs typeface="Arial" pitchFamily="34" charset="0"/>
              </a:rPr>
              <a:t>Здійснення повноважень у сфері захисту рослин покладається на Головного державного фітосанітарного інспектора України, головних державних фітосанітарних інспекторів областях, їх заступників і державних фітосанітарних інспекторів.</a:t>
            </a:r>
            <a:endParaRPr lang="ru-RU" sz="160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345</TotalTime>
  <Words>1095</Words>
  <Application>Microsoft Office PowerPoint</Application>
  <PresentationFormat>Экран (4:3)</PresentationFormat>
  <Paragraphs>87</Paragraphs>
  <Slides>14</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14</vt:i4>
      </vt:variant>
    </vt:vector>
  </HeadingPairs>
  <TitlesOfParts>
    <vt:vector size="18" baseType="lpstr">
      <vt:lpstr>Calibri</vt:lpstr>
      <vt:lpstr>Arial</vt:lpstr>
      <vt:lpstr>Times New Roman</vt:lpstr>
      <vt:lpstr>Тема Office</vt:lpstr>
      <vt:lpstr>Основні законодавчі та нормативні акти України, що регламентують поводження з хімічними засобами захисту рослин</vt:lpstr>
      <vt:lpstr>Слайд 2</vt:lpstr>
      <vt:lpstr>Закон України про пестииди і агрохімікати</vt:lpstr>
      <vt:lpstr>Слайд 4</vt:lpstr>
      <vt:lpstr>Слайд 5</vt:lpstr>
      <vt:lpstr>Слайд 6</vt:lpstr>
      <vt:lpstr>Закон України про захист рослин</vt:lpstr>
      <vt:lpstr>Слайд 8</vt:lpstr>
      <vt:lpstr>Слайд 9</vt:lpstr>
      <vt:lpstr>Закон України про карантин рослин</vt:lpstr>
      <vt:lpstr>Слайд 11</vt:lpstr>
      <vt:lpstr>Державні санітарні правила "Транспортування, зберігання та застосування пестицидів у народному господарстві"  (ДСП 8.8.1.2.001-98)</vt:lpstr>
      <vt:lpstr>Слайд 13</vt:lpstr>
      <vt:lpstr>Постанова КМУ № 288 від 04.03.1996 р.  “Про затвердження Порядку надання дозволу на ввезення  незареєстрованих пестицидів і агрохімікатів, що використовуються для проведення державних випробувань та наукових досліджень, а також обробленого ними насіннєвого (посадкового) матеріалу»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Admin</cp:lastModifiedBy>
  <cp:revision>34</cp:revision>
  <dcterms:created xsi:type="dcterms:W3CDTF">2017-01-19T15:06:40Z</dcterms:created>
  <dcterms:modified xsi:type="dcterms:W3CDTF">2017-04-10T13:54:17Z</dcterms:modified>
</cp:coreProperties>
</file>